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7" r:id="rId2"/>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89C1"/>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7" d="100"/>
          <a:sy n="97" d="100"/>
        </p:scale>
        <p:origin x="-160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449F9A-1F89-D647-852C-84F9D594DBE1}" type="datetimeFigureOut">
              <a:rPr lang="fr-FR" smtClean="0"/>
              <a:t>19/04/17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0A55D9-791C-F245-B682-AD891EA954EF}" type="slidenum">
              <a:rPr lang="fr-FR" smtClean="0"/>
              <a:t>‹#›</a:t>
            </a:fld>
            <a:endParaRPr lang="fr-FR"/>
          </a:p>
        </p:txBody>
      </p:sp>
    </p:spTree>
    <p:extLst>
      <p:ext uri="{BB962C8B-B14F-4D97-AF65-F5344CB8AC3E}">
        <p14:creationId xmlns:p14="http://schemas.microsoft.com/office/powerpoint/2010/main" val="311622550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SBCF is an inclusive, international community of biologists studying the cell, the fundamental unit of life. We are dedicated to advancing scientific discovery, advocating sound research policies, improving education, promoting professional development, and increasing diversity in the scientific workforce</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pPr/>
              <a:t>1</a:t>
            </a:fld>
            <a:endParaRPr lang="fr-FR"/>
          </a:p>
        </p:txBody>
      </p:sp>
    </p:spTree>
    <p:extLst>
      <p:ext uri="{BB962C8B-B14F-4D97-AF65-F5344CB8AC3E}">
        <p14:creationId xmlns:p14="http://schemas.microsoft.com/office/powerpoint/2010/main" val="3675483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448B42E-145C-F64A-BE91-FF4DDE570856}" type="datetimeFigureOut">
              <a:rPr lang="fr-FR" smtClean="0"/>
              <a:t>19/04/17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2316379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448B42E-145C-F64A-BE91-FF4DDE570856}" type="datetimeFigureOut">
              <a:rPr lang="fr-FR" smtClean="0"/>
              <a:t>19/04/17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4061777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448B42E-145C-F64A-BE91-FF4DDE570856}" type="datetimeFigureOut">
              <a:rPr lang="fr-FR" smtClean="0"/>
              <a:t>19/04/17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1632801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448B42E-145C-F64A-BE91-FF4DDE570856}" type="datetimeFigureOut">
              <a:rPr lang="fr-FR" smtClean="0"/>
              <a:t>19/04/17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2740691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448B42E-145C-F64A-BE91-FF4DDE570856}" type="datetimeFigureOut">
              <a:rPr lang="fr-FR" smtClean="0"/>
              <a:t>19/04/17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3457261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448B42E-145C-F64A-BE91-FF4DDE570856}" type="datetimeFigureOut">
              <a:rPr lang="fr-FR" smtClean="0"/>
              <a:t>19/04/17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3420242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448B42E-145C-F64A-BE91-FF4DDE570856}" type="datetimeFigureOut">
              <a:rPr lang="fr-FR" smtClean="0"/>
              <a:t>19/04/17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3763846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D448B42E-145C-F64A-BE91-FF4DDE570856}" type="datetimeFigureOut">
              <a:rPr lang="fr-FR" smtClean="0"/>
              <a:t>19/04/17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238823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448B42E-145C-F64A-BE91-FF4DDE570856}" type="datetimeFigureOut">
              <a:rPr lang="fr-FR" smtClean="0"/>
              <a:t>19/04/17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1090648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448B42E-145C-F64A-BE91-FF4DDE570856}" type="datetimeFigureOut">
              <a:rPr lang="fr-FR" smtClean="0"/>
              <a:t>19/04/17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1772980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448B42E-145C-F64A-BE91-FF4DDE570856}" type="datetimeFigureOut">
              <a:rPr lang="fr-FR" smtClean="0"/>
              <a:t>19/04/17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CE964F-0B23-A44D-905D-7C358B5AD302}" type="slidenum">
              <a:rPr lang="fr-FR" smtClean="0"/>
              <a:t>‹#›</a:t>
            </a:fld>
            <a:endParaRPr lang="fr-FR"/>
          </a:p>
        </p:txBody>
      </p:sp>
    </p:spTree>
    <p:extLst>
      <p:ext uri="{BB962C8B-B14F-4D97-AF65-F5344CB8AC3E}">
        <p14:creationId xmlns:p14="http://schemas.microsoft.com/office/powerpoint/2010/main" val="64469860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48B42E-145C-F64A-BE91-FF4DDE570856}" type="datetimeFigureOut">
              <a:rPr lang="fr-FR" smtClean="0"/>
              <a:t>19/04/17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E964F-0B23-A44D-905D-7C358B5AD302}" type="slidenum">
              <a:rPr lang="fr-FR" smtClean="0"/>
              <a:t>‹#›</a:t>
            </a:fld>
            <a:endParaRPr lang="fr-FR"/>
          </a:p>
        </p:txBody>
      </p:sp>
    </p:spTree>
    <p:extLst>
      <p:ext uri="{BB962C8B-B14F-4D97-AF65-F5344CB8AC3E}">
        <p14:creationId xmlns:p14="http://schemas.microsoft.com/office/powerpoint/2010/main" val="1894950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6273" y="138524"/>
            <a:ext cx="6385382" cy="954107"/>
          </a:xfrm>
          <a:prstGeom prst="rect">
            <a:avLst/>
          </a:prstGeom>
          <a:solidFill>
            <a:srgbClr val="1789C1"/>
          </a:solidFill>
          <a:ln>
            <a:noFill/>
          </a:ln>
        </p:spPr>
        <p:txBody>
          <a:bodyPr wrap="square" rtlCol="0">
            <a:spAutoFit/>
          </a:bodyPr>
          <a:lstStyle/>
          <a:p>
            <a:pPr algn="ctr"/>
            <a:r>
              <a:rPr lang="fr-FR" sz="2800" dirty="0" smtClean="0">
                <a:ln>
                  <a:solidFill>
                    <a:schemeClr val="tx1"/>
                  </a:solidFill>
                </a:ln>
              </a:rPr>
              <a:t>The French Society for </a:t>
            </a:r>
            <a:r>
              <a:rPr lang="fr-FR" sz="2800" dirty="0" err="1" smtClean="0">
                <a:ln>
                  <a:solidFill>
                    <a:schemeClr val="tx1"/>
                  </a:solidFill>
                </a:ln>
              </a:rPr>
              <a:t>Cell</a:t>
            </a:r>
            <a:r>
              <a:rPr lang="fr-FR" sz="2800" dirty="0" smtClean="0">
                <a:ln>
                  <a:solidFill>
                    <a:schemeClr val="tx1"/>
                  </a:solidFill>
                </a:ln>
              </a:rPr>
              <a:t> </a:t>
            </a:r>
            <a:r>
              <a:rPr lang="fr-FR" sz="2800" dirty="0" err="1" smtClean="0">
                <a:ln>
                  <a:solidFill>
                    <a:schemeClr val="tx1"/>
                  </a:solidFill>
                </a:ln>
              </a:rPr>
              <a:t>Biology</a:t>
            </a:r>
            <a:endParaRPr lang="fr-FR" sz="2800" dirty="0">
              <a:ln>
                <a:solidFill>
                  <a:schemeClr val="tx1"/>
                </a:solidFill>
              </a:ln>
            </a:endParaRPr>
          </a:p>
          <a:p>
            <a:pPr algn="ctr"/>
            <a:r>
              <a:rPr lang="fr-FR" sz="2800" dirty="0">
                <a:ln>
                  <a:solidFill>
                    <a:schemeClr val="tx1"/>
                  </a:solidFill>
                </a:ln>
              </a:rPr>
              <a:t>s</a:t>
            </a:r>
            <a:r>
              <a:rPr lang="fr-FR" sz="2800" dirty="0" smtClean="0">
                <a:ln>
                  <a:solidFill>
                    <a:schemeClr val="tx1"/>
                  </a:solidFill>
                </a:ln>
              </a:rPr>
              <a:t>upports </a:t>
            </a:r>
            <a:r>
              <a:rPr lang="fr-FR" sz="2800" dirty="0" err="1" smtClean="0">
                <a:ln>
                  <a:solidFill>
                    <a:schemeClr val="tx1"/>
                  </a:solidFill>
                </a:ln>
              </a:rPr>
              <a:t>this</a:t>
            </a:r>
            <a:r>
              <a:rPr lang="fr-FR" sz="2800" dirty="0" smtClean="0">
                <a:ln>
                  <a:solidFill>
                    <a:schemeClr val="tx1"/>
                  </a:solidFill>
                </a:ln>
              </a:rPr>
              <a:t> meeting</a:t>
            </a:r>
            <a:endParaRPr lang="fr-FR" sz="2800" dirty="0">
              <a:ln>
                <a:solidFill>
                  <a:schemeClr val="tx1"/>
                </a:solidFill>
              </a:ln>
            </a:endParaRPr>
          </a:p>
        </p:txBody>
      </p:sp>
      <p:pic>
        <p:nvPicPr>
          <p:cNvPr id="2050" name="officeArt object"/>
          <p:cNvPicPr>
            <a:picLocks noChangeAspect="1" noChangeArrowheads="1"/>
          </p:cNvPicPr>
          <p:nvPr/>
        </p:nvPicPr>
        <p:blipFill>
          <a:blip r:embed="rId3" cstate="print">
            <a:extLst>
              <a:ext uri="{28A0092B-C50C-407E-A947-70E740481C1C}">
                <a14:useLocalDpi xmlns:a14="http://schemas.microsoft.com/office/drawing/2010/main" val="0"/>
              </a:ext>
            </a:extLst>
          </a:blip>
          <a:srcRect l="60116" b="43695"/>
          <a:stretch>
            <a:fillRect/>
          </a:stretch>
        </p:blipFill>
        <p:spPr bwMode="auto">
          <a:xfrm>
            <a:off x="7021461" y="4184818"/>
            <a:ext cx="175260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1" name="ZoneTexte 10"/>
          <p:cNvSpPr txBox="1"/>
          <p:nvPr/>
        </p:nvSpPr>
        <p:spPr>
          <a:xfrm>
            <a:off x="1283790" y="3795040"/>
            <a:ext cx="4405774" cy="1077218"/>
          </a:xfrm>
          <a:prstGeom prst="rect">
            <a:avLst/>
          </a:prstGeom>
          <a:solidFill>
            <a:srgbClr val="1789C1"/>
          </a:solidFill>
        </p:spPr>
        <p:txBody>
          <a:bodyPr wrap="none" rtlCol="0">
            <a:spAutoFit/>
          </a:bodyPr>
          <a:lstStyle/>
          <a:p>
            <a:pPr algn="ctr"/>
            <a:r>
              <a:rPr lang="fr-FR" sz="3200" dirty="0" smtClean="0"/>
              <a:t>FREE </a:t>
            </a:r>
            <a:r>
              <a:rPr lang="fr-FR" sz="3200" dirty="0" err="1" smtClean="0"/>
              <a:t>membership</a:t>
            </a:r>
            <a:r>
              <a:rPr lang="fr-FR" sz="3200" dirty="0" smtClean="0"/>
              <a:t>: </a:t>
            </a:r>
          </a:p>
          <a:p>
            <a:pPr algn="ctr"/>
            <a:r>
              <a:rPr lang="fr-FR" sz="3200" dirty="0" err="1" smtClean="0"/>
              <a:t>register</a:t>
            </a:r>
            <a:r>
              <a:rPr lang="fr-FR" sz="3200" dirty="0" smtClean="0"/>
              <a:t> </a:t>
            </a:r>
            <a:r>
              <a:rPr lang="fr-FR" sz="3200" dirty="0" err="1" smtClean="0"/>
              <a:t>now</a:t>
            </a:r>
            <a:r>
              <a:rPr lang="fr-FR" sz="3200" dirty="0" smtClean="0"/>
              <a:t> </a:t>
            </a:r>
            <a:r>
              <a:rPr lang="fr-FR" sz="3200" dirty="0" err="1" smtClean="0"/>
              <a:t>www.sbcf.fr</a:t>
            </a:r>
            <a:endParaRPr lang="fr-FR" sz="3200" dirty="0"/>
          </a:p>
        </p:txBody>
      </p:sp>
      <p:pic>
        <p:nvPicPr>
          <p:cNvPr id="13" name="officeArt object"/>
          <p:cNvPicPr>
            <a:picLocks noChangeAspect="1" noChangeArrowheads="1"/>
          </p:cNvPicPr>
          <p:nvPr/>
        </p:nvPicPr>
        <p:blipFill>
          <a:blip r:embed="rId3" cstate="print">
            <a:extLst>
              <a:ext uri="{28A0092B-C50C-407E-A947-70E740481C1C}">
                <a14:useLocalDpi xmlns:a14="http://schemas.microsoft.com/office/drawing/2010/main" val="0"/>
              </a:ext>
            </a:extLst>
          </a:blip>
          <a:srcRect l="-9247" r="39884" b="43695"/>
          <a:stretch>
            <a:fillRect/>
          </a:stretch>
        </p:blipFill>
        <p:spPr bwMode="auto">
          <a:xfrm>
            <a:off x="5996128" y="2859255"/>
            <a:ext cx="304800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14" name="officeArt object"/>
          <p:cNvPicPr>
            <a:picLocks noChangeAspect="1" noChangeArrowheads="1"/>
          </p:cNvPicPr>
          <p:nvPr/>
        </p:nvPicPr>
        <p:blipFill>
          <a:blip r:embed="rId3" cstate="print">
            <a:extLst>
              <a:ext uri="{28A0092B-C50C-407E-A947-70E740481C1C}">
                <a14:useLocalDpi xmlns:a14="http://schemas.microsoft.com/office/drawing/2010/main" val="0"/>
              </a:ext>
            </a:extLst>
          </a:blip>
          <a:srcRect l="41041" t="56642" b="-337"/>
          <a:stretch>
            <a:fillRect/>
          </a:stretch>
        </p:blipFill>
        <p:spPr bwMode="auto">
          <a:xfrm>
            <a:off x="6127513" y="1216291"/>
            <a:ext cx="25908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3" name="Image 2" descr="Capture d’écran 2015-05-28 à 14.03.44.png"/>
          <p:cNvPicPr>
            <a:picLocks noChangeAspect="1"/>
          </p:cNvPicPr>
          <p:nvPr/>
        </p:nvPicPr>
        <p:blipFill rotWithShape="1">
          <a:blip r:embed="rId4">
            <a:extLst>
              <a:ext uri="{28A0092B-C50C-407E-A947-70E740481C1C}">
                <a14:useLocalDpi xmlns:a14="http://schemas.microsoft.com/office/drawing/2010/main" val="0"/>
              </a:ext>
            </a:extLst>
          </a:blip>
          <a:srcRect l="1840" r="965"/>
          <a:stretch/>
        </p:blipFill>
        <p:spPr>
          <a:xfrm>
            <a:off x="226273" y="5052529"/>
            <a:ext cx="6328355" cy="1783414"/>
          </a:xfrm>
          <a:prstGeom prst="rect">
            <a:avLst/>
          </a:prstGeom>
        </p:spPr>
      </p:pic>
      <p:pic>
        <p:nvPicPr>
          <p:cNvPr id="4" name="Image 3" descr="Capture d’écran 2017-04-19 à 10.51.53.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54629" y="29044"/>
            <a:ext cx="2567473" cy="1187247"/>
          </a:xfrm>
          <a:prstGeom prst="rect">
            <a:avLst/>
          </a:prstGeom>
        </p:spPr>
      </p:pic>
      <p:sp>
        <p:nvSpPr>
          <p:cNvPr id="12" name="Rectangle 11"/>
          <p:cNvSpPr/>
          <p:nvPr/>
        </p:nvSpPr>
        <p:spPr>
          <a:xfrm>
            <a:off x="226274" y="1264009"/>
            <a:ext cx="6328355" cy="2308324"/>
          </a:xfrm>
          <a:prstGeom prst="rect">
            <a:avLst/>
          </a:prstGeom>
          <a:solidFill>
            <a:srgbClr val="1789C1"/>
          </a:solidFill>
        </p:spPr>
        <p:txBody>
          <a:bodyPr wrap="square">
            <a:spAutoFit/>
          </a:bodyPr>
          <a:lstStyle/>
          <a:p>
            <a:pPr marL="457200" indent="-457200">
              <a:buFont typeface="Wingdings" panose="05000000000000000000" pitchFamily="2" charset="2"/>
              <a:buChar char="ü"/>
            </a:pPr>
            <a:r>
              <a:rPr lang="en-GB" sz="2400" dirty="0" smtClean="0"/>
              <a:t>&gt; 1200 members and 180 affiliated labs</a:t>
            </a:r>
          </a:p>
          <a:p>
            <a:pPr marL="457200" indent="-457200">
              <a:buFont typeface="Wingdings" panose="05000000000000000000" pitchFamily="2" charset="2"/>
              <a:buChar char="ü"/>
            </a:pPr>
            <a:r>
              <a:rPr lang="en-GB" sz="2400" dirty="0" err="1" smtClean="0"/>
              <a:t>Travelships</a:t>
            </a:r>
            <a:r>
              <a:rPr lang="en-GB" sz="2400" dirty="0" smtClean="0"/>
              <a:t> for students and post-docs</a:t>
            </a:r>
          </a:p>
          <a:p>
            <a:pPr marL="457200" indent="-457200">
              <a:buFont typeface="Wingdings" panose="05000000000000000000" pitchFamily="2" charset="2"/>
              <a:buChar char="ü"/>
            </a:pPr>
            <a:r>
              <a:rPr lang="en-GB" sz="2400" dirty="0" smtClean="0"/>
              <a:t>Annual </a:t>
            </a:r>
            <a:r>
              <a:rPr lang="en-GB" sz="2400" dirty="0" err="1" smtClean="0"/>
              <a:t>Joung</a:t>
            </a:r>
            <a:r>
              <a:rPr lang="en-GB" sz="2400" dirty="0" smtClean="0"/>
              <a:t> </a:t>
            </a:r>
            <a:r>
              <a:rPr lang="en-GB" sz="2400" dirty="0"/>
              <a:t>R</a:t>
            </a:r>
            <a:r>
              <a:rPr lang="en-GB" sz="2400" dirty="0" smtClean="0"/>
              <a:t>esearcher Prize</a:t>
            </a:r>
          </a:p>
          <a:p>
            <a:pPr marL="457200" indent="-457200">
              <a:buFont typeface="Wingdings" panose="05000000000000000000" pitchFamily="2" charset="2"/>
              <a:buChar char="ü"/>
            </a:pPr>
            <a:r>
              <a:rPr lang="en-GB" sz="2400" dirty="0"/>
              <a:t>A monthly </a:t>
            </a:r>
            <a:r>
              <a:rPr lang="en-GB" sz="2400" dirty="0" smtClean="0"/>
              <a:t>newsletter with</a:t>
            </a:r>
            <a:endParaRPr lang="en-GB" sz="2400" dirty="0"/>
          </a:p>
          <a:p>
            <a:r>
              <a:rPr lang="en-GB" sz="2400" dirty="0" smtClean="0"/>
              <a:t>			Open positions in Cell Biology labs</a:t>
            </a:r>
          </a:p>
          <a:p>
            <a:r>
              <a:rPr lang="en-GB" sz="2400" dirty="0" smtClean="0"/>
              <a:t>			Upcoming Cell Biology meetings</a:t>
            </a:r>
          </a:p>
        </p:txBody>
      </p:sp>
    </p:spTree>
    <p:extLst>
      <p:ext uri="{BB962C8B-B14F-4D97-AF65-F5344CB8AC3E}">
        <p14:creationId xmlns:p14="http://schemas.microsoft.com/office/powerpoint/2010/main" val="212204055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TotalTime>
  <Words>84</Words>
  <Application>Microsoft Macintosh PowerPoint</Application>
  <PresentationFormat>Présentation à l'écran (4:3)</PresentationFormat>
  <Paragraphs>12</Paragraphs>
  <Slides>1</Slides>
  <Notes>1</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Thème Office</vt:lpstr>
      <vt:lpstr>Présentation PowerPoint</vt:lpstr>
    </vt:vector>
  </TitlesOfParts>
  <Company>Institut Cochin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florence Niedergang</dc:creator>
  <cp:lastModifiedBy>SIC</cp:lastModifiedBy>
  <cp:revision>7</cp:revision>
  <dcterms:created xsi:type="dcterms:W3CDTF">2015-07-29T22:01:42Z</dcterms:created>
  <dcterms:modified xsi:type="dcterms:W3CDTF">2017-04-19T14:24:46Z</dcterms:modified>
</cp:coreProperties>
</file>