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71" r:id="rId3"/>
    <p:sldId id="300" r:id="rId4"/>
    <p:sldId id="298" r:id="rId5"/>
    <p:sldId id="305" r:id="rId6"/>
    <p:sldId id="256" r:id="rId7"/>
    <p:sldId id="296" r:id="rId8"/>
    <p:sldId id="282" r:id="rId9"/>
    <p:sldId id="266" r:id="rId10"/>
    <p:sldId id="281" r:id="rId11"/>
    <p:sldId id="275" r:id="rId12"/>
    <p:sldId id="261" r:id="rId13"/>
    <p:sldId id="268" r:id="rId14"/>
    <p:sldId id="258" r:id="rId15"/>
    <p:sldId id="265" r:id="rId16"/>
    <p:sldId id="284" r:id="rId17"/>
    <p:sldId id="270" r:id="rId18"/>
    <p:sldId id="259" r:id="rId19"/>
    <p:sldId id="303" r:id="rId20"/>
    <p:sldId id="304" r:id="rId21"/>
    <p:sldId id="301" r:id="rId22"/>
    <p:sldId id="302" r:id="rId23"/>
    <p:sldId id="306"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0762" autoAdjust="0"/>
    <p:restoredTop sz="87900" autoAdjust="0"/>
  </p:normalViewPr>
  <p:slideViewPr>
    <p:cSldViewPr>
      <p:cViewPr>
        <p:scale>
          <a:sx n="60" d="100"/>
          <a:sy n="60" d="100"/>
        </p:scale>
        <p:origin x="-2360" y="-1648"/>
      </p:cViewPr>
      <p:guideLst>
        <p:guide orient="horz" pos="2160"/>
        <p:guide pos="2880"/>
      </p:guideLst>
    </p:cSldViewPr>
  </p:slideViewPr>
  <p:notesTextViewPr>
    <p:cViewPr>
      <p:scale>
        <a:sx n="1" d="1"/>
        <a:sy n="1" d="1"/>
      </p:scale>
      <p:origin x="0" y="0"/>
    </p:cViewPr>
  </p:notesTextViewPr>
  <p:sorterViewPr>
    <p:cViewPr>
      <p:scale>
        <a:sx n="55" d="100"/>
        <a:sy n="55"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1" Type="http://schemas.openxmlformats.org/officeDocument/2006/relationships/oleObject" Target="file:///\\wei-cn-ms1dfs\shares\groups\LMSAC\BiolCell_BOC3\Board_and_board_meetings\Board_Meetings\SBCF_Meeting_2013\Editorial%20Report_2012_BOC.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a:t>Submissions</a:t>
            </a:r>
          </a:p>
        </c:rich>
      </c:tx>
      <c:layout>
        <c:manualLayout>
          <c:xMode val="edge"/>
          <c:yMode val="edge"/>
          <c:x val="0.640854931763977"/>
          <c:y val="0.0427159735317926"/>
        </c:manualLayout>
      </c:layout>
      <c:overlay val="0"/>
    </c:title>
    <c:autoTitleDeleted val="0"/>
    <c:plotArea>
      <c:layout/>
      <c:pieChart>
        <c:varyColors val="1"/>
        <c:dLbls>
          <c:showLegendKey val="0"/>
          <c:showVal val="0"/>
          <c:showCatName val="1"/>
          <c:showSerName val="0"/>
          <c:showPercent val="1"/>
          <c:showBubbleSize val="0"/>
          <c:showLeaderLines val="1"/>
        </c:dLbls>
        <c:firstSliceAng val="0"/>
      </c:pieChart>
    </c:plotArea>
    <c:plotVisOnly val="1"/>
    <c:dispBlanksAs val="zero"/>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07602E-B419-4B61-8F68-4648564F4AB8}" type="datetimeFigureOut">
              <a:rPr lang="fr-FR" smtClean="0"/>
              <a:t>05/09/17</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FFE124-30C1-41AE-B2F6-5DE5CF3C9CDF}" type="slidenum">
              <a:rPr lang="fr-FR" smtClean="0"/>
              <a:t>‹#›</a:t>
            </a:fld>
            <a:endParaRPr lang="fr-FR"/>
          </a:p>
        </p:txBody>
      </p:sp>
    </p:spTree>
    <p:extLst>
      <p:ext uri="{BB962C8B-B14F-4D97-AF65-F5344CB8AC3E}">
        <p14:creationId xmlns:p14="http://schemas.microsoft.com/office/powerpoint/2010/main" val="825072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www.ascb.org/membership-benefits/171-publications/1082-the-ascb-newsletter"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 Id="rId3" Type="http://schemas.openxmlformats.org/officeDocument/2006/relationships/hyperlink" Target="http://www.ascb.org/local-meetings"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SBCF is an inclusive, international community of biologists studying the cell, the fundamental unit of life. We are dedicated to advancing scientific discovery, advocating sound research policies, improving education, promoting professional development, and increasing diversity in the scientific workforce</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t>1</a:t>
            </a:fld>
            <a:endParaRPr lang="fr-FR"/>
          </a:p>
        </p:txBody>
      </p:sp>
    </p:spTree>
    <p:extLst>
      <p:ext uri="{BB962C8B-B14F-4D97-AF65-F5344CB8AC3E}">
        <p14:creationId xmlns:p14="http://schemas.microsoft.com/office/powerpoint/2010/main" val="3675483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hlinkClick r:id="rId3"/>
              </a:rPr>
              <a:t>The ASCB Newsletter</a:t>
            </a:r>
            <a:r>
              <a:rPr lang="en-US" dirty="0" smtClean="0"/>
              <a:t>, published 11 times per year, provides information on funding opportunities, public policy, careers, meetings and other topics of interest</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t>8</a:t>
            </a:fld>
            <a:endParaRPr lang="fr-FR"/>
          </a:p>
        </p:txBody>
      </p:sp>
    </p:spTree>
    <p:extLst>
      <p:ext uri="{BB962C8B-B14F-4D97-AF65-F5344CB8AC3E}">
        <p14:creationId xmlns:p14="http://schemas.microsoft.com/office/powerpoint/2010/main" val="1673373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dirty="0" smtClean="0"/>
              <a:t>Funding for graduate students and postdocs to organize </a:t>
            </a:r>
            <a:r>
              <a:rPr lang="en-US" dirty="0" smtClean="0">
                <a:hlinkClick r:id="rId3"/>
              </a:rPr>
              <a:t>one-day local meetings</a:t>
            </a:r>
            <a:r>
              <a:rPr lang="en-US" dirty="0" smtClean="0"/>
              <a:t> at their institution. Discounted registration for the ASCB Annual Meeting.</a:t>
            </a:r>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t>10</a:t>
            </a:fld>
            <a:endParaRPr lang="fr-FR"/>
          </a:p>
        </p:txBody>
      </p:sp>
    </p:spTree>
    <p:extLst>
      <p:ext uri="{BB962C8B-B14F-4D97-AF65-F5344CB8AC3E}">
        <p14:creationId xmlns:p14="http://schemas.microsoft.com/office/powerpoint/2010/main" val="2510598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a:buChar char="•"/>
              <a:tabLst/>
              <a:defRPr/>
            </a:pPr>
            <a:r>
              <a:rPr lang="en-US" dirty="0" smtClean="0"/>
              <a:t>We are dedicated to advancing scientific discovery, advocating sound research policies, improving education, promoting professional development, and increasing diversity in the scientific workforce</a:t>
            </a:r>
          </a:p>
          <a:p>
            <a:pPr marL="0" marR="0" indent="0" algn="l" defTabSz="914400" rtl="0" eaLnBrk="1" fontAlgn="auto" latinLnBrk="0" hangingPunct="1">
              <a:lnSpc>
                <a:spcPct val="100000"/>
              </a:lnSpc>
              <a:spcBef>
                <a:spcPts val="0"/>
              </a:spcBef>
              <a:spcAft>
                <a:spcPts val="0"/>
              </a:spcAft>
              <a:buClrTx/>
              <a:buSzTx/>
              <a:buFont typeface="Arial"/>
              <a:buChar char="•"/>
              <a:tabLst/>
              <a:defRPr/>
            </a:pPr>
            <a:endParaRPr lang="fr-FR" dirty="0" smtClean="0"/>
          </a:p>
          <a:p>
            <a:pPr>
              <a:buFont typeface="Arial"/>
              <a:buChar char="•"/>
            </a:pPr>
            <a:r>
              <a:rPr lang="en-US" dirty="0" smtClean="0"/>
              <a:t>Opportunities to make your voice heard on national and international research funding and science policy issues</a:t>
            </a:r>
          </a:p>
          <a:p>
            <a:pPr>
              <a:buFont typeface="Arial"/>
              <a:buChar char="•"/>
            </a:pPr>
            <a:r>
              <a:rPr lang="en-US" dirty="0" smtClean="0"/>
              <a:t>Hill Days to bring scientists face-to-face with their Representatives on Capitol Hill.</a:t>
            </a:r>
          </a:p>
          <a:p>
            <a:pPr>
              <a:buFont typeface="Arial"/>
              <a:buChar char="•"/>
            </a:pPr>
            <a:r>
              <a:rPr lang="en-US" dirty="0" smtClean="0"/>
              <a:t>Public Policy Alerts provided in each issue of the ASCB Newsletter.</a:t>
            </a:r>
          </a:p>
          <a:p>
            <a:endParaRPr lang="fr-FR" dirty="0"/>
          </a:p>
        </p:txBody>
      </p:sp>
      <p:sp>
        <p:nvSpPr>
          <p:cNvPr id="4" name="Espace réservé du numéro de diapositive 3"/>
          <p:cNvSpPr>
            <a:spLocks noGrp="1"/>
          </p:cNvSpPr>
          <p:nvPr>
            <p:ph type="sldNum" sz="quarter" idx="10"/>
          </p:nvPr>
        </p:nvSpPr>
        <p:spPr/>
        <p:txBody>
          <a:bodyPr/>
          <a:lstStyle/>
          <a:p>
            <a:fld id="{A9FFE124-30C1-41AE-B2F6-5DE5CF3C9CDF}" type="slidenum">
              <a:rPr lang="fr-FR" smtClean="0"/>
              <a:t>21</a:t>
            </a:fld>
            <a:endParaRPr lang="fr-FR"/>
          </a:p>
        </p:txBody>
      </p:sp>
    </p:spTree>
    <p:extLst>
      <p:ext uri="{BB962C8B-B14F-4D97-AF65-F5344CB8AC3E}">
        <p14:creationId xmlns:p14="http://schemas.microsoft.com/office/powerpoint/2010/main" val="1760995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83976D37-45D2-40EB-B65A-214F4113AED0}" type="datetimeFigureOut">
              <a:rPr lang="fr-FR" smtClean="0"/>
              <a:t>05/09/17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05A699-0A3B-43A4-BBF5-3244403C3B77}" type="slidenum">
              <a:rPr lang="fr-FR" smtClean="0"/>
              <a:t>‹#›</a:t>
            </a:fld>
            <a:endParaRPr lang="fr-FR"/>
          </a:p>
        </p:txBody>
      </p:sp>
    </p:spTree>
    <p:extLst>
      <p:ext uri="{BB962C8B-B14F-4D97-AF65-F5344CB8AC3E}">
        <p14:creationId xmlns:p14="http://schemas.microsoft.com/office/powerpoint/2010/main" val="190282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3976D37-45D2-40EB-B65A-214F4113AED0}" type="datetimeFigureOut">
              <a:rPr lang="fr-FR" smtClean="0"/>
              <a:t>05/09/17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05A699-0A3B-43A4-BBF5-3244403C3B77}" type="slidenum">
              <a:rPr lang="fr-FR" smtClean="0"/>
              <a:t>‹#›</a:t>
            </a:fld>
            <a:endParaRPr lang="fr-FR"/>
          </a:p>
        </p:txBody>
      </p:sp>
    </p:spTree>
    <p:extLst>
      <p:ext uri="{BB962C8B-B14F-4D97-AF65-F5344CB8AC3E}">
        <p14:creationId xmlns:p14="http://schemas.microsoft.com/office/powerpoint/2010/main" val="615068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3976D37-45D2-40EB-B65A-214F4113AED0}" type="datetimeFigureOut">
              <a:rPr lang="fr-FR" smtClean="0"/>
              <a:t>05/09/17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05A699-0A3B-43A4-BBF5-3244403C3B77}" type="slidenum">
              <a:rPr lang="fr-FR" smtClean="0"/>
              <a:t>‹#›</a:t>
            </a:fld>
            <a:endParaRPr lang="fr-FR"/>
          </a:p>
        </p:txBody>
      </p:sp>
    </p:spTree>
    <p:extLst>
      <p:ext uri="{BB962C8B-B14F-4D97-AF65-F5344CB8AC3E}">
        <p14:creationId xmlns:p14="http://schemas.microsoft.com/office/powerpoint/2010/main" val="3047426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en-US"/>
          </a:p>
        </p:txBody>
      </p:sp>
      <p:sp>
        <p:nvSpPr>
          <p:cNvPr id="4" name="Espace réservé de la date 3"/>
          <p:cNvSpPr>
            <a:spLocks noGrp="1"/>
          </p:cNvSpPr>
          <p:nvPr>
            <p:ph type="dt" sz="half" idx="10"/>
          </p:nvPr>
        </p:nvSpPr>
        <p:spPr/>
        <p:txBody>
          <a:bodyPr/>
          <a:lstStyle/>
          <a:p>
            <a:fld id="{072AD85F-44F6-4C5F-AC32-1A470AC318FB}" type="datetimeFigureOut">
              <a:rPr lang="en-US" smtClean="0">
                <a:solidFill>
                  <a:prstClr val="black">
                    <a:tint val="75000"/>
                  </a:prstClr>
                </a:solidFill>
              </a:rPr>
              <a:pPr/>
              <a:t>05/09/17</a:t>
            </a:fld>
            <a:endParaRPr lang="en-US">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en-US">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B2A094E8-F5CD-4DCE-A934-C32F21FE52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9814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072AD85F-44F6-4C5F-AC32-1A470AC318FB}" type="datetimeFigureOut">
              <a:rPr lang="en-US" smtClean="0">
                <a:solidFill>
                  <a:prstClr val="black">
                    <a:tint val="75000"/>
                  </a:prstClr>
                </a:solidFill>
              </a:rPr>
              <a:pPr/>
              <a:t>05/09/17</a:t>
            </a:fld>
            <a:endParaRPr lang="en-US">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en-US">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B2A094E8-F5CD-4DCE-A934-C32F21FE52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81890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72AD85F-44F6-4C5F-AC32-1A470AC318FB}" type="datetimeFigureOut">
              <a:rPr lang="en-US" smtClean="0">
                <a:solidFill>
                  <a:prstClr val="black">
                    <a:tint val="75000"/>
                  </a:prstClr>
                </a:solidFill>
              </a:rPr>
              <a:pPr/>
              <a:t>05/09/17</a:t>
            </a:fld>
            <a:endParaRPr lang="en-US">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en-US">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B2A094E8-F5CD-4DCE-A934-C32F21FE52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4872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4"/>
          <p:cNvSpPr>
            <a:spLocks noGrp="1"/>
          </p:cNvSpPr>
          <p:nvPr>
            <p:ph type="dt" sz="half" idx="10"/>
          </p:nvPr>
        </p:nvSpPr>
        <p:spPr/>
        <p:txBody>
          <a:bodyPr/>
          <a:lstStyle/>
          <a:p>
            <a:fld id="{072AD85F-44F6-4C5F-AC32-1A470AC318FB}" type="datetimeFigureOut">
              <a:rPr lang="en-US" smtClean="0">
                <a:solidFill>
                  <a:prstClr val="black">
                    <a:tint val="75000"/>
                  </a:prstClr>
                </a:solidFill>
              </a:rPr>
              <a:pPr/>
              <a:t>05/09/17</a:t>
            </a:fld>
            <a:endParaRPr lang="en-US">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en-US">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B2A094E8-F5CD-4DCE-A934-C32F21FE52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02619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6"/>
          <p:cNvSpPr>
            <a:spLocks noGrp="1"/>
          </p:cNvSpPr>
          <p:nvPr>
            <p:ph type="dt" sz="half" idx="10"/>
          </p:nvPr>
        </p:nvSpPr>
        <p:spPr/>
        <p:txBody>
          <a:bodyPr/>
          <a:lstStyle/>
          <a:p>
            <a:fld id="{072AD85F-44F6-4C5F-AC32-1A470AC318FB}" type="datetimeFigureOut">
              <a:rPr lang="en-US" smtClean="0">
                <a:solidFill>
                  <a:prstClr val="black">
                    <a:tint val="75000"/>
                  </a:prstClr>
                </a:solidFill>
              </a:rPr>
              <a:pPr/>
              <a:t>05/09/17</a:t>
            </a:fld>
            <a:endParaRPr lang="en-US">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en-US">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B2A094E8-F5CD-4DCE-A934-C32F21FE52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45034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e la date 2"/>
          <p:cNvSpPr>
            <a:spLocks noGrp="1"/>
          </p:cNvSpPr>
          <p:nvPr>
            <p:ph type="dt" sz="half" idx="10"/>
          </p:nvPr>
        </p:nvSpPr>
        <p:spPr/>
        <p:txBody>
          <a:bodyPr/>
          <a:lstStyle/>
          <a:p>
            <a:fld id="{072AD85F-44F6-4C5F-AC32-1A470AC318FB}" type="datetimeFigureOut">
              <a:rPr lang="en-US" smtClean="0">
                <a:solidFill>
                  <a:prstClr val="black">
                    <a:tint val="75000"/>
                  </a:prstClr>
                </a:solidFill>
              </a:rPr>
              <a:pPr/>
              <a:t>05/09/17</a:t>
            </a:fld>
            <a:endParaRPr lang="en-US">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en-US">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B2A094E8-F5CD-4DCE-A934-C32F21FE52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42097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72AD85F-44F6-4C5F-AC32-1A470AC318FB}" type="datetimeFigureOut">
              <a:rPr lang="en-US" smtClean="0">
                <a:solidFill>
                  <a:prstClr val="black">
                    <a:tint val="75000"/>
                  </a:prstClr>
                </a:solidFill>
              </a:rPr>
              <a:pPr/>
              <a:t>05/09/17</a:t>
            </a:fld>
            <a:endParaRPr lang="en-US">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en-US">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B2A094E8-F5CD-4DCE-A934-C32F21FE52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7373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72AD85F-44F6-4C5F-AC32-1A470AC318FB}" type="datetimeFigureOut">
              <a:rPr lang="en-US" smtClean="0">
                <a:solidFill>
                  <a:prstClr val="black">
                    <a:tint val="75000"/>
                  </a:prstClr>
                </a:solidFill>
              </a:rPr>
              <a:pPr/>
              <a:t>05/09/17</a:t>
            </a:fld>
            <a:endParaRPr lang="en-US">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en-US">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B2A094E8-F5CD-4DCE-A934-C32F21FE52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8834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3976D37-45D2-40EB-B65A-214F4113AED0}" type="datetimeFigureOut">
              <a:rPr lang="fr-FR" smtClean="0"/>
              <a:t>05/09/17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05A699-0A3B-43A4-BBF5-3244403C3B77}" type="slidenum">
              <a:rPr lang="fr-FR" smtClean="0"/>
              <a:t>‹#›</a:t>
            </a:fld>
            <a:endParaRPr lang="fr-FR"/>
          </a:p>
        </p:txBody>
      </p:sp>
    </p:spTree>
    <p:extLst>
      <p:ext uri="{BB962C8B-B14F-4D97-AF65-F5344CB8AC3E}">
        <p14:creationId xmlns:p14="http://schemas.microsoft.com/office/powerpoint/2010/main" val="38833746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72AD85F-44F6-4C5F-AC32-1A470AC318FB}" type="datetimeFigureOut">
              <a:rPr lang="en-US" smtClean="0">
                <a:solidFill>
                  <a:prstClr val="black">
                    <a:tint val="75000"/>
                  </a:prstClr>
                </a:solidFill>
              </a:rPr>
              <a:pPr/>
              <a:t>05/09/17</a:t>
            </a:fld>
            <a:endParaRPr lang="en-US">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en-US">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B2A094E8-F5CD-4DCE-A934-C32F21FE52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86465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072AD85F-44F6-4C5F-AC32-1A470AC318FB}" type="datetimeFigureOut">
              <a:rPr lang="en-US" smtClean="0">
                <a:solidFill>
                  <a:prstClr val="black">
                    <a:tint val="75000"/>
                  </a:prstClr>
                </a:solidFill>
              </a:rPr>
              <a:pPr/>
              <a:t>05/09/17</a:t>
            </a:fld>
            <a:endParaRPr lang="en-US">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en-US">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B2A094E8-F5CD-4DCE-A934-C32F21FE52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0269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072AD85F-44F6-4C5F-AC32-1A470AC318FB}" type="datetimeFigureOut">
              <a:rPr lang="en-US" smtClean="0">
                <a:solidFill>
                  <a:prstClr val="black">
                    <a:tint val="75000"/>
                  </a:prstClr>
                </a:solidFill>
              </a:rPr>
              <a:pPr/>
              <a:t>05/09/17</a:t>
            </a:fld>
            <a:endParaRPr lang="en-US">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en-US">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B2A094E8-F5CD-4DCE-A934-C32F21FE52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1666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83976D37-45D2-40EB-B65A-214F4113AED0}" type="datetimeFigureOut">
              <a:rPr lang="fr-FR" smtClean="0"/>
              <a:t>05/09/17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E05A699-0A3B-43A4-BBF5-3244403C3B77}" type="slidenum">
              <a:rPr lang="fr-FR" smtClean="0"/>
              <a:t>‹#›</a:t>
            </a:fld>
            <a:endParaRPr lang="fr-FR"/>
          </a:p>
        </p:txBody>
      </p:sp>
    </p:spTree>
    <p:extLst>
      <p:ext uri="{BB962C8B-B14F-4D97-AF65-F5344CB8AC3E}">
        <p14:creationId xmlns:p14="http://schemas.microsoft.com/office/powerpoint/2010/main" val="1611635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3976D37-45D2-40EB-B65A-214F4113AED0}" type="datetimeFigureOut">
              <a:rPr lang="fr-FR" smtClean="0"/>
              <a:t>05/09/17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E05A699-0A3B-43A4-BBF5-3244403C3B77}" type="slidenum">
              <a:rPr lang="fr-FR" smtClean="0"/>
              <a:t>‹#›</a:t>
            </a:fld>
            <a:endParaRPr lang="fr-FR"/>
          </a:p>
        </p:txBody>
      </p:sp>
    </p:spTree>
    <p:extLst>
      <p:ext uri="{BB962C8B-B14F-4D97-AF65-F5344CB8AC3E}">
        <p14:creationId xmlns:p14="http://schemas.microsoft.com/office/powerpoint/2010/main" val="18064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3976D37-45D2-40EB-B65A-214F4113AED0}" type="datetimeFigureOut">
              <a:rPr lang="fr-FR" smtClean="0"/>
              <a:t>05/09/17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E05A699-0A3B-43A4-BBF5-3244403C3B77}" type="slidenum">
              <a:rPr lang="fr-FR" smtClean="0"/>
              <a:t>‹#›</a:t>
            </a:fld>
            <a:endParaRPr lang="fr-FR"/>
          </a:p>
        </p:txBody>
      </p:sp>
    </p:spTree>
    <p:extLst>
      <p:ext uri="{BB962C8B-B14F-4D97-AF65-F5344CB8AC3E}">
        <p14:creationId xmlns:p14="http://schemas.microsoft.com/office/powerpoint/2010/main" val="2443925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3976D37-45D2-40EB-B65A-214F4113AED0}" type="datetimeFigureOut">
              <a:rPr lang="fr-FR" smtClean="0"/>
              <a:t>05/09/17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E05A699-0A3B-43A4-BBF5-3244403C3B77}" type="slidenum">
              <a:rPr lang="fr-FR" smtClean="0"/>
              <a:t>‹#›</a:t>
            </a:fld>
            <a:endParaRPr lang="fr-FR"/>
          </a:p>
        </p:txBody>
      </p:sp>
    </p:spTree>
    <p:extLst>
      <p:ext uri="{BB962C8B-B14F-4D97-AF65-F5344CB8AC3E}">
        <p14:creationId xmlns:p14="http://schemas.microsoft.com/office/powerpoint/2010/main" val="7839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3976D37-45D2-40EB-B65A-214F4113AED0}" type="datetimeFigureOut">
              <a:rPr lang="fr-FR" smtClean="0"/>
              <a:t>05/09/17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E05A699-0A3B-43A4-BBF5-3244403C3B77}" type="slidenum">
              <a:rPr lang="fr-FR" smtClean="0"/>
              <a:t>‹#›</a:t>
            </a:fld>
            <a:endParaRPr lang="fr-FR"/>
          </a:p>
        </p:txBody>
      </p:sp>
    </p:spTree>
    <p:extLst>
      <p:ext uri="{BB962C8B-B14F-4D97-AF65-F5344CB8AC3E}">
        <p14:creationId xmlns:p14="http://schemas.microsoft.com/office/powerpoint/2010/main" val="477195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3976D37-45D2-40EB-B65A-214F4113AED0}" type="datetimeFigureOut">
              <a:rPr lang="fr-FR" smtClean="0"/>
              <a:t>05/09/17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E05A699-0A3B-43A4-BBF5-3244403C3B77}" type="slidenum">
              <a:rPr lang="fr-FR" smtClean="0"/>
              <a:t>‹#›</a:t>
            </a:fld>
            <a:endParaRPr lang="fr-FR"/>
          </a:p>
        </p:txBody>
      </p:sp>
    </p:spTree>
    <p:extLst>
      <p:ext uri="{BB962C8B-B14F-4D97-AF65-F5344CB8AC3E}">
        <p14:creationId xmlns:p14="http://schemas.microsoft.com/office/powerpoint/2010/main" val="2477864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3976D37-45D2-40EB-B65A-214F4113AED0}" type="datetimeFigureOut">
              <a:rPr lang="fr-FR" smtClean="0"/>
              <a:t>05/09/17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E05A699-0A3B-43A4-BBF5-3244403C3B77}" type="slidenum">
              <a:rPr lang="fr-FR" smtClean="0"/>
              <a:t>‹#›</a:t>
            </a:fld>
            <a:endParaRPr lang="fr-FR"/>
          </a:p>
        </p:txBody>
      </p:sp>
    </p:spTree>
    <p:extLst>
      <p:ext uri="{BB962C8B-B14F-4D97-AF65-F5344CB8AC3E}">
        <p14:creationId xmlns:p14="http://schemas.microsoft.com/office/powerpoint/2010/main" val="170229606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976D37-45D2-40EB-B65A-214F4113AED0}" type="datetimeFigureOut">
              <a:rPr lang="fr-FR" smtClean="0"/>
              <a:t>05/09/17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05A699-0A3B-43A4-BBF5-3244403C3B77}" type="slidenum">
              <a:rPr lang="fr-FR" smtClean="0"/>
              <a:t>‹#›</a:t>
            </a:fld>
            <a:endParaRPr lang="fr-FR"/>
          </a:p>
        </p:txBody>
      </p:sp>
    </p:spTree>
    <p:extLst>
      <p:ext uri="{BB962C8B-B14F-4D97-AF65-F5344CB8AC3E}">
        <p14:creationId xmlns:p14="http://schemas.microsoft.com/office/powerpoint/2010/main" val="297679419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en-US"/>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2AD85F-44F6-4C5F-AC32-1A470AC318FB}" type="datetimeFigureOut">
              <a:rPr lang="en-US" smtClean="0">
                <a:solidFill>
                  <a:prstClr val="black">
                    <a:tint val="75000"/>
                  </a:prstClr>
                </a:solidFill>
              </a:rPr>
              <a:pPr/>
              <a:t>05/09/17</a:t>
            </a:fld>
            <a:endParaRPr lang="en-US">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A094E8-F5CD-4DCE-A934-C32F21FE52E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268342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5.jpeg"/><Relationship Id="rId5" Type="http://schemas.openxmlformats.org/officeDocument/2006/relationships/image" Target="../media/image36.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hyperlink" Target="http://www.aviesan.fr/fr" TargetMode="External"/><Relationship Id="rId4" Type="http://schemas.openxmlformats.org/officeDocument/2006/relationships/image" Target="../media/image37.jpeg"/><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hyperlink" Target="http://www.sbcf.fr/" TargetMode="External"/><Relationship Id="rId5" Type="http://schemas.openxmlformats.org/officeDocument/2006/relationships/image" Target="../media/image1.png"/><Relationship Id="rId1" Type="http://schemas.openxmlformats.org/officeDocument/2006/relationships/slideLayout" Target="../slideLayouts/slideLayout2.xml"/><Relationship Id="rId2"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41.emf"/><Relationship Id="rId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image" Target="../media/image40.tiff"/></Relationships>
</file>

<file path=ppt/slides/_rels/slide15.xml.rels><?xml version="1.0" encoding="UTF-8" standalone="yes"?>
<Relationships xmlns="http://schemas.openxmlformats.org/package/2006/relationships"><Relationship Id="rId11" Type="http://schemas.openxmlformats.org/officeDocument/2006/relationships/image" Target="../media/image51.png"/><Relationship Id="rId12" Type="http://schemas.openxmlformats.org/officeDocument/2006/relationships/image" Target="../media/image52.png"/><Relationship Id="rId1" Type="http://schemas.openxmlformats.org/officeDocument/2006/relationships/slideLayout" Target="../slideLayouts/slideLayout2.xml"/><Relationship Id="rId2" Type="http://schemas.openxmlformats.org/officeDocument/2006/relationships/image" Target="../media/image42.jpeg"/><Relationship Id="rId3" Type="http://schemas.openxmlformats.org/officeDocument/2006/relationships/image" Target="../media/image43.jpeg"/><Relationship Id="rId4" Type="http://schemas.openxmlformats.org/officeDocument/2006/relationships/image" Target="../media/image44.png"/><Relationship Id="rId5" Type="http://schemas.openxmlformats.org/officeDocument/2006/relationships/image" Target="../media/image45.jpeg"/><Relationship Id="rId6" Type="http://schemas.openxmlformats.org/officeDocument/2006/relationships/image" Target="../media/image46.jpg"/><Relationship Id="rId7" Type="http://schemas.openxmlformats.org/officeDocument/2006/relationships/image" Target="../media/image47.png"/><Relationship Id="rId8" Type="http://schemas.openxmlformats.org/officeDocument/2006/relationships/image" Target="../media/image48.jpeg"/><Relationship Id="rId9" Type="http://schemas.openxmlformats.org/officeDocument/2006/relationships/image" Target="../media/image49.jpg"/><Relationship Id="rId10" Type="http://schemas.openxmlformats.org/officeDocument/2006/relationships/image" Target="../media/image50.png"/></Relationships>
</file>

<file path=ppt/slides/_rels/slide16.xml.rels><?xml version="1.0" encoding="UTF-8" standalone="yes"?>
<Relationships xmlns="http://schemas.openxmlformats.org/package/2006/relationships"><Relationship Id="rId3" Type="http://schemas.openxmlformats.org/officeDocument/2006/relationships/image" Target="../media/image54.jpeg"/><Relationship Id="rId4" Type="http://schemas.openxmlformats.org/officeDocument/2006/relationships/image" Target="../media/image55.png"/><Relationship Id="rId1" Type="http://schemas.openxmlformats.org/officeDocument/2006/relationships/slideLayout" Target="../slideLayouts/slideLayout13.xml"/><Relationship Id="rId2" Type="http://schemas.openxmlformats.org/officeDocument/2006/relationships/image" Target="../media/image53.jpeg"/></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hyperlink" Target="http://www.biolcell.net/" TargetMode="External"/><Relationship Id="rId5" Type="http://schemas.openxmlformats.org/officeDocument/2006/relationships/image" Target="../media/image1.png"/><Relationship Id="rId6" Type="http://schemas.openxmlformats.org/officeDocument/2006/relationships/image" Target="../media/image57.png"/><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1" Type="http://schemas.openxmlformats.org/officeDocument/2006/relationships/image" Target="../media/image15.gif"/><Relationship Id="rId12" Type="http://schemas.openxmlformats.org/officeDocument/2006/relationships/image" Target="../media/image16.jpg"/><Relationship Id="rId13" Type="http://schemas.openxmlformats.org/officeDocument/2006/relationships/image" Target="../media/image17.jpeg"/><Relationship Id="rId14" Type="http://schemas.openxmlformats.org/officeDocument/2006/relationships/image" Target="../media/image18.jpeg"/><Relationship Id="rId15" Type="http://schemas.openxmlformats.org/officeDocument/2006/relationships/image" Target="../media/image19.jpeg"/><Relationship Id="rId16" Type="http://schemas.openxmlformats.org/officeDocument/2006/relationships/image" Target="../media/image20.png"/><Relationship Id="rId17" Type="http://schemas.openxmlformats.org/officeDocument/2006/relationships/image" Target="../media/image21.jpg"/><Relationship Id="rId18"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image" Target="../media/image6.jpeg"/><Relationship Id="rId3" Type="http://schemas.openxmlformats.org/officeDocument/2006/relationships/image" Target="../media/image7.jpeg"/><Relationship Id="rId4" Type="http://schemas.openxmlformats.org/officeDocument/2006/relationships/image" Target="../media/image8.jpg"/><Relationship Id="rId5" Type="http://schemas.openxmlformats.org/officeDocument/2006/relationships/image" Target="../media/image9.jpeg"/><Relationship Id="rId6" Type="http://schemas.openxmlformats.org/officeDocument/2006/relationships/image" Target="../media/image10.jpeg"/><Relationship Id="rId7" Type="http://schemas.openxmlformats.org/officeDocument/2006/relationships/image" Target="../media/image11.jpeg"/><Relationship Id="rId8" Type="http://schemas.openxmlformats.org/officeDocument/2006/relationships/image" Target="../media/image12.gif"/><Relationship Id="rId9" Type="http://schemas.openxmlformats.org/officeDocument/2006/relationships/image" Target="../media/image13.jpeg"/><Relationship Id="rId10" Type="http://schemas.openxmlformats.org/officeDocument/2006/relationships/image" Target="../media/image14.gif"/></Relationships>
</file>

<file path=ppt/slides/_rels/slide6.xml.rels><?xml version="1.0" encoding="UTF-8" standalone="yes"?>
<Relationships xmlns="http://schemas.openxmlformats.org/package/2006/relationships"><Relationship Id="rId11" Type="http://schemas.openxmlformats.org/officeDocument/2006/relationships/image" Target="../media/image28.jpeg"/><Relationship Id="rId12" Type="http://schemas.openxmlformats.org/officeDocument/2006/relationships/image" Target="../media/image29.jpeg"/><Relationship Id="rId13" Type="http://schemas.openxmlformats.org/officeDocument/2006/relationships/image" Target="../media/image15.gif"/><Relationship Id="rId14" Type="http://schemas.openxmlformats.org/officeDocument/2006/relationships/image" Target="../media/image30.jpeg"/><Relationship Id="rId15" Type="http://schemas.openxmlformats.org/officeDocument/2006/relationships/image" Target="../media/image31.jpeg"/><Relationship Id="rId16" Type="http://schemas.openxmlformats.org/officeDocument/2006/relationships/image" Target="../media/image32.png"/><Relationship Id="rId17" Type="http://schemas.openxmlformats.org/officeDocument/2006/relationships/image" Target="../media/image33.jpeg"/><Relationship Id="rId1" Type="http://schemas.openxmlformats.org/officeDocument/2006/relationships/slideLayout" Target="../slideLayouts/slideLayout2.xml"/><Relationship Id="rId2" Type="http://schemas.openxmlformats.org/officeDocument/2006/relationships/image" Target="../media/image22.png"/><Relationship Id="rId3" Type="http://schemas.openxmlformats.org/officeDocument/2006/relationships/image" Target="../media/image23.jpeg"/><Relationship Id="rId4" Type="http://schemas.openxmlformats.org/officeDocument/2006/relationships/image" Target="../media/image14.gif"/><Relationship Id="rId5" Type="http://schemas.openxmlformats.org/officeDocument/2006/relationships/image" Target="../media/image24.jpeg"/><Relationship Id="rId6" Type="http://schemas.openxmlformats.org/officeDocument/2006/relationships/image" Target="../media/image8.jpg"/><Relationship Id="rId7" Type="http://schemas.openxmlformats.org/officeDocument/2006/relationships/image" Target="../media/image25.jpeg"/><Relationship Id="rId8" Type="http://schemas.openxmlformats.org/officeDocument/2006/relationships/image" Target="../media/image12.gif"/><Relationship Id="rId9" Type="http://schemas.openxmlformats.org/officeDocument/2006/relationships/image" Target="../media/image26.jpeg"/><Relationship Id="rId10"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496" y="3873242"/>
            <a:ext cx="7494937" cy="707886"/>
          </a:xfrm>
          <a:prstGeom prst="rect">
            <a:avLst/>
          </a:prstGeom>
          <a:noFill/>
        </p:spPr>
        <p:txBody>
          <a:bodyPr wrap="none" rtlCol="0">
            <a:spAutoFit/>
          </a:bodyPr>
          <a:lstStyle/>
          <a:p>
            <a:r>
              <a:rPr lang="fr-FR" sz="4000" dirty="0" smtClean="0">
                <a:solidFill>
                  <a:srgbClr val="00B0F0"/>
                </a:solidFill>
              </a:rPr>
              <a:t>The French Society for </a:t>
            </a:r>
            <a:r>
              <a:rPr lang="fr-FR" sz="4000" dirty="0" err="1" smtClean="0">
                <a:solidFill>
                  <a:srgbClr val="00B0F0"/>
                </a:solidFill>
              </a:rPr>
              <a:t>Cell</a:t>
            </a:r>
            <a:r>
              <a:rPr lang="fr-FR" sz="4000" dirty="0" smtClean="0">
                <a:solidFill>
                  <a:srgbClr val="00B0F0"/>
                </a:solidFill>
              </a:rPr>
              <a:t> </a:t>
            </a:r>
            <a:r>
              <a:rPr lang="fr-FR" sz="4000" dirty="0" err="1" smtClean="0">
                <a:solidFill>
                  <a:srgbClr val="00B0F0"/>
                </a:solidFill>
              </a:rPr>
              <a:t>Biology</a:t>
            </a:r>
            <a:endParaRPr lang="fr-FR" sz="4000" dirty="0">
              <a:solidFill>
                <a:srgbClr val="00B0F0"/>
              </a:solidFill>
            </a:endParaRPr>
          </a:p>
        </p:txBody>
      </p:sp>
      <p:sp>
        <p:nvSpPr>
          <p:cNvPr id="3" name="ZoneTexte 2"/>
          <p:cNvSpPr txBox="1"/>
          <p:nvPr/>
        </p:nvSpPr>
        <p:spPr>
          <a:xfrm>
            <a:off x="2915816" y="5661248"/>
            <a:ext cx="2652521" cy="707886"/>
          </a:xfrm>
          <a:prstGeom prst="rect">
            <a:avLst/>
          </a:prstGeom>
          <a:noFill/>
        </p:spPr>
        <p:txBody>
          <a:bodyPr wrap="none" rtlCol="0">
            <a:spAutoFit/>
          </a:bodyPr>
          <a:lstStyle/>
          <a:p>
            <a:r>
              <a:rPr lang="fr-FR" sz="4000" dirty="0" smtClean="0">
                <a:solidFill>
                  <a:srgbClr val="00B0F0"/>
                </a:solidFill>
              </a:rPr>
              <a:t>www.sbcf.fr</a:t>
            </a:r>
            <a:endParaRPr lang="fr-FR" sz="4000" dirty="0">
              <a:solidFill>
                <a:srgbClr val="00B0F0"/>
              </a:solidFill>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3615"/>
          <a:stretch/>
        </p:blipFill>
        <p:spPr bwMode="auto">
          <a:xfrm>
            <a:off x="35496" y="-27384"/>
            <a:ext cx="9147412" cy="2150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officeArt objec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2296" y="2149475"/>
            <a:ext cx="43942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20307225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3615"/>
          <a:stretch/>
        </p:blipFill>
        <p:spPr bwMode="auto">
          <a:xfrm>
            <a:off x="35496" y="-27384"/>
            <a:ext cx="9147412" cy="2150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Imag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3741" y="2816581"/>
            <a:ext cx="2806678" cy="3971878"/>
          </a:xfrm>
          <a:prstGeom prst="rect">
            <a:avLst/>
          </a:prstGeom>
        </p:spPr>
      </p:pic>
      <p:sp>
        <p:nvSpPr>
          <p:cNvPr id="21" name="ZoneTexte 20"/>
          <p:cNvSpPr txBox="1"/>
          <p:nvPr/>
        </p:nvSpPr>
        <p:spPr>
          <a:xfrm>
            <a:off x="35496" y="2122923"/>
            <a:ext cx="3227807" cy="523220"/>
          </a:xfrm>
          <a:prstGeom prst="rect">
            <a:avLst/>
          </a:prstGeom>
          <a:noFill/>
        </p:spPr>
        <p:txBody>
          <a:bodyPr wrap="none" rtlCol="0">
            <a:spAutoFit/>
          </a:bodyPr>
          <a:lstStyle/>
          <a:p>
            <a:r>
              <a:rPr lang="fr-FR" sz="2800" b="1" dirty="0" err="1" smtClean="0">
                <a:solidFill>
                  <a:srgbClr val="00FFFF"/>
                </a:solidFill>
              </a:rPr>
              <a:t>Upcoming</a:t>
            </a:r>
            <a:r>
              <a:rPr lang="fr-FR" sz="2800" b="1" dirty="0" smtClean="0">
                <a:solidFill>
                  <a:srgbClr val="00FFFF"/>
                </a:solidFill>
              </a:rPr>
              <a:t> meetings </a:t>
            </a:r>
            <a:endParaRPr lang="fr-FR" sz="2800" b="1" dirty="0">
              <a:solidFill>
                <a:srgbClr val="00FFFF"/>
              </a:solidFill>
            </a:endParaRPr>
          </a:p>
        </p:txBody>
      </p:sp>
      <p:pic>
        <p:nvPicPr>
          <p:cNvPr id="3" name="Imag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2" y="2816581"/>
            <a:ext cx="2857895" cy="4041419"/>
          </a:xfrm>
          <a:prstGeom prst="rect">
            <a:avLst/>
          </a:prstGeom>
        </p:spPr>
      </p:pic>
    </p:spTree>
    <p:extLst>
      <p:ext uri="{BB962C8B-B14F-4D97-AF65-F5344CB8AC3E}">
        <p14:creationId xmlns:p14="http://schemas.microsoft.com/office/powerpoint/2010/main" val="267917278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49854" y="2083489"/>
            <a:ext cx="8858650" cy="4585871"/>
          </a:xfrm>
          <a:prstGeom prst="rect">
            <a:avLst/>
          </a:prstGeom>
          <a:noFill/>
        </p:spPr>
        <p:txBody>
          <a:bodyPr wrap="square" rtlCol="0">
            <a:spAutoFit/>
          </a:bodyPr>
          <a:lstStyle/>
          <a:p>
            <a:r>
              <a:rPr lang="fr-FR" sz="3200" b="1" dirty="0" err="1" smtClean="0">
                <a:solidFill>
                  <a:srgbClr val="00FFFF"/>
                </a:solidFill>
                <a:latin typeface="Arial" panose="020B0604020202020204" pitchFamily="34" charset="0"/>
                <a:cs typeface="Arial" panose="020B0604020202020204" pitchFamily="34" charset="0"/>
              </a:rPr>
              <a:t>Travel</a:t>
            </a:r>
            <a:r>
              <a:rPr lang="fr-FR" sz="3200" b="1" dirty="0" smtClean="0">
                <a:solidFill>
                  <a:srgbClr val="00FFFF"/>
                </a:solidFill>
                <a:latin typeface="Arial" panose="020B0604020202020204" pitchFamily="34" charset="0"/>
                <a:cs typeface="Arial" panose="020B0604020202020204" pitchFamily="34" charset="0"/>
              </a:rPr>
              <a:t> Grants 2013</a:t>
            </a:r>
          </a:p>
          <a:p>
            <a:endParaRPr lang="fr-FR" sz="3200" b="1" dirty="0">
              <a:solidFill>
                <a:srgbClr val="00FFFF"/>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r-FR" sz="2400" b="1" dirty="0" smtClean="0">
                <a:solidFill>
                  <a:srgbClr val="00FFFF"/>
                </a:solidFill>
                <a:latin typeface="Arial" panose="020B0604020202020204" pitchFamily="34" charset="0"/>
                <a:cs typeface="Arial" panose="020B0604020202020204" pitchFamily="34" charset="0"/>
              </a:rPr>
              <a:t>For </a:t>
            </a:r>
            <a:r>
              <a:rPr lang="fr-FR" sz="2400" b="1" dirty="0" err="1" smtClean="0">
                <a:solidFill>
                  <a:srgbClr val="00FFFF"/>
                </a:solidFill>
                <a:latin typeface="Arial" panose="020B0604020202020204" pitchFamily="34" charset="0"/>
                <a:cs typeface="Arial" panose="020B0604020202020204" pitchFamily="34" charset="0"/>
              </a:rPr>
              <a:t>graduate</a:t>
            </a:r>
            <a:r>
              <a:rPr lang="fr-FR" sz="2400" b="1" dirty="0" smtClean="0">
                <a:solidFill>
                  <a:srgbClr val="00FFFF"/>
                </a:solidFill>
                <a:latin typeface="Arial" panose="020B0604020202020204" pitchFamily="34" charset="0"/>
                <a:cs typeface="Arial" panose="020B0604020202020204" pitchFamily="34" charset="0"/>
              </a:rPr>
              <a:t> </a:t>
            </a:r>
            <a:r>
              <a:rPr lang="fr-FR" sz="2400" b="1" dirty="0" err="1" smtClean="0">
                <a:solidFill>
                  <a:srgbClr val="00FFFF"/>
                </a:solidFill>
                <a:latin typeface="Arial" panose="020B0604020202020204" pitchFamily="34" charset="0"/>
                <a:cs typeface="Arial" panose="020B0604020202020204" pitchFamily="34" charset="0"/>
              </a:rPr>
              <a:t>students</a:t>
            </a:r>
            <a:r>
              <a:rPr lang="fr-FR" sz="2400" b="1" dirty="0" smtClean="0">
                <a:solidFill>
                  <a:srgbClr val="00FFFF"/>
                </a:solidFill>
                <a:latin typeface="Arial" panose="020B0604020202020204" pitchFamily="34" charset="0"/>
                <a:cs typeface="Arial" panose="020B0604020202020204" pitchFamily="34" charset="0"/>
              </a:rPr>
              <a:t> and post-doc SBCF </a:t>
            </a:r>
            <a:r>
              <a:rPr lang="fr-FR" sz="2400" b="1" dirty="0" err="1" smtClean="0">
                <a:solidFill>
                  <a:srgbClr val="00FFFF"/>
                </a:solidFill>
                <a:latin typeface="Arial" panose="020B0604020202020204" pitchFamily="34" charset="0"/>
                <a:cs typeface="Arial" panose="020B0604020202020204" pitchFamily="34" charset="0"/>
              </a:rPr>
              <a:t>members</a:t>
            </a:r>
            <a:endParaRPr lang="fr-FR" sz="2400" b="1" dirty="0" smtClean="0">
              <a:solidFill>
                <a:srgbClr val="00FFFF"/>
              </a:solidFill>
              <a:latin typeface="Arial" panose="020B0604020202020204" pitchFamily="34" charset="0"/>
              <a:cs typeface="Arial" panose="020B0604020202020204" pitchFamily="34" charset="0"/>
            </a:endParaRPr>
          </a:p>
          <a:p>
            <a:endParaRPr lang="fr-FR" sz="2400" b="1" dirty="0">
              <a:solidFill>
                <a:srgbClr val="00FFFF"/>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r-FR" sz="2400" b="1" dirty="0" smtClean="0">
                <a:solidFill>
                  <a:srgbClr val="00FFFF"/>
                </a:solidFill>
                <a:latin typeface="Arial" panose="020B0604020202020204" pitchFamily="34" charset="0"/>
                <a:cs typeface="Arial" panose="020B0604020202020204" pitchFamily="34" charset="0"/>
              </a:rPr>
              <a:t>Sessions: </a:t>
            </a:r>
          </a:p>
          <a:p>
            <a:r>
              <a:rPr lang="fr-FR" sz="2400" b="1" dirty="0" err="1" smtClean="0">
                <a:solidFill>
                  <a:srgbClr val="00FFFF"/>
                </a:solidFill>
                <a:latin typeface="Arial" panose="020B0604020202020204" pitchFamily="34" charset="0"/>
                <a:cs typeface="Arial" panose="020B0604020202020204" pitchFamily="34" charset="0"/>
              </a:rPr>
              <a:t>January</a:t>
            </a:r>
            <a:r>
              <a:rPr lang="fr-FR" sz="2400" b="1" dirty="0" smtClean="0">
                <a:solidFill>
                  <a:srgbClr val="00FFFF"/>
                </a:solidFill>
                <a:latin typeface="Arial" panose="020B0604020202020204" pitchFamily="34" charset="0"/>
                <a:cs typeface="Arial" panose="020B0604020202020204" pitchFamily="34" charset="0"/>
              </a:rPr>
              <a:t> 15th, </a:t>
            </a:r>
            <a:r>
              <a:rPr lang="fr-FR" sz="2400" b="1" dirty="0" err="1" smtClean="0">
                <a:solidFill>
                  <a:srgbClr val="00FFFF"/>
                </a:solidFill>
                <a:latin typeface="Arial" panose="020B0604020202020204" pitchFamily="34" charset="0"/>
                <a:cs typeface="Arial" panose="020B0604020202020204" pitchFamily="34" charset="0"/>
              </a:rPr>
              <a:t>June</a:t>
            </a:r>
            <a:r>
              <a:rPr lang="fr-FR" sz="2400" b="1" dirty="0" smtClean="0">
                <a:solidFill>
                  <a:srgbClr val="00FFFF"/>
                </a:solidFill>
                <a:latin typeface="Arial" panose="020B0604020202020204" pitchFamily="34" charset="0"/>
                <a:cs typeface="Arial" panose="020B0604020202020204" pitchFamily="34" charset="0"/>
              </a:rPr>
              <a:t> 15th, </a:t>
            </a:r>
            <a:r>
              <a:rPr lang="fr-FR" sz="2400" b="1" dirty="0" err="1" smtClean="0">
                <a:solidFill>
                  <a:srgbClr val="00FFFF"/>
                </a:solidFill>
                <a:latin typeface="Arial" panose="020B0604020202020204" pitchFamily="34" charset="0"/>
                <a:cs typeface="Arial" panose="020B0604020202020204" pitchFamily="34" charset="0"/>
              </a:rPr>
              <a:t>September</a:t>
            </a:r>
            <a:r>
              <a:rPr lang="fr-FR" sz="2400" b="1" dirty="0" smtClean="0">
                <a:solidFill>
                  <a:srgbClr val="00FFFF"/>
                </a:solidFill>
                <a:latin typeface="Arial" panose="020B0604020202020204" pitchFamily="34" charset="0"/>
                <a:cs typeface="Arial" panose="020B0604020202020204" pitchFamily="34" charset="0"/>
              </a:rPr>
              <a:t> 15th, </a:t>
            </a:r>
            <a:r>
              <a:rPr lang="fr-FR" sz="2400" b="1" dirty="0" err="1" smtClean="0">
                <a:solidFill>
                  <a:srgbClr val="00FFFF"/>
                </a:solidFill>
                <a:latin typeface="Arial" panose="020B0604020202020204" pitchFamily="34" charset="0"/>
                <a:cs typeface="Arial" panose="020B0604020202020204" pitchFamily="34" charset="0"/>
              </a:rPr>
              <a:t>December</a:t>
            </a:r>
            <a:r>
              <a:rPr lang="fr-FR" sz="2400" b="1" dirty="0" smtClean="0">
                <a:solidFill>
                  <a:srgbClr val="00FFFF"/>
                </a:solidFill>
                <a:latin typeface="Arial" panose="020B0604020202020204" pitchFamily="34" charset="0"/>
                <a:cs typeface="Arial" panose="020B0604020202020204" pitchFamily="34" charset="0"/>
              </a:rPr>
              <a:t> 15th</a:t>
            </a:r>
          </a:p>
          <a:p>
            <a:endParaRPr lang="fr-FR" sz="2400" b="1" dirty="0">
              <a:solidFill>
                <a:srgbClr val="00FFFF"/>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r-FR" sz="2400" b="1" dirty="0" smtClean="0">
                <a:solidFill>
                  <a:srgbClr val="00FFFF"/>
                </a:solidFill>
                <a:latin typeface="Arial" panose="020B0604020202020204" pitchFamily="34" charset="0"/>
                <a:cs typeface="Arial" panose="020B0604020202020204" pitchFamily="34" charset="0"/>
              </a:rPr>
              <a:t>80 candidates in 2013</a:t>
            </a:r>
          </a:p>
          <a:p>
            <a:pPr marL="342900" indent="-342900">
              <a:buFont typeface="Arial" panose="020B0604020202020204" pitchFamily="34" charset="0"/>
              <a:buChar char="•"/>
            </a:pPr>
            <a:r>
              <a:rPr lang="fr-FR" sz="2400" b="1" dirty="0" smtClean="0">
                <a:solidFill>
                  <a:srgbClr val="00FFFF"/>
                </a:solidFill>
                <a:latin typeface="Arial" panose="020B0604020202020204" pitchFamily="34" charset="0"/>
                <a:cs typeface="Arial" panose="020B0604020202020204" pitchFamily="34" charset="0"/>
              </a:rPr>
              <a:t>10800 euros</a:t>
            </a:r>
            <a:endParaRPr lang="fr-FR" sz="2400" b="1" dirty="0">
              <a:solidFill>
                <a:srgbClr val="00FFFF"/>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r-FR" sz="2400" b="1" dirty="0" smtClean="0">
                <a:solidFill>
                  <a:srgbClr val="00FFFF"/>
                </a:solidFill>
                <a:latin typeface="Arial" panose="020B0604020202020204" pitchFamily="34" charset="0"/>
                <a:cs typeface="Arial" panose="020B0604020202020204" pitchFamily="34" charset="0"/>
              </a:rPr>
              <a:t>12 </a:t>
            </a:r>
            <a:r>
              <a:rPr lang="fr-FR" sz="2400" b="1" dirty="0" err="1" smtClean="0">
                <a:solidFill>
                  <a:srgbClr val="00FFFF"/>
                </a:solidFill>
                <a:latin typeface="Arial" panose="020B0604020202020204" pitchFamily="34" charset="0"/>
                <a:cs typeface="Arial" panose="020B0604020202020204" pitchFamily="34" charset="0"/>
              </a:rPr>
              <a:t>travel</a:t>
            </a:r>
            <a:r>
              <a:rPr lang="fr-FR" sz="2400" b="1" dirty="0" smtClean="0">
                <a:solidFill>
                  <a:srgbClr val="00FFFF"/>
                </a:solidFill>
                <a:latin typeface="Arial" panose="020B0604020202020204" pitchFamily="34" charset="0"/>
                <a:cs typeface="Arial" panose="020B0604020202020204" pitchFamily="34" charset="0"/>
              </a:rPr>
              <a:t> </a:t>
            </a:r>
            <a:r>
              <a:rPr lang="fr-FR" sz="2400" b="1" dirty="0" err="1" smtClean="0">
                <a:solidFill>
                  <a:srgbClr val="00FFFF"/>
                </a:solidFill>
                <a:latin typeface="Arial" panose="020B0604020202020204" pitchFamily="34" charset="0"/>
                <a:cs typeface="Arial" panose="020B0604020202020204" pitchFamily="34" charset="0"/>
              </a:rPr>
              <a:t>grants</a:t>
            </a:r>
            <a:r>
              <a:rPr lang="fr-FR" sz="2400" b="1" dirty="0" smtClean="0">
                <a:solidFill>
                  <a:srgbClr val="00FFFF"/>
                </a:solidFill>
                <a:latin typeface="Arial" panose="020B0604020202020204" pitchFamily="34" charset="0"/>
                <a:cs typeface="Arial" panose="020B0604020202020204" pitchFamily="34" charset="0"/>
              </a:rPr>
              <a:t> in 2013</a:t>
            </a:r>
            <a:endParaRPr lang="fr-FR" dirty="0" smtClean="0">
              <a:solidFill>
                <a:srgbClr val="00FFFF"/>
              </a:solidFill>
              <a:latin typeface="Arial" panose="020B0604020202020204" pitchFamily="34" charset="0"/>
              <a:cs typeface="Arial" panose="020B0604020202020204" pitchFamily="34" charset="0"/>
            </a:endParaRPr>
          </a:p>
          <a:p>
            <a:endParaRPr lang="fr-FR" dirty="0" smtClean="0">
              <a:solidFill>
                <a:srgbClr val="00FFFF"/>
              </a:solidFill>
              <a:latin typeface="Arial" panose="020B0604020202020204" pitchFamily="34" charset="0"/>
              <a:cs typeface="Arial" panose="020B0604020202020204" pitchFamily="34" charset="0"/>
            </a:endParaRPr>
          </a:p>
          <a:p>
            <a:endParaRPr lang="fr-FR" dirty="0">
              <a:solidFill>
                <a:srgbClr val="00FFFF"/>
              </a:solidFill>
              <a:latin typeface="Arial" panose="020B0604020202020204" pitchFamily="34" charset="0"/>
              <a:cs typeface="Arial" panose="020B0604020202020204" pitchFamily="34"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5496" y="-233475"/>
            <a:ext cx="9147412" cy="2150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274631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5496" y="-171400"/>
            <a:ext cx="9147412" cy="2150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705300" y="1898823"/>
            <a:ext cx="7736990" cy="4770537"/>
          </a:xfrm>
          <a:prstGeom prst="rect">
            <a:avLst/>
          </a:prstGeom>
          <a:noFill/>
        </p:spPr>
        <p:txBody>
          <a:bodyPr wrap="none" rtlCol="0">
            <a:spAutoFit/>
          </a:bodyPr>
          <a:lstStyle/>
          <a:p>
            <a:pPr algn="ctr"/>
            <a:r>
              <a:rPr lang="fr-FR" sz="3600" b="1" dirty="0" err="1" smtClean="0">
                <a:solidFill>
                  <a:srgbClr val="00FFFF"/>
                </a:solidFill>
              </a:rPr>
              <a:t>December</a:t>
            </a:r>
            <a:r>
              <a:rPr lang="fr-FR" sz="3600" b="1" dirty="0" smtClean="0">
                <a:solidFill>
                  <a:srgbClr val="00FFFF"/>
                </a:solidFill>
              </a:rPr>
              <a:t> 2014: SBCF at ASCB meeting </a:t>
            </a:r>
          </a:p>
          <a:p>
            <a:pPr algn="ctr"/>
            <a:r>
              <a:rPr lang="fr-FR" sz="3200" b="1" dirty="0" err="1" smtClean="0">
                <a:solidFill>
                  <a:srgbClr val="00FFFF"/>
                </a:solidFill>
              </a:rPr>
              <a:t>With</a:t>
            </a:r>
            <a:endParaRPr lang="fr-FR" sz="3200" b="1" dirty="0" smtClean="0">
              <a:solidFill>
                <a:srgbClr val="00FFFF"/>
              </a:solidFill>
            </a:endParaRPr>
          </a:p>
          <a:p>
            <a:pPr algn="ctr"/>
            <a:r>
              <a:rPr lang="fr-FR" sz="3200" b="1" dirty="0" smtClean="0">
                <a:solidFill>
                  <a:srgbClr val="00FFFF"/>
                </a:solidFill>
              </a:rPr>
              <a:t> SBCF </a:t>
            </a:r>
            <a:r>
              <a:rPr lang="fr-FR" sz="3200" b="1" dirty="0" err="1" smtClean="0">
                <a:solidFill>
                  <a:srgbClr val="00FFFF"/>
                </a:solidFill>
              </a:rPr>
              <a:t>booth</a:t>
            </a:r>
            <a:endParaRPr lang="fr-FR" sz="3200" b="1" dirty="0" smtClean="0">
              <a:solidFill>
                <a:srgbClr val="00FFFF"/>
              </a:solidFill>
            </a:endParaRPr>
          </a:p>
          <a:p>
            <a:pPr algn="ctr"/>
            <a:r>
              <a:rPr lang="fr-FR" sz="3200" b="1" dirty="0" smtClean="0">
                <a:solidFill>
                  <a:srgbClr val="00FFFF"/>
                </a:solidFill>
              </a:rPr>
              <a:t>SBCF session</a:t>
            </a:r>
            <a:r>
              <a:rPr lang="fr-FR" sz="3600" b="1" dirty="0" smtClean="0">
                <a:solidFill>
                  <a:srgbClr val="00FFFF"/>
                </a:solidFill>
              </a:rPr>
              <a:t> </a:t>
            </a:r>
          </a:p>
          <a:p>
            <a:pPr algn="ctr"/>
            <a:r>
              <a:rPr lang="fr-FR" sz="2400" b="1" dirty="0" smtClean="0">
                <a:solidFill>
                  <a:srgbClr val="00FFFF"/>
                </a:solidFill>
              </a:rPr>
              <a:t>Action </a:t>
            </a:r>
            <a:r>
              <a:rPr lang="fr-FR" sz="2400" b="1" dirty="0" err="1" smtClean="0">
                <a:solidFill>
                  <a:srgbClr val="00FFFF"/>
                </a:solidFill>
              </a:rPr>
              <a:t>with</a:t>
            </a:r>
            <a:r>
              <a:rPr lang="fr-FR" sz="2400" b="1" dirty="0" smtClean="0">
                <a:solidFill>
                  <a:srgbClr val="00FFFF"/>
                </a:solidFill>
              </a:rPr>
              <a:t> ITMO BCDE </a:t>
            </a:r>
          </a:p>
          <a:p>
            <a:pPr algn="ctr"/>
            <a:r>
              <a:rPr lang="fr-FR" sz="2400" b="1" dirty="0" smtClean="0">
                <a:solidFill>
                  <a:srgbClr val="00FFFF"/>
                </a:solidFill>
              </a:rPr>
              <a:t>Open positions in french </a:t>
            </a:r>
            <a:r>
              <a:rPr lang="fr-FR" sz="2400" b="1" dirty="0" err="1" smtClean="0">
                <a:solidFill>
                  <a:srgbClr val="00FFFF"/>
                </a:solidFill>
              </a:rPr>
              <a:t>labs</a:t>
            </a:r>
            <a:endParaRPr lang="fr-FR" sz="2400" b="1" dirty="0" smtClean="0">
              <a:solidFill>
                <a:srgbClr val="00FFFF"/>
              </a:solidFill>
            </a:endParaRPr>
          </a:p>
          <a:p>
            <a:pPr algn="ctr"/>
            <a:r>
              <a:rPr lang="fr-FR" sz="2400" b="1" dirty="0" smtClean="0">
                <a:solidFill>
                  <a:srgbClr val="00FFFF"/>
                </a:solidFill>
              </a:rPr>
              <a:t>SBCF </a:t>
            </a:r>
            <a:r>
              <a:rPr lang="fr-FR" sz="2400" b="1" dirty="0" err="1" smtClean="0">
                <a:solidFill>
                  <a:srgbClr val="00FFFF"/>
                </a:solidFill>
              </a:rPr>
              <a:t>Advertisement</a:t>
            </a:r>
            <a:endParaRPr lang="fr-FR" sz="2400" b="1" dirty="0" smtClean="0">
              <a:solidFill>
                <a:srgbClr val="00FFFF"/>
              </a:solidFill>
            </a:endParaRPr>
          </a:p>
          <a:p>
            <a:pPr algn="ctr"/>
            <a:r>
              <a:rPr lang="fr-FR" sz="2400" b="1" dirty="0" err="1">
                <a:solidFill>
                  <a:srgbClr val="00FFFF"/>
                </a:solidFill>
              </a:rPr>
              <a:t>O</a:t>
            </a:r>
            <a:r>
              <a:rPr lang="fr-FR" sz="2400" b="1" dirty="0" err="1" smtClean="0">
                <a:solidFill>
                  <a:srgbClr val="00FFFF"/>
                </a:solidFill>
              </a:rPr>
              <a:t>pportunities</a:t>
            </a:r>
            <a:r>
              <a:rPr lang="fr-FR" sz="2400" b="1" dirty="0" smtClean="0">
                <a:solidFill>
                  <a:srgbClr val="00FFFF"/>
                </a:solidFill>
              </a:rPr>
              <a:t> for </a:t>
            </a:r>
            <a:r>
              <a:rPr lang="fr-FR" sz="2400" b="1" dirty="0" err="1" smtClean="0">
                <a:solidFill>
                  <a:srgbClr val="00FFFF"/>
                </a:solidFill>
              </a:rPr>
              <a:t>career</a:t>
            </a:r>
            <a:r>
              <a:rPr lang="fr-FR" sz="2400" b="1" dirty="0" smtClean="0">
                <a:solidFill>
                  <a:srgbClr val="00FFFF"/>
                </a:solidFill>
              </a:rPr>
              <a:t> </a:t>
            </a:r>
            <a:r>
              <a:rPr lang="fr-FR" sz="2400" b="1" dirty="0" err="1" smtClean="0">
                <a:solidFill>
                  <a:srgbClr val="00FFFF"/>
                </a:solidFill>
              </a:rPr>
              <a:t>development</a:t>
            </a:r>
            <a:endParaRPr lang="fr-FR" sz="2400" b="1" dirty="0" smtClean="0">
              <a:solidFill>
                <a:srgbClr val="00FFFF"/>
              </a:solidFill>
            </a:endParaRPr>
          </a:p>
          <a:p>
            <a:pPr algn="ctr"/>
            <a:r>
              <a:rPr lang="fr-FR" sz="2400" b="1" dirty="0" smtClean="0">
                <a:solidFill>
                  <a:srgbClr val="00FFFF"/>
                </a:solidFill>
              </a:rPr>
              <a:t>Meeting point to </a:t>
            </a:r>
            <a:r>
              <a:rPr lang="fr-FR" sz="2400" b="1" dirty="0" err="1" smtClean="0">
                <a:solidFill>
                  <a:srgbClr val="00FFFF"/>
                </a:solidFill>
              </a:rPr>
              <a:t>discuss</a:t>
            </a:r>
            <a:r>
              <a:rPr lang="fr-FR" sz="2400" b="1" dirty="0" smtClean="0">
                <a:solidFill>
                  <a:srgbClr val="00FFFF"/>
                </a:solidFill>
              </a:rPr>
              <a:t> </a:t>
            </a:r>
            <a:r>
              <a:rPr lang="fr-FR" sz="2400" b="1" dirty="0" err="1" smtClean="0">
                <a:solidFill>
                  <a:srgbClr val="00FFFF"/>
                </a:solidFill>
              </a:rPr>
              <a:t>with</a:t>
            </a:r>
            <a:r>
              <a:rPr lang="fr-FR" sz="2400" b="1" dirty="0" smtClean="0">
                <a:solidFill>
                  <a:srgbClr val="00FFFF"/>
                </a:solidFill>
              </a:rPr>
              <a:t> french </a:t>
            </a:r>
            <a:r>
              <a:rPr lang="fr-FR" sz="2400" b="1" dirty="0" err="1" smtClean="0">
                <a:solidFill>
                  <a:srgbClr val="00FFFF"/>
                </a:solidFill>
              </a:rPr>
              <a:t>scientists</a:t>
            </a:r>
            <a:endParaRPr lang="fr-FR" sz="2400" b="1" dirty="0" smtClean="0">
              <a:solidFill>
                <a:srgbClr val="00FFFF"/>
              </a:solidFill>
            </a:endParaRPr>
          </a:p>
          <a:p>
            <a:pPr algn="ctr"/>
            <a:r>
              <a:rPr lang="fr-FR" sz="2400" b="1" dirty="0" smtClean="0">
                <a:solidFill>
                  <a:srgbClr val="00FFFF"/>
                </a:solidFill>
              </a:rPr>
              <a:t>International </a:t>
            </a:r>
            <a:r>
              <a:rPr lang="fr-FR" sz="2400" b="1" dirty="0" err="1" smtClean="0">
                <a:solidFill>
                  <a:srgbClr val="00FFFF"/>
                </a:solidFill>
              </a:rPr>
              <a:t>Research</a:t>
            </a:r>
            <a:r>
              <a:rPr lang="fr-FR" sz="2400" b="1" dirty="0" smtClean="0">
                <a:solidFill>
                  <a:srgbClr val="00FFFF"/>
                </a:solidFill>
              </a:rPr>
              <a:t> and Training Exchange </a:t>
            </a:r>
            <a:r>
              <a:rPr lang="fr-FR" sz="2400" b="1" dirty="0" err="1" smtClean="0">
                <a:solidFill>
                  <a:srgbClr val="00FFFF"/>
                </a:solidFill>
              </a:rPr>
              <a:t>Fair</a:t>
            </a:r>
            <a:endParaRPr lang="fr-FR" sz="2400" b="1" dirty="0" smtClean="0">
              <a:solidFill>
                <a:srgbClr val="00FFFF"/>
              </a:solidFill>
            </a:endParaRPr>
          </a:p>
          <a:p>
            <a:pPr algn="ctr"/>
            <a:r>
              <a:rPr lang="fr-FR" sz="2400" b="1" dirty="0" smtClean="0">
                <a:solidFill>
                  <a:srgbClr val="00FFFF"/>
                </a:solidFill>
              </a:rPr>
              <a:t>ASCB/SBCF </a:t>
            </a:r>
            <a:r>
              <a:rPr lang="fr-FR" sz="2400" b="1" dirty="0" err="1" smtClean="0">
                <a:solidFill>
                  <a:srgbClr val="00FFFF"/>
                </a:solidFill>
              </a:rPr>
              <a:t>Prizes</a:t>
            </a:r>
            <a:endParaRPr lang="fr-FR" sz="2400" b="1" dirty="0" smtClean="0">
              <a:solidFill>
                <a:srgbClr val="00FFFF"/>
              </a:solidFill>
            </a:endParaRPr>
          </a:p>
        </p:txBody>
      </p:sp>
      <p:pic>
        <p:nvPicPr>
          <p:cNvPr id="1026" name="Picture 2" descr="Alliance nationale pour les sciences de la vie et de la santé">
            <a:hlinkClick r:id="rId3" tooltip="aviesan"/>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696" y="3212976"/>
            <a:ext cx="2057400" cy="64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61189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cstate="print">
            <a:extLst>
              <a:ext uri="{28A0092B-C50C-407E-A947-70E740481C1C}">
                <a14:useLocalDpi xmlns:a14="http://schemas.microsoft.com/office/drawing/2010/main" val="0"/>
              </a:ext>
            </a:extLst>
          </a:blip>
          <a:srcRect b="15551"/>
          <a:stretch/>
        </p:blipFill>
        <p:spPr>
          <a:xfrm>
            <a:off x="7454634" y="3135472"/>
            <a:ext cx="1219286" cy="1633495"/>
          </a:xfrm>
          <a:prstGeom prst="rect">
            <a:avLst/>
          </a:prstGeom>
        </p:spPr>
      </p:pic>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2320" y="4946391"/>
            <a:ext cx="1221600" cy="1628800"/>
          </a:xfrm>
          <a:prstGeom prst="rect">
            <a:avLst/>
          </a:prstGeom>
        </p:spPr>
      </p:pic>
      <p:sp>
        <p:nvSpPr>
          <p:cNvPr id="4" name="ZoneTexte 3"/>
          <p:cNvSpPr txBox="1"/>
          <p:nvPr/>
        </p:nvSpPr>
        <p:spPr>
          <a:xfrm>
            <a:off x="92685" y="1881678"/>
            <a:ext cx="6587060" cy="1323439"/>
          </a:xfrm>
          <a:prstGeom prst="rect">
            <a:avLst/>
          </a:prstGeom>
          <a:noFill/>
        </p:spPr>
        <p:txBody>
          <a:bodyPr wrap="none" rtlCol="0">
            <a:spAutoFit/>
          </a:bodyPr>
          <a:lstStyle/>
          <a:p>
            <a:r>
              <a:rPr lang="fr-FR" sz="3200" b="1" dirty="0" smtClean="0">
                <a:solidFill>
                  <a:srgbClr val="00FFFF"/>
                </a:solidFill>
              </a:rPr>
              <a:t>ASCB/SBCF </a:t>
            </a:r>
            <a:r>
              <a:rPr lang="fr-FR" sz="3200" b="1" dirty="0" err="1" smtClean="0">
                <a:solidFill>
                  <a:srgbClr val="00FFFF"/>
                </a:solidFill>
              </a:rPr>
              <a:t>prizes</a:t>
            </a:r>
            <a:endParaRPr lang="fr-FR" sz="3200" b="1" dirty="0" smtClean="0">
              <a:solidFill>
                <a:srgbClr val="00FFFF"/>
              </a:solidFill>
            </a:endParaRPr>
          </a:p>
          <a:p>
            <a:r>
              <a:rPr lang="fr-FR" sz="2400" dirty="0" smtClean="0">
                <a:solidFill>
                  <a:srgbClr val="00FFFF"/>
                </a:solidFill>
              </a:rPr>
              <a:t>Application </a:t>
            </a:r>
            <a:r>
              <a:rPr lang="fr-FR" sz="2400" dirty="0" err="1" smtClean="0">
                <a:solidFill>
                  <a:srgbClr val="00FFFF"/>
                </a:solidFill>
              </a:rPr>
              <a:t>each</a:t>
            </a:r>
            <a:r>
              <a:rPr lang="fr-FR" sz="2400" dirty="0" smtClean="0">
                <a:solidFill>
                  <a:srgbClr val="00FFFF"/>
                </a:solidFill>
              </a:rPr>
              <a:t> </a:t>
            </a:r>
            <a:r>
              <a:rPr lang="fr-FR" sz="2400" dirty="0" err="1" smtClean="0">
                <a:solidFill>
                  <a:srgbClr val="00FFFF"/>
                </a:solidFill>
              </a:rPr>
              <a:t>year</a:t>
            </a:r>
            <a:r>
              <a:rPr lang="fr-FR" sz="2400" dirty="0" smtClean="0">
                <a:solidFill>
                  <a:srgbClr val="00FFFF"/>
                </a:solidFill>
              </a:rPr>
              <a:t> </a:t>
            </a:r>
            <a:r>
              <a:rPr lang="fr-FR" sz="2400" dirty="0" err="1" smtClean="0">
                <a:solidFill>
                  <a:srgbClr val="00FFFF"/>
                </a:solidFill>
              </a:rPr>
              <a:t>before</a:t>
            </a:r>
            <a:r>
              <a:rPr lang="fr-FR" sz="2400" dirty="0" smtClean="0">
                <a:solidFill>
                  <a:srgbClr val="00FFFF"/>
                </a:solidFill>
              </a:rPr>
              <a:t> </a:t>
            </a:r>
            <a:r>
              <a:rPr lang="fr-FR" sz="2400" dirty="0" err="1" smtClean="0">
                <a:solidFill>
                  <a:srgbClr val="00FFFF"/>
                </a:solidFill>
              </a:rPr>
              <a:t>august</a:t>
            </a:r>
            <a:r>
              <a:rPr lang="fr-FR" sz="2400" dirty="0" smtClean="0">
                <a:solidFill>
                  <a:srgbClr val="00FFFF"/>
                </a:solidFill>
              </a:rPr>
              <a:t> 1</a:t>
            </a:r>
            <a:r>
              <a:rPr lang="fr-FR" sz="2400" baseline="30000" dirty="0" smtClean="0">
                <a:solidFill>
                  <a:srgbClr val="00FFFF"/>
                </a:solidFill>
              </a:rPr>
              <a:t>er</a:t>
            </a:r>
            <a:endParaRPr lang="fr-FR" sz="2400" dirty="0" smtClean="0">
              <a:solidFill>
                <a:srgbClr val="00FFFF"/>
              </a:solidFill>
            </a:endParaRPr>
          </a:p>
          <a:p>
            <a:r>
              <a:rPr lang="fr-FR" sz="2400" dirty="0" err="1" smtClean="0">
                <a:solidFill>
                  <a:srgbClr val="00FFFF"/>
                </a:solidFill>
              </a:rPr>
              <a:t>See</a:t>
            </a:r>
            <a:r>
              <a:rPr lang="fr-FR" sz="2400" dirty="0" smtClean="0">
                <a:solidFill>
                  <a:srgbClr val="00FFFF"/>
                </a:solidFill>
              </a:rPr>
              <a:t> </a:t>
            </a:r>
            <a:r>
              <a:rPr lang="fr-FR" sz="2400" dirty="0" err="1" smtClean="0">
                <a:solidFill>
                  <a:srgbClr val="00FFFF"/>
                </a:solidFill>
              </a:rPr>
              <a:t>website</a:t>
            </a:r>
            <a:r>
              <a:rPr lang="fr-FR" sz="2400" dirty="0" smtClean="0">
                <a:solidFill>
                  <a:srgbClr val="00FFFF"/>
                </a:solidFill>
              </a:rPr>
              <a:t>(</a:t>
            </a:r>
            <a:r>
              <a:rPr lang="fr-FR" sz="2400" dirty="0" smtClean="0">
                <a:solidFill>
                  <a:srgbClr val="00FFFF"/>
                </a:solidFill>
                <a:hlinkClick r:id="rId4"/>
              </a:rPr>
              <a:t>www.sbcf.fr</a:t>
            </a:r>
            <a:r>
              <a:rPr lang="fr-FR" sz="2400" dirty="0" smtClean="0">
                <a:solidFill>
                  <a:srgbClr val="00FFFF"/>
                </a:solidFill>
              </a:rPr>
              <a:t>) for application conditions</a:t>
            </a:r>
            <a:endParaRPr lang="fr-FR" sz="2400" dirty="0">
              <a:solidFill>
                <a:srgbClr val="00FFFF"/>
              </a:solidFill>
            </a:endParaRPr>
          </a:p>
        </p:txBody>
      </p:sp>
      <p:pic>
        <p:nvPicPr>
          <p:cNvPr id="12"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29704" b="3454"/>
          <a:stretch/>
        </p:blipFill>
        <p:spPr bwMode="auto">
          <a:xfrm>
            <a:off x="35496" y="1"/>
            <a:ext cx="9147412" cy="1881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204014" y="5237407"/>
            <a:ext cx="6960274" cy="1200329"/>
          </a:xfrm>
          <a:prstGeom prst="rect">
            <a:avLst/>
          </a:prstGeom>
        </p:spPr>
        <p:txBody>
          <a:bodyPr wrap="square">
            <a:spAutoFit/>
          </a:bodyPr>
          <a:lstStyle/>
          <a:p>
            <a:r>
              <a:rPr lang="en-US" b="1" dirty="0" err="1" smtClean="0"/>
              <a:t>Ghislain</a:t>
            </a:r>
            <a:r>
              <a:rPr lang="en-US" b="1" dirty="0" smtClean="0"/>
              <a:t> </a:t>
            </a:r>
            <a:r>
              <a:rPr lang="en-US" b="1" cap="all" dirty="0" smtClean="0"/>
              <a:t>G</a:t>
            </a:r>
            <a:r>
              <a:rPr lang="en-US" b="1" dirty="0" smtClean="0"/>
              <a:t>illard, PhD student</a:t>
            </a:r>
          </a:p>
          <a:p>
            <a:r>
              <a:rPr lang="fr-FR" dirty="0"/>
              <a:t>Institut de Génétique et Développement </a:t>
            </a:r>
            <a:r>
              <a:rPr lang="fr-FR" dirty="0" smtClean="0"/>
              <a:t>,  </a:t>
            </a:r>
            <a:r>
              <a:rPr lang="fr-FR" dirty="0"/>
              <a:t>Rennes</a:t>
            </a:r>
            <a:endParaRPr lang="en-US" b="1" dirty="0" smtClean="0"/>
          </a:p>
          <a:p>
            <a:r>
              <a:rPr lang="de-DE" b="1" dirty="0" smtClean="0"/>
              <a:t>E-</a:t>
            </a:r>
            <a:r>
              <a:rPr lang="de-DE" b="1" dirty="0" err="1" smtClean="0"/>
              <a:t>cadherin</a:t>
            </a:r>
            <a:r>
              <a:rPr lang="de-DE" b="1" dirty="0" smtClean="0"/>
              <a:t> </a:t>
            </a:r>
            <a:r>
              <a:rPr lang="de-DE" b="1" dirty="0" err="1"/>
              <a:t>apical</a:t>
            </a:r>
            <a:r>
              <a:rPr lang="de-DE" b="1" dirty="0"/>
              <a:t> </a:t>
            </a:r>
            <a:r>
              <a:rPr lang="de-DE" b="1" dirty="0" err="1"/>
              <a:t>sorting</a:t>
            </a:r>
            <a:r>
              <a:rPr lang="de-DE" b="1" dirty="0"/>
              <a:t> </a:t>
            </a:r>
            <a:r>
              <a:rPr lang="de-DE" b="1" dirty="0" err="1"/>
              <a:t>byu</a:t>
            </a:r>
            <a:r>
              <a:rPr lang="de-DE" b="1" dirty="0"/>
              <a:t> a </a:t>
            </a:r>
            <a:r>
              <a:rPr lang="de-DE" b="1" dirty="0" smtClean="0"/>
              <a:t>p200/1P 1/</a:t>
            </a:r>
            <a:r>
              <a:rPr lang="de-DE" b="1" dirty="0" err="1" smtClean="0"/>
              <a:t>clathrin</a:t>
            </a:r>
            <a:r>
              <a:rPr lang="de-DE" b="1" dirty="0" smtClean="0"/>
              <a:t>/Rab-11 </a:t>
            </a:r>
            <a:r>
              <a:rPr lang="de-DE" b="1" dirty="0" err="1"/>
              <a:t>pathway</a:t>
            </a:r>
            <a:r>
              <a:rPr lang="de-DE" b="1" dirty="0"/>
              <a:t> </a:t>
            </a:r>
            <a:r>
              <a:rPr lang="de-DE" b="1" dirty="0" err="1"/>
              <a:t>during</a:t>
            </a:r>
            <a:r>
              <a:rPr lang="de-DE" b="1" dirty="0"/>
              <a:t> </a:t>
            </a:r>
            <a:r>
              <a:rPr lang="de-DE" b="1" dirty="0" err="1"/>
              <a:t>morphogenesis</a:t>
            </a:r>
            <a:endParaRPr lang="fr-FR" dirty="0"/>
          </a:p>
        </p:txBody>
      </p:sp>
      <p:sp>
        <p:nvSpPr>
          <p:cNvPr id="9" name="Rectangle 8"/>
          <p:cNvSpPr/>
          <p:nvPr/>
        </p:nvSpPr>
        <p:spPr>
          <a:xfrm>
            <a:off x="204014" y="4023061"/>
            <a:ext cx="6577891" cy="923330"/>
          </a:xfrm>
          <a:prstGeom prst="rect">
            <a:avLst/>
          </a:prstGeom>
        </p:spPr>
        <p:txBody>
          <a:bodyPr wrap="none">
            <a:spAutoFit/>
          </a:bodyPr>
          <a:lstStyle/>
          <a:p>
            <a:r>
              <a:rPr lang="fr-FR" b="1" dirty="0" smtClean="0"/>
              <a:t>Julie Di Martino,</a:t>
            </a:r>
            <a:r>
              <a:rPr lang="fr-FR" dirty="0" smtClean="0"/>
              <a:t> </a:t>
            </a:r>
            <a:r>
              <a:rPr lang="fr-FR" dirty="0"/>
              <a:t>PhD </a:t>
            </a:r>
            <a:r>
              <a:rPr lang="fr-FR" dirty="0" err="1" smtClean="0"/>
              <a:t>student</a:t>
            </a:r>
            <a:endParaRPr lang="fr-FR" dirty="0" smtClean="0"/>
          </a:p>
          <a:p>
            <a:r>
              <a:rPr lang="fr-FR" dirty="0" err="1"/>
              <a:t>Cytoskeleton</a:t>
            </a:r>
            <a:r>
              <a:rPr lang="fr-FR" dirty="0"/>
              <a:t> &amp; Cancer group </a:t>
            </a:r>
            <a:r>
              <a:rPr lang="fr-FR" dirty="0" smtClean="0"/>
              <a:t>, Bordeaux</a:t>
            </a:r>
          </a:p>
          <a:p>
            <a:r>
              <a:rPr lang="en-GB" b="1" dirty="0" err="1"/>
              <a:t>Discoidin</a:t>
            </a:r>
            <a:r>
              <a:rPr lang="en-GB" b="1" dirty="0"/>
              <a:t> domain receptor1 controls linear </a:t>
            </a:r>
            <a:r>
              <a:rPr lang="en-GB" b="1" dirty="0" err="1"/>
              <a:t>invadosome</a:t>
            </a:r>
            <a:r>
              <a:rPr lang="en-GB" b="1" dirty="0"/>
              <a:t>  formation</a:t>
            </a:r>
            <a:r>
              <a:rPr lang="en-GB" b="1" dirty="0" smtClean="0"/>
              <a:t>.</a:t>
            </a:r>
            <a:endParaRPr lang="fr-FR" dirty="0"/>
          </a:p>
        </p:txBody>
      </p:sp>
      <p:sp>
        <p:nvSpPr>
          <p:cNvPr id="10" name="ZoneTexte 9"/>
          <p:cNvSpPr txBox="1"/>
          <p:nvPr/>
        </p:nvSpPr>
        <p:spPr>
          <a:xfrm>
            <a:off x="92685" y="3429000"/>
            <a:ext cx="2478371" cy="523220"/>
          </a:xfrm>
          <a:prstGeom prst="rect">
            <a:avLst/>
          </a:prstGeom>
          <a:noFill/>
        </p:spPr>
        <p:txBody>
          <a:bodyPr wrap="none" rtlCol="0">
            <a:spAutoFit/>
          </a:bodyPr>
          <a:lstStyle/>
          <a:p>
            <a:r>
              <a:rPr lang="fr-FR" sz="2800" b="1" dirty="0" smtClean="0">
                <a:solidFill>
                  <a:srgbClr val="00FFFF"/>
                </a:solidFill>
              </a:rPr>
              <a:t>2014 </a:t>
            </a:r>
            <a:r>
              <a:rPr lang="fr-FR" sz="2800" b="1" dirty="0" err="1" smtClean="0">
                <a:solidFill>
                  <a:srgbClr val="00FFFF"/>
                </a:solidFill>
              </a:rPr>
              <a:t>Awardees</a:t>
            </a:r>
            <a:endParaRPr lang="fr-FR" sz="2800" b="1" dirty="0">
              <a:solidFill>
                <a:srgbClr val="00FFFF"/>
              </a:solidFill>
            </a:endParaRPr>
          </a:p>
        </p:txBody>
      </p:sp>
    </p:spTree>
    <p:extLst>
      <p:ext uri="{BB962C8B-B14F-4D97-AF65-F5344CB8AC3E}">
        <p14:creationId xmlns:p14="http://schemas.microsoft.com/office/powerpoint/2010/main" val="331491441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2704" y="2132856"/>
            <a:ext cx="9144000" cy="4525476"/>
            <a:chOff x="2704" y="-1184067"/>
            <a:chExt cx="9144000" cy="4525476"/>
          </a:xfrm>
        </p:grpSpPr>
        <p:pic>
          <p:nvPicPr>
            <p:cNvPr id="4" name="Image 3"/>
            <p:cNvPicPr>
              <a:picLocks noChangeAspect="1"/>
            </p:cNvPicPr>
            <p:nvPr/>
          </p:nvPicPr>
          <p:blipFill rotWithShape="1">
            <a:blip r:embed="rId2" cstate="print">
              <a:extLst>
                <a:ext uri="{28A0092B-C50C-407E-A947-70E740481C1C}">
                  <a14:useLocalDpi xmlns:a14="http://schemas.microsoft.com/office/drawing/2010/main" val="0"/>
                </a:ext>
              </a:extLst>
            </a:blip>
            <a:srcRect l="6697" r="29533"/>
            <a:stretch/>
          </p:blipFill>
          <p:spPr>
            <a:xfrm>
              <a:off x="6588224" y="-180293"/>
              <a:ext cx="2520279" cy="2961221"/>
            </a:xfrm>
            <a:prstGeom prst="rect">
              <a:avLst/>
            </a:prstGeom>
          </p:spPr>
        </p:pic>
        <p:pic>
          <p:nvPicPr>
            <p:cNvPr id="2050" name="Imag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00244"/>
              <a:ext cx="1839913" cy="9017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2704" y="-118406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8" name="ZoneTexte 7"/>
            <p:cNvSpPr txBox="1"/>
            <p:nvPr/>
          </p:nvSpPr>
          <p:spPr>
            <a:xfrm>
              <a:off x="35496" y="-752019"/>
              <a:ext cx="6696744" cy="4093428"/>
            </a:xfrm>
            <a:prstGeom prst="rect">
              <a:avLst/>
            </a:prstGeom>
            <a:noFill/>
          </p:spPr>
          <p:txBody>
            <a:bodyPr wrap="square" rtlCol="0">
              <a:spAutoFit/>
            </a:bodyPr>
            <a:lstStyle/>
            <a:p>
              <a:r>
                <a:rPr lang="fr-FR" sz="2400" b="1" dirty="0" smtClean="0">
                  <a:solidFill>
                    <a:srgbClr val="00FFFF"/>
                  </a:solidFill>
                </a:rPr>
                <a:t>			SBCF Young </a:t>
              </a:r>
              <a:r>
                <a:rPr lang="fr-FR" sz="2400" b="1" dirty="0" err="1" smtClean="0">
                  <a:solidFill>
                    <a:srgbClr val="00FFFF"/>
                  </a:solidFill>
                </a:rPr>
                <a:t>scientist</a:t>
              </a:r>
              <a:r>
                <a:rPr lang="fr-FR" sz="2400" b="1" dirty="0" smtClean="0">
                  <a:solidFill>
                    <a:srgbClr val="00FFFF"/>
                  </a:solidFill>
                </a:rPr>
                <a:t> </a:t>
              </a:r>
              <a:r>
                <a:rPr lang="fr-FR" sz="2400" b="1" dirty="0" err="1" smtClean="0">
                  <a:solidFill>
                    <a:srgbClr val="00FFFF"/>
                  </a:solidFill>
                </a:rPr>
                <a:t>Award</a:t>
              </a:r>
              <a:r>
                <a:rPr lang="fr-FR" sz="2400" b="1" dirty="0" smtClean="0">
                  <a:solidFill>
                    <a:srgbClr val="00FFFF"/>
                  </a:solidFill>
                </a:rPr>
                <a:t> 2015</a:t>
              </a:r>
            </a:p>
            <a:p>
              <a:r>
                <a:rPr lang="fr-FR" sz="2400" b="1" dirty="0">
                  <a:solidFill>
                    <a:srgbClr val="00FFFF"/>
                  </a:solidFill>
                </a:rPr>
                <a:t>	</a:t>
              </a:r>
              <a:r>
                <a:rPr lang="fr-FR" sz="2400" b="1" dirty="0" smtClean="0">
                  <a:solidFill>
                    <a:srgbClr val="00FFFF"/>
                  </a:solidFill>
                </a:rPr>
                <a:t>		</a:t>
              </a:r>
              <a:r>
                <a:rPr lang="fr-FR" sz="2000" dirty="0" smtClean="0">
                  <a:solidFill>
                    <a:srgbClr val="00FFFF"/>
                  </a:solidFill>
                </a:rPr>
                <a:t>	</a:t>
              </a:r>
              <a:r>
                <a:rPr lang="fr-FR" sz="2000" b="1" dirty="0" smtClean="0">
                  <a:solidFill>
                    <a:srgbClr val="00FFFF"/>
                  </a:solidFill>
                </a:rPr>
                <a:t>5000 euros</a:t>
              </a:r>
            </a:p>
            <a:p>
              <a:endParaRPr lang="fr-FR" sz="2400" b="1" dirty="0">
                <a:solidFill>
                  <a:srgbClr val="00FFFF"/>
                </a:solidFill>
              </a:endParaRPr>
            </a:p>
            <a:p>
              <a:endParaRPr lang="fr-FR" b="1" dirty="0" smtClean="0">
                <a:solidFill>
                  <a:srgbClr val="00FFFF"/>
                </a:solidFill>
              </a:endParaRPr>
            </a:p>
            <a:p>
              <a:r>
                <a:rPr lang="fr-FR" b="1" dirty="0" err="1" smtClean="0">
                  <a:solidFill>
                    <a:srgbClr val="00FFFF"/>
                  </a:solidFill>
                </a:rPr>
                <a:t>Criteria</a:t>
              </a:r>
              <a:r>
                <a:rPr lang="fr-FR" dirty="0" smtClean="0">
                  <a:solidFill>
                    <a:srgbClr val="00FFFF"/>
                  </a:solidFill>
                </a:rPr>
                <a:t>:</a:t>
              </a:r>
            </a:p>
            <a:p>
              <a:r>
                <a:rPr lang="fr-FR" dirty="0" smtClean="0">
                  <a:solidFill>
                    <a:srgbClr val="00FFFF"/>
                  </a:solidFill>
                </a:rPr>
                <a:t>-</a:t>
              </a:r>
              <a:r>
                <a:rPr lang="fr-FR" dirty="0">
                  <a:solidFill>
                    <a:srgbClr val="00FFFF"/>
                  </a:solidFill>
                </a:rPr>
                <a:t>B</a:t>
              </a:r>
              <a:r>
                <a:rPr lang="fr-FR" dirty="0" smtClean="0">
                  <a:solidFill>
                    <a:srgbClr val="00FFFF"/>
                  </a:solidFill>
                </a:rPr>
                <a:t>e </a:t>
              </a:r>
              <a:r>
                <a:rPr lang="fr-FR" dirty="0" err="1" smtClean="0">
                  <a:solidFill>
                    <a:srgbClr val="00FFFF"/>
                  </a:solidFill>
                </a:rPr>
                <a:t>less</a:t>
              </a:r>
              <a:r>
                <a:rPr lang="fr-FR" dirty="0" smtClean="0">
                  <a:solidFill>
                    <a:srgbClr val="00FFFF"/>
                  </a:solidFill>
                </a:rPr>
                <a:t> </a:t>
              </a:r>
              <a:r>
                <a:rPr lang="fr-FR" dirty="0" err="1" smtClean="0">
                  <a:solidFill>
                    <a:srgbClr val="00FFFF"/>
                  </a:solidFill>
                </a:rPr>
                <a:t>than</a:t>
              </a:r>
              <a:r>
                <a:rPr lang="fr-FR" dirty="0" smtClean="0">
                  <a:solidFill>
                    <a:srgbClr val="00FFFF"/>
                  </a:solidFill>
                </a:rPr>
                <a:t> 35 </a:t>
              </a:r>
              <a:r>
                <a:rPr lang="fr-FR" dirty="0" err="1" smtClean="0">
                  <a:solidFill>
                    <a:srgbClr val="00FFFF"/>
                  </a:solidFill>
                </a:rPr>
                <a:t>years</a:t>
              </a:r>
              <a:r>
                <a:rPr lang="fr-FR" dirty="0" smtClean="0">
                  <a:solidFill>
                    <a:srgbClr val="00FFFF"/>
                  </a:solidFill>
                </a:rPr>
                <a:t> </a:t>
              </a:r>
              <a:r>
                <a:rPr lang="fr-FR" dirty="0" err="1" smtClean="0">
                  <a:solidFill>
                    <a:srgbClr val="00FFFF"/>
                  </a:solidFill>
                </a:rPr>
                <a:t>old</a:t>
              </a:r>
              <a:endParaRPr lang="fr-FR" dirty="0" smtClean="0">
                <a:solidFill>
                  <a:srgbClr val="00FFFF"/>
                </a:solidFill>
              </a:endParaRPr>
            </a:p>
            <a:p>
              <a:r>
                <a:rPr lang="fr-FR" dirty="0" smtClean="0">
                  <a:solidFill>
                    <a:srgbClr val="00FFFF"/>
                  </a:solidFill>
                </a:rPr>
                <a:t>-Be </a:t>
              </a:r>
              <a:r>
                <a:rPr lang="fr-FR" dirty="0" err="1" smtClean="0">
                  <a:solidFill>
                    <a:srgbClr val="00FFFF"/>
                  </a:solidFill>
                </a:rPr>
                <a:t>author</a:t>
              </a:r>
              <a:r>
                <a:rPr lang="fr-FR" dirty="0" smtClean="0">
                  <a:solidFill>
                    <a:srgbClr val="00FFFF"/>
                  </a:solidFill>
                </a:rPr>
                <a:t> of one publication </a:t>
              </a:r>
              <a:r>
                <a:rPr lang="fr-FR" dirty="0" err="1" smtClean="0">
                  <a:solidFill>
                    <a:srgbClr val="00FFFF"/>
                  </a:solidFill>
                </a:rPr>
                <a:t>from</a:t>
              </a:r>
              <a:r>
                <a:rPr lang="fr-FR" dirty="0" smtClean="0">
                  <a:solidFill>
                    <a:srgbClr val="00FFFF"/>
                  </a:solidFill>
                </a:rPr>
                <a:t> </a:t>
              </a:r>
              <a:r>
                <a:rPr lang="fr-FR" dirty="0" err="1" smtClean="0">
                  <a:solidFill>
                    <a:srgbClr val="00FFFF"/>
                  </a:solidFill>
                </a:rPr>
                <a:t>your</a:t>
              </a:r>
              <a:r>
                <a:rPr lang="fr-FR" dirty="0" smtClean="0">
                  <a:solidFill>
                    <a:srgbClr val="00FFFF"/>
                  </a:solidFill>
                </a:rPr>
                <a:t> post-doc position</a:t>
              </a:r>
            </a:p>
            <a:p>
              <a:r>
                <a:rPr lang="fr-FR" dirty="0" smtClean="0">
                  <a:solidFill>
                    <a:srgbClr val="00FFFF"/>
                  </a:solidFill>
                </a:rPr>
                <a:t>-</a:t>
              </a:r>
              <a:r>
                <a:rPr lang="fr-FR" dirty="0">
                  <a:solidFill>
                    <a:srgbClr val="00FFFF"/>
                  </a:solidFill>
                </a:rPr>
                <a:t>B</a:t>
              </a:r>
              <a:r>
                <a:rPr lang="fr-FR" dirty="0" smtClean="0">
                  <a:solidFill>
                    <a:srgbClr val="00FFFF"/>
                  </a:solidFill>
                </a:rPr>
                <a:t>e SBCF </a:t>
              </a:r>
              <a:r>
                <a:rPr lang="fr-FR" dirty="0" err="1" smtClean="0">
                  <a:solidFill>
                    <a:srgbClr val="00FFFF"/>
                  </a:solidFill>
                </a:rPr>
                <a:t>member</a:t>
              </a:r>
              <a:r>
                <a:rPr lang="fr-FR" dirty="0" smtClean="0">
                  <a:solidFill>
                    <a:srgbClr val="00FFFF"/>
                  </a:solidFill>
                </a:rPr>
                <a:t> in a SBCF Team</a:t>
              </a:r>
            </a:p>
            <a:p>
              <a:r>
                <a:rPr lang="fr-FR" dirty="0" smtClean="0">
                  <a:solidFill>
                    <a:srgbClr val="00FFFF"/>
                  </a:solidFill>
                </a:rPr>
                <a:t>-Be </a:t>
              </a:r>
              <a:r>
                <a:rPr lang="fr-FR" dirty="0" err="1" smtClean="0">
                  <a:solidFill>
                    <a:srgbClr val="00FFFF"/>
                  </a:solidFill>
                </a:rPr>
                <a:t>author</a:t>
              </a:r>
              <a:r>
                <a:rPr lang="fr-FR" dirty="0" smtClean="0">
                  <a:solidFill>
                    <a:srgbClr val="00FFFF"/>
                  </a:solidFill>
                </a:rPr>
                <a:t> of </a:t>
              </a:r>
              <a:r>
                <a:rPr lang="fr-FR" dirty="0" err="1">
                  <a:solidFill>
                    <a:srgbClr val="00FFFF"/>
                  </a:solidFill>
                </a:rPr>
                <a:t>o</a:t>
              </a:r>
              <a:r>
                <a:rPr lang="fr-FR" dirty="0" err="1" smtClean="0">
                  <a:solidFill>
                    <a:srgbClr val="00FFFF"/>
                  </a:solidFill>
                </a:rPr>
                <a:t>utstanding</a:t>
              </a:r>
              <a:r>
                <a:rPr lang="fr-FR" dirty="0" smtClean="0">
                  <a:solidFill>
                    <a:srgbClr val="00FFFF"/>
                  </a:solidFill>
                </a:rPr>
                <a:t> contributions in the </a:t>
              </a:r>
              <a:r>
                <a:rPr lang="fr-FR" dirty="0" err="1" smtClean="0">
                  <a:solidFill>
                    <a:srgbClr val="00FFFF"/>
                  </a:solidFill>
                </a:rPr>
                <a:t>field</a:t>
              </a:r>
              <a:r>
                <a:rPr lang="fr-FR" dirty="0" smtClean="0">
                  <a:solidFill>
                    <a:srgbClr val="00FFFF"/>
                  </a:solidFill>
                </a:rPr>
                <a:t> of </a:t>
              </a:r>
              <a:r>
                <a:rPr lang="fr-FR" dirty="0" err="1" smtClean="0">
                  <a:solidFill>
                    <a:srgbClr val="00FFFF"/>
                  </a:solidFill>
                </a:rPr>
                <a:t>cell</a:t>
              </a:r>
              <a:r>
                <a:rPr lang="fr-FR" dirty="0" smtClean="0">
                  <a:solidFill>
                    <a:srgbClr val="00FFFF"/>
                  </a:solidFill>
                </a:rPr>
                <a:t> </a:t>
              </a:r>
              <a:r>
                <a:rPr lang="fr-FR" dirty="0" err="1" smtClean="0">
                  <a:solidFill>
                    <a:srgbClr val="00FFFF"/>
                  </a:solidFill>
                </a:rPr>
                <a:t>biology</a:t>
              </a:r>
              <a:endParaRPr lang="fr-FR" dirty="0" smtClean="0">
                <a:solidFill>
                  <a:srgbClr val="00FFFF"/>
                </a:solidFill>
              </a:endParaRPr>
            </a:p>
            <a:p>
              <a:endParaRPr lang="fr-FR" sz="2400" dirty="0">
                <a:solidFill>
                  <a:srgbClr val="00FFFF"/>
                </a:solidFill>
              </a:endParaRPr>
            </a:p>
            <a:p>
              <a:r>
                <a:rPr lang="fr-FR" sz="1600" b="1" dirty="0" err="1" smtClean="0">
                  <a:solidFill>
                    <a:srgbClr val="00FFFF"/>
                  </a:solidFill>
                </a:rPr>
                <a:t>Send</a:t>
              </a:r>
              <a:r>
                <a:rPr lang="fr-FR" sz="1600" b="1" dirty="0" smtClean="0">
                  <a:solidFill>
                    <a:srgbClr val="00FFFF"/>
                  </a:solidFill>
                </a:rPr>
                <a:t> </a:t>
              </a:r>
              <a:r>
                <a:rPr lang="fr-FR" sz="1600" b="1" dirty="0" err="1" smtClean="0">
                  <a:solidFill>
                    <a:srgbClr val="00FFFF"/>
                  </a:solidFill>
                </a:rPr>
                <a:t>your</a:t>
              </a:r>
              <a:r>
                <a:rPr lang="fr-FR" sz="1600" b="1" dirty="0" smtClean="0">
                  <a:solidFill>
                    <a:srgbClr val="00FFFF"/>
                  </a:solidFill>
                </a:rPr>
                <a:t> CV + publication </a:t>
              </a:r>
              <a:r>
                <a:rPr lang="fr-FR" sz="1600" b="1" dirty="0" err="1" smtClean="0">
                  <a:solidFill>
                    <a:srgbClr val="00FFFF"/>
                  </a:solidFill>
                </a:rPr>
                <a:t>list</a:t>
              </a:r>
              <a:r>
                <a:rPr lang="fr-FR" sz="1600" b="1" dirty="0" smtClean="0">
                  <a:solidFill>
                    <a:srgbClr val="00FFFF"/>
                  </a:solidFill>
                </a:rPr>
                <a:t> + </a:t>
              </a:r>
              <a:r>
                <a:rPr lang="fr-FR" sz="1600" b="1" dirty="0" err="1" smtClean="0">
                  <a:solidFill>
                    <a:srgbClr val="00FFFF"/>
                  </a:solidFill>
                </a:rPr>
                <a:t>research</a:t>
              </a:r>
              <a:r>
                <a:rPr lang="fr-FR" sz="1600" b="1" dirty="0" smtClean="0">
                  <a:solidFill>
                    <a:srgbClr val="00FFFF"/>
                  </a:solidFill>
                </a:rPr>
                <a:t> </a:t>
              </a:r>
              <a:r>
                <a:rPr lang="fr-FR" sz="1600" b="1" dirty="0" err="1" smtClean="0">
                  <a:solidFill>
                    <a:srgbClr val="00FFFF"/>
                  </a:solidFill>
                </a:rPr>
                <a:t>activities</a:t>
              </a:r>
              <a:r>
                <a:rPr lang="fr-FR" sz="1600" b="1" dirty="0" smtClean="0">
                  <a:solidFill>
                    <a:srgbClr val="00FFFF"/>
                  </a:solidFill>
                </a:rPr>
                <a:t> (5 pages max)</a:t>
              </a:r>
            </a:p>
            <a:p>
              <a:r>
                <a:rPr lang="fr-FR" sz="1600" b="1" dirty="0" err="1" smtClean="0">
                  <a:solidFill>
                    <a:srgbClr val="00FFFF"/>
                  </a:solidFill>
                </a:rPr>
                <a:t>before</a:t>
              </a:r>
              <a:r>
                <a:rPr lang="fr-FR" sz="1600" b="1" dirty="0" smtClean="0">
                  <a:solidFill>
                    <a:srgbClr val="00FFFF"/>
                  </a:solidFill>
                </a:rPr>
                <a:t> </a:t>
              </a:r>
              <a:r>
                <a:rPr lang="fr-FR" sz="1600" b="1" dirty="0" err="1" smtClean="0">
                  <a:solidFill>
                    <a:srgbClr val="00FFFF"/>
                  </a:solidFill>
                </a:rPr>
                <a:t>February</a:t>
              </a:r>
              <a:r>
                <a:rPr lang="fr-FR" sz="1600" b="1" dirty="0" smtClean="0">
                  <a:solidFill>
                    <a:srgbClr val="00FFFF"/>
                  </a:solidFill>
                </a:rPr>
                <a:t> 1rst 2015 at sbcf@atoutcom.com</a:t>
              </a:r>
              <a:endParaRPr lang="fr-FR" sz="1600" b="1" dirty="0">
                <a:solidFill>
                  <a:srgbClr val="00FFFF"/>
                </a:solidFill>
              </a:endParaRPr>
            </a:p>
          </p:txBody>
        </p:sp>
      </p:grpSp>
      <p:sp>
        <p:nvSpPr>
          <p:cNvPr id="2" name="ZoneTexte 1"/>
          <p:cNvSpPr txBox="1"/>
          <p:nvPr/>
        </p:nvSpPr>
        <p:spPr>
          <a:xfrm>
            <a:off x="474286" y="1700808"/>
            <a:ext cx="8200835" cy="523220"/>
          </a:xfrm>
          <a:prstGeom prst="rect">
            <a:avLst/>
          </a:prstGeom>
          <a:noFill/>
        </p:spPr>
        <p:txBody>
          <a:bodyPr wrap="none" rtlCol="0">
            <a:spAutoFit/>
          </a:bodyPr>
          <a:lstStyle/>
          <a:p>
            <a:r>
              <a:rPr lang="fr-FR" sz="2800" b="1" dirty="0" smtClean="0">
                <a:solidFill>
                  <a:srgbClr val="00FFFF"/>
                </a:solidFill>
              </a:rPr>
              <a:t>16 candidates for SBCF Young </a:t>
            </a:r>
            <a:r>
              <a:rPr lang="fr-FR" sz="2800" b="1" dirty="0" err="1" smtClean="0">
                <a:solidFill>
                  <a:srgbClr val="00FFFF"/>
                </a:solidFill>
              </a:rPr>
              <a:t>Scientist</a:t>
            </a:r>
            <a:r>
              <a:rPr lang="fr-FR" sz="2800" b="1" dirty="0" smtClean="0">
                <a:solidFill>
                  <a:srgbClr val="00FFFF"/>
                </a:solidFill>
              </a:rPr>
              <a:t> </a:t>
            </a:r>
            <a:r>
              <a:rPr lang="fr-FR" sz="2800" b="1" dirty="0" err="1" smtClean="0">
                <a:solidFill>
                  <a:srgbClr val="00FFFF"/>
                </a:solidFill>
              </a:rPr>
              <a:t>Award</a:t>
            </a:r>
            <a:r>
              <a:rPr lang="fr-FR" sz="2800" b="1" dirty="0" smtClean="0">
                <a:solidFill>
                  <a:srgbClr val="00FFFF"/>
                </a:solidFill>
              </a:rPr>
              <a:t> in  2014</a:t>
            </a:r>
            <a:endParaRPr lang="fr-FR" sz="2800" b="1" dirty="0">
              <a:solidFill>
                <a:srgbClr val="00FFFF"/>
              </a:solidFill>
            </a:endParaRPr>
          </a:p>
        </p:txBody>
      </p:sp>
      <p:pic>
        <p:nvPicPr>
          <p:cNvPr id="11"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29069" b="5701"/>
          <a:stretch/>
        </p:blipFill>
        <p:spPr bwMode="auto">
          <a:xfrm>
            <a:off x="35496" y="-315416"/>
            <a:ext cx="9147412" cy="1836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176445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sbcf.fr/docs/gazette_numero_4/fig-1_Thery-composite-for-gazett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5921" y="1484784"/>
            <a:ext cx="4736559" cy="1146247"/>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e 1"/>
          <p:cNvGrpSpPr/>
          <p:nvPr/>
        </p:nvGrpSpPr>
        <p:grpSpPr>
          <a:xfrm>
            <a:off x="6089424" y="4149080"/>
            <a:ext cx="3091088" cy="1224136"/>
            <a:chOff x="1813124" y="3933056"/>
            <a:chExt cx="3748062" cy="1511299"/>
          </a:xfrm>
        </p:grpSpPr>
        <p:pic>
          <p:nvPicPr>
            <p:cNvPr id="11268" name="Picture 4" descr="http://www.toulouse-limoges.inserm.fr/var/inserm/storage/images/ge/accueil/actualites/jacky-goetz-laureat-du-prix-jeune-chercheur-de-la-societe-de-biologie-cellulaire-de-france/437250-1-fre-FR/jacky-goetz-laureat-du-prix-jeune-chercheur-de-la-societe-de-biologie-cellulaire-de-france_miniatu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3124" y="4050864"/>
              <a:ext cx="1102692" cy="12939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noChangeArrowheads="1"/>
            </p:cNvPicPr>
            <p:nvPr/>
          </p:nvPicPr>
          <p:blipFill rotWithShape="1">
            <a:blip r:embed="rId4" cstate="print"/>
            <a:srcRect t="22429" r="52076" b="53281"/>
            <a:stretch/>
          </p:blipFill>
          <p:spPr bwMode="auto">
            <a:xfrm>
              <a:off x="3059832" y="3933056"/>
              <a:ext cx="2501354" cy="1511299"/>
            </a:xfrm>
            <a:prstGeom prst="rect">
              <a:avLst/>
            </a:prstGeom>
            <a:noFill/>
            <a:ln w="9525">
              <a:noFill/>
              <a:miter lim="800000"/>
              <a:headEnd/>
              <a:tailEnd/>
            </a:ln>
          </p:spPr>
        </p:pic>
      </p:grpSp>
      <p:sp>
        <p:nvSpPr>
          <p:cNvPr id="10" name="ZoneTexte 9"/>
          <p:cNvSpPr txBox="1"/>
          <p:nvPr/>
        </p:nvSpPr>
        <p:spPr>
          <a:xfrm>
            <a:off x="-36512" y="1549900"/>
            <a:ext cx="4392488" cy="1015663"/>
          </a:xfrm>
          <a:prstGeom prst="rect">
            <a:avLst/>
          </a:prstGeom>
          <a:noFill/>
        </p:spPr>
        <p:txBody>
          <a:bodyPr wrap="square" rtlCol="0">
            <a:spAutoFit/>
          </a:bodyPr>
          <a:lstStyle/>
          <a:p>
            <a:r>
              <a:rPr lang="fr-FR" sz="2000" b="1" dirty="0" smtClean="0">
                <a:solidFill>
                  <a:srgbClr val="00FFFF"/>
                </a:solidFill>
              </a:rPr>
              <a:t>2011: Manuel </a:t>
            </a:r>
            <a:r>
              <a:rPr lang="fr-FR" sz="2000" b="1" dirty="0" err="1" smtClean="0">
                <a:solidFill>
                  <a:srgbClr val="00FFFF"/>
                </a:solidFill>
              </a:rPr>
              <a:t>Thery</a:t>
            </a:r>
            <a:r>
              <a:rPr lang="fr-FR" sz="2000" b="1" dirty="0" smtClean="0">
                <a:solidFill>
                  <a:srgbClr val="00FFFF"/>
                </a:solidFill>
              </a:rPr>
              <a:t>, Grenoble</a:t>
            </a:r>
          </a:p>
          <a:p>
            <a:r>
              <a:rPr lang="fr-FR" sz="2000" b="1" dirty="0" smtClean="0">
                <a:solidFill>
                  <a:srgbClr val="00FFFF"/>
                </a:solidFill>
              </a:rPr>
              <a:t>« </a:t>
            </a:r>
            <a:r>
              <a:rPr lang="fr-FR" sz="2000" b="1" dirty="0" err="1" smtClean="0">
                <a:solidFill>
                  <a:srgbClr val="00FFFF"/>
                </a:solidFill>
              </a:rPr>
              <a:t>Physics</a:t>
            </a:r>
            <a:r>
              <a:rPr lang="fr-FR" sz="2000" b="1" dirty="0" smtClean="0">
                <a:solidFill>
                  <a:srgbClr val="00FFFF"/>
                </a:solidFill>
              </a:rPr>
              <a:t> of </a:t>
            </a:r>
            <a:r>
              <a:rPr lang="fr-FR" sz="2000" b="1" dirty="0" err="1" smtClean="0">
                <a:solidFill>
                  <a:srgbClr val="00FFFF"/>
                </a:solidFill>
              </a:rPr>
              <a:t>cytoskeleton</a:t>
            </a:r>
            <a:r>
              <a:rPr lang="fr-FR" sz="2000" b="1" dirty="0" smtClean="0">
                <a:solidFill>
                  <a:srgbClr val="00FFFF"/>
                </a:solidFill>
              </a:rPr>
              <a:t> </a:t>
            </a:r>
          </a:p>
          <a:p>
            <a:r>
              <a:rPr lang="fr-FR" sz="2000" b="1" dirty="0" smtClean="0">
                <a:solidFill>
                  <a:srgbClr val="00FFFF"/>
                </a:solidFill>
              </a:rPr>
              <a:t>and </a:t>
            </a:r>
            <a:r>
              <a:rPr lang="fr-FR" sz="2000" b="1" dirty="0" err="1" smtClean="0">
                <a:solidFill>
                  <a:srgbClr val="00FFFF"/>
                </a:solidFill>
              </a:rPr>
              <a:t>morphogenesis</a:t>
            </a:r>
            <a:r>
              <a:rPr lang="fr-FR" sz="2000" b="1" dirty="0" smtClean="0">
                <a:solidFill>
                  <a:srgbClr val="00FFFF"/>
                </a:solidFill>
              </a:rPr>
              <a:t> »</a:t>
            </a:r>
            <a:endParaRPr lang="fr-FR" sz="2000" b="1" dirty="0">
              <a:solidFill>
                <a:srgbClr val="00FFFF"/>
              </a:solidFill>
            </a:endParaRPr>
          </a:p>
        </p:txBody>
      </p:sp>
      <p:sp>
        <p:nvSpPr>
          <p:cNvPr id="11" name="ZoneTexte 10"/>
          <p:cNvSpPr txBox="1"/>
          <p:nvPr/>
        </p:nvSpPr>
        <p:spPr>
          <a:xfrm>
            <a:off x="-36512" y="3009146"/>
            <a:ext cx="4124719" cy="707886"/>
          </a:xfrm>
          <a:prstGeom prst="rect">
            <a:avLst/>
          </a:prstGeom>
          <a:noFill/>
        </p:spPr>
        <p:txBody>
          <a:bodyPr wrap="none" rtlCol="0">
            <a:spAutoFit/>
          </a:bodyPr>
          <a:lstStyle/>
          <a:p>
            <a:pPr algn="ctr"/>
            <a:r>
              <a:rPr lang="fr-FR" sz="2000" b="1" dirty="0" smtClean="0">
                <a:solidFill>
                  <a:srgbClr val="00FFFF"/>
                </a:solidFill>
              </a:rPr>
              <a:t>2012: Bénédicte </a:t>
            </a:r>
            <a:r>
              <a:rPr lang="fr-FR" sz="2000" b="1" dirty="0" err="1" smtClean="0">
                <a:solidFill>
                  <a:srgbClr val="00FFFF"/>
                </a:solidFill>
              </a:rPr>
              <a:t>Delaval</a:t>
            </a:r>
            <a:r>
              <a:rPr lang="fr-FR" sz="2000" b="1" dirty="0" smtClean="0">
                <a:solidFill>
                  <a:srgbClr val="00FFFF"/>
                </a:solidFill>
              </a:rPr>
              <a:t>, Montpellier</a:t>
            </a:r>
          </a:p>
          <a:p>
            <a:pPr algn="ctr"/>
            <a:r>
              <a:rPr lang="fr-FR" sz="2000" b="1" dirty="0" smtClean="0">
                <a:solidFill>
                  <a:srgbClr val="00FFFF"/>
                </a:solidFill>
              </a:rPr>
              <a:t>« Centrosomes and </a:t>
            </a:r>
            <a:r>
              <a:rPr lang="fr-FR" sz="2000" b="1" dirty="0" err="1" smtClean="0">
                <a:solidFill>
                  <a:srgbClr val="00FFFF"/>
                </a:solidFill>
              </a:rPr>
              <a:t>ciliopathies</a:t>
            </a:r>
            <a:r>
              <a:rPr lang="fr-FR" sz="2000" b="1" dirty="0" smtClean="0">
                <a:solidFill>
                  <a:srgbClr val="00FFFF"/>
                </a:solidFill>
              </a:rPr>
              <a:t> »</a:t>
            </a:r>
            <a:endParaRPr lang="fr-FR" sz="2000" b="1" dirty="0">
              <a:solidFill>
                <a:srgbClr val="00FFFF"/>
              </a:solidFill>
            </a:endParaRPr>
          </a:p>
        </p:txBody>
      </p:sp>
      <p:sp>
        <p:nvSpPr>
          <p:cNvPr id="12" name="ZoneTexte 11"/>
          <p:cNvSpPr txBox="1"/>
          <p:nvPr/>
        </p:nvSpPr>
        <p:spPr>
          <a:xfrm>
            <a:off x="-36512" y="4276946"/>
            <a:ext cx="4152630" cy="1015663"/>
          </a:xfrm>
          <a:prstGeom prst="rect">
            <a:avLst/>
          </a:prstGeom>
          <a:noFill/>
        </p:spPr>
        <p:txBody>
          <a:bodyPr wrap="square" rtlCol="0">
            <a:spAutoFit/>
          </a:bodyPr>
          <a:lstStyle/>
          <a:p>
            <a:r>
              <a:rPr lang="fr-FR" sz="2000" b="1" dirty="0" smtClean="0">
                <a:solidFill>
                  <a:srgbClr val="00FFFF"/>
                </a:solidFill>
              </a:rPr>
              <a:t>2013: Jacky </a:t>
            </a:r>
            <a:r>
              <a:rPr lang="fr-FR" sz="2000" b="1" dirty="0" err="1" smtClean="0">
                <a:solidFill>
                  <a:srgbClr val="00FFFF"/>
                </a:solidFill>
              </a:rPr>
              <a:t>Goetz</a:t>
            </a:r>
            <a:r>
              <a:rPr lang="fr-FR" sz="2000" b="1" dirty="0" smtClean="0">
                <a:solidFill>
                  <a:srgbClr val="00FFFF"/>
                </a:solidFill>
              </a:rPr>
              <a:t>, Strasbourg</a:t>
            </a:r>
          </a:p>
          <a:p>
            <a:r>
              <a:rPr lang="fr-FR" sz="2000" b="1" dirty="0" smtClean="0">
                <a:solidFill>
                  <a:srgbClr val="00FFFF"/>
                </a:solidFill>
              </a:rPr>
              <a:t>« </a:t>
            </a:r>
            <a:r>
              <a:rPr lang="fr-FR" sz="2000" b="1" dirty="0" err="1" smtClean="0">
                <a:solidFill>
                  <a:srgbClr val="00FFFF"/>
                </a:solidFill>
              </a:rPr>
              <a:t>Biomechanical</a:t>
            </a:r>
            <a:r>
              <a:rPr lang="fr-FR" sz="2000" b="1" dirty="0" smtClean="0">
                <a:solidFill>
                  <a:srgbClr val="00FFFF"/>
                </a:solidFill>
              </a:rPr>
              <a:t> </a:t>
            </a:r>
            <a:r>
              <a:rPr lang="fr-FR" sz="2000" b="1" dirty="0" err="1" smtClean="0">
                <a:solidFill>
                  <a:srgbClr val="00FFFF"/>
                </a:solidFill>
              </a:rPr>
              <a:t>remodelling</a:t>
            </a:r>
            <a:r>
              <a:rPr lang="fr-FR" sz="2000" b="1" dirty="0" smtClean="0">
                <a:solidFill>
                  <a:srgbClr val="00FFFF"/>
                </a:solidFill>
              </a:rPr>
              <a:t>  </a:t>
            </a:r>
          </a:p>
          <a:p>
            <a:r>
              <a:rPr lang="fr-FR" sz="2000" b="1" dirty="0" smtClean="0">
                <a:solidFill>
                  <a:srgbClr val="00FFFF"/>
                </a:solidFill>
              </a:rPr>
              <a:t>of the </a:t>
            </a:r>
            <a:r>
              <a:rPr lang="fr-FR" sz="2000" b="1" dirty="0" err="1" smtClean="0">
                <a:solidFill>
                  <a:srgbClr val="00FFFF"/>
                </a:solidFill>
              </a:rPr>
              <a:t>microenvironment</a:t>
            </a:r>
            <a:r>
              <a:rPr lang="fr-FR" sz="2000" b="1" dirty="0" smtClean="0">
                <a:solidFill>
                  <a:srgbClr val="00FFFF"/>
                </a:solidFill>
              </a:rPr>
              <a:t> »</a:t>
            </a:r>
            <a:endParaRPr lang="fr-FR" sz="2000" b="1" dirty="0">
              <a:solidFill>
                <a:srgbClr val="00FFFF"/>
              </a:solidFill>
            </a:endParaRPr>
          </a:p>
        </p:txBody>
      </p:sp>
      <p:grpSp>
        <p:nvGrpSpPr>
          <p:cNvPr id="13" name="Groupe 12"/>
          <p:cNvGrpSpPr/>
          <p:nvPr/>
        </p:nvGrpSpPr>
        <p:grpSpPr>
          <a:xfrm>
            <a:off x="4150857" y="2780928"/>
            <a:ext cx="4813631" cy="1332203"/>
            <a:chOff x="304800" y="1905000"/>
            <a:chExt cx="8534400" cy="2176567"/>
          </a:xfrm>
        </p:grpSpPr>
        <p:sp>
          <p:nvSpPr>
            <p:cNvPr id="14" name="Rectangle à coins arrondis 13"/>
            <p:cNvSpPr/>
            <p:nvPr/>
          </p:nvSpPr>
          <p:spPr>
            <a:xfrm>
              <a:off x="304800" y="1905000"/>
              <a:ext cx="8534400" cy="2176567"/>
            </a:xfrm>
            <a:prstGeom prst="roundRect">
              <a:avLst/>
            </a:prstGeom>
            <a:solidFill>
              <a:srgbClr val="000000"/>
            </a:solidFill>
            <a:ln w="25400" cap="flat" cmpd="sng" algn="ctr">
              <a:noFill/>
              <a:prstDash val="solid"/>
            </a:ln>
            <a:effectLst/>
          </p:spPr>
          <p:txBody>
            <a:bodyPr rtlCol="0" anchor="ctr"/>
            <a:lstStyle>
              <a:defPPr>
                <a:defRPr lang="en-US"/>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Times New Roman"/>
              </a:endParaRPr>
            </a:p>
          </p:txBody>
        </p:sp>
        <p:pic>
          <p:nvPicPr>
            <p:cNvPr id="15" name="Imag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9307" y="1972302"/>
              <a:ext cx="1490903" cy="2041962"/>
            </a:xfrm>
            <a:prstGeom prst="roundRect">
              <a:avLst/>
            </a:prstGeom>
          </p:spPr>
        </p:pic>
        <p:pic>
          <p:nvPicPr>
            <p:cNvPr id="16" name="Picture 17"/>
            <p:cNvPicPr>
              <a:picLocks noChangeAspect="1"/>
            </p:cNvPicPr>
            <p:nvPr/>
          </p:nvPicPr>
          <p:blipFill rotWithShape="1">
            <a:blip r:embed="rId6" cstate="print">
              <a:extLst>
                <a:ext uri="{28A0092B-C50C-407E-A947-70E740481C1C}">
                  <a14:useLocalDpi xmlns:a14="http://schemas.microsoft.com/office/drawing/2010/main" val="0"/>
                </a:ext>
              </a:extLst>
            </a:blip>
            <a:srcRect t="20671" b="19356"/>
            <a:stretch/>
          </p:blipFill>
          <p:spPr>
            <a:xfrm>
              <a:off x="1943582" y="3212971"/>
              <a:ext cx="5105400" cy="844391"/>
            </a:xfrm>
            <a:prstGeom prst="roundRect">
              <a:avLst/>
            </a:prstGeom>
          </p:spPr>
        </p:pic>
        <p:pic>
          <p:nvPicPr>
            <p:cNvPr id="17" name="Picture 65" descr="cil"/>
            <p:cNvPicPr preferRelativeResize="0">
              <a:picLocks noChangeAspect="1" noChangeArrowheads="1"/>
            </p:cNvPicPr>
            <p:nvPr/>
          </p:nvPicPr>
          <p:blipFill rotWithShape="1">
            <a:blip r:embed="rId7">
              <a:extLst>
                <a:ext uri="{28A0092B-C50C-407E-A947-70E740481C1C}">
                  <a14:useLocalDpi xmlns:a14="http://schemas.microsoft.com/office/drawing/2010/main" val="0"/>
                </a:ext>
              </a:extLst>
            </a:blip>
            <a:srcRect l="10401" r="32394"/>
            <a:stretch/>
          </p:blipFill>
          <p:spPr bwMode="auto">
            <a:xfrm>
              <a:off x="2209800" y="2058257"/>
              <a:ext cx="654372" cy="1001387"/>
            </a:xfrm>
            <a:prstGeom prst="round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3050389" y="2204600"/>
              <a:ext cx="2065762" cy="809901"/>
            </a:xfrm>
            <a:prstGeom prst="roundRect">
              <a:avLst/>
            </a:prstGeom>
            <a:gradFill rotWithShape="1">
              <a:gsLst>
                <a:gs pos="0">
                  <a:srgbClr val="FFFFFF">
                    <a:shade val="51000"/>
                    <a:satMod val="130000"/>
                  </a:srgbClr>
                </a:gs>
                <a:gs pos="80000">
                  <a:srgbClr val="FFFFFF">
                    <a:shade val="93000"/>
                    <a:satMod val="130000"/>
                  </a:srgbClr>
                </a:gs>
                <a:gs pos="100000">
                  <a:srgbClr val="FFFFFF">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pic>
        <p:pic>
          <p:nvPicPr>
            <p:cNvPr id="19" name="Picture 1"/>
            <p:cNvPicPr>
              <a:picLocks noChangeAspect="1"/>
            </p:cNvPicPr>
            <p:nvPr/>
          </p:nvPicPr>
          <p:blipFill rotWithShape="1">
            <a:blip r:embed="rId9" cstate="print">
              <a:extLst>
                <a:ext uri="{28A0092B-C50C-407E-A947-70E740481C1C}">
                  <a14:useLocalDpi xmlns:a14="http://schemas.microsoft.com/office/drawing/2010/main" val="0"/>
                </a:ext>
              </a:extLst>
            </a:blip>
            <a:srcRect l="5979" t="7939" b="11048"/>
            <a:stretch/>
          </p:blipFill>
          <p:spPr>
            <a:xfrm>
              <a:off x="7086600" y="1975043"/>
              <a:ext cx="1689068" cy="2056276"/>
            </a:xfrm>
            <a:prstGeom prst="roundRect">
              <a:avLst/>
            </a:prstGeom>
          </p:spPr>
        </p:pic>
        <p:grpSp>
          <p:nvGrpSpPr>
            <p:cNvPr id="20" name="Group 61"/>
            <p:cNvGrpSpPr>
              <a:grpSpLocks/>
            </p:cNvGrpSpPr>
            <p:nvPr/>
          </p:nvGrpSpPr>
          <p:grpSpPr bwMode="auto">
            <a:xfrm>
              <a:off x="5203813" y="2058257"/>
              <a:ext cx="1758950" cy="1077912"/>
              <a:chOff x="5123620" y="4605338"/>
              <a:chExt cx="3944180" cy="2176462"/>
            </a:xfrm>
          </p:grpSpPr>
          <p:pic>
            <p:nvPicPr>
              <p:cNvPr id="21" name="Picture 145" descr="G:\1 paper NCB jan 2011\fig1c\300 initial\Picture1.ti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123620" y="4605338"/>
                <a:ext cx="3944180" cy="2176462"/>
              </a:xfrm>
              <a:prstGeom prst="roundRect">
                <a:avLst/>
              </a:prstGeom>
              <a:noFill/>
              <a:extLst>
                <a:ext uri="{909E8E84-426E-40dd-AFC4-6F175D3DCCD1}">
                  <a14:hiddenFill xmlns:a14="http://schemas.microsoft.com/office/drawing/2010/main">
                    <a:solidFill>
                      <a:srgbClr val="FFFFFF"/>
                    </a:solidFill>
                  </a14:hiddenFill>
                </a:ext>
              </a:extLst>
            </p:spPr>
          </p:pic>
          <p:sp>
            <p:nvSpPr>
              <p:cNvPr id="22" name="Line 267"/>
              <p:cNvSpPr>
                <a:spLocks noChangeShapeType="1"/>
              </p:cNvSpPr>
              <p:nvPr/>
            </p:nvSpPr>
            <p:spPr bwMode="auto">
              <a:xfrm>
                <a:off x="6175829" y="5748338"/>
                <a:ext cx="1905000" cy="0"/>
              </a:xfrm>
              <a:prstGeom prst="roundRect">
                <a:avLst>
                  <a:gd name="adj" fmla="val 16667"/>
                </a:avLst>
              </a:prstGeom>
              <a:noFill/>
              <a:ln w="9525">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grpSp>
      </p:grpSp>
      <p:sp>
        <p:nvSpPr>
          <p:cNvPr id="23" name="Rectangle 22"/>
          <p:cNvSpPr/>
          <p:nvPr/>
        </p:nvSpPr>
        <p:spPr>
          <a:xfrm>
            <a:off x="-36512" y="5517232"/>
            <a:ext cx="8676456" cy="1015663"/>
          </a:xfrm>
          <a:prstGeom prst="rect">
            <a:avLst/>
          </a:prstGeom>
        </p:spPr>
        <p:txBody>
          <a:bodyPr wrap="square">
            <a:spAutoFit/>
          </a:bodyPr>
          <a:lstStyle/>
          <a:p>
            <a:r>
              <a:rPr lang="fr-FR" sz="2000" b="1" dirty="0" smtClean="0">
                <a:solidFill>
                  <a:srgbClr val="00FFFF"/>
                </a:solidFill>
              </a:rPr>
              <a:t>2014: Christophe </a:t>
            </a:r>
            <a:r>
              <a:rPr lang="fr-FR" sz="2000" b="1" dirty="0" err="1" smtClean="0">
                <a:solidFill>
                  <a:srgbClr val="00FFFF"/>
                </a:solidFill>
              </a:rPr>
              <a:t>Guilluy</a:t>
            </a:r>
            <a:r>
              <a:rPr lang="fr-FR" sz="2000" b="1" dirty="0" smtClean="0">
                <a:solidFill>
                  <a:srgbClr val="00FFFF"/>
                </a:solidFill>
              </a:rPr>
              <a:t>,   Nantes</a:t>
            </a:r>
            <a:endParaRPr lang="fr-FR" sz="2000" b="1" dirty="0">
              <a:solidFill>
                <a:srgbClr val="00FFFF"/>
              </a:solidFill>
            </a:endParaRPr>
          </a:p>
          <a:p>
            <a:r>
              <a:rPr lang="fr-FR" sz="2000" b="1" dirty="0">
                <a:solidFill>
                  <a:srgbClr val="00FFFF"/>
                </a:solidFill>
              </a:rPr>
              <a:t>« </a:t>
            </a:r>
            <a:r>
              <a:rPr lang="fr-FR" sz="2000" b="1" dirty="0" err="1" smtClean="0">
                <a:solidFill>
                  <a:srgbClr val="00FFFF"/>
                </a:solidFill>
              </a:rPr>
              <a:t>Strengthening</a:t>
            </a:r>
            <a:r>
              <a:rPr lang="fr-FR" sz="2000" b="1" dirty="0" smtClean="0">
                <a:solidFill>
                  <a:srgbClr val="00FFFF"/>
                </a:solidFill>
              </a:rPr>
              <a:t> the </a:t>
            </a:r>
            <a:r>
              <a:rPr lang="fr-FR" sz="2000" b="1" dirty="0" err="1" smtClean="0">
                <a:solidFill>
                  <a:srgbClr val="00FFFF"/>
                </a:solidFill>
              </a:rPr>
              <a:t>cell</a:t>
            </a:r>
            <a:r>
              <a:rPr lang="fr-FR" sz="2000" b="1" dirty="0" smtClean="0">
                <a:solidFill>
                  <a:srgbClr val="00FFFF"/>
                </a:solidFill>
              </a:rPr>
              <a:t> </a:t>
            </a:r>
          </a:p>
          <a:p>
            <a:r>
              <a:rPr lang="fr-FR" sz="2000" b="1" dirty="0" err="1" smtClean="0">
                <a:solidFill>
                  <a:srgbClr val="00FFFF"/>
                </a:solidFill>
              </a:rPr>
              <a:t>from</a:t>
            </a:r>
            <a:r>
              <a:rPr lang="fr-FR" sz="2000" b="1" dirty="0" smtClean="0">
                <a:solidFill>
                  <a:srgbClr val="00FFFF"/>
                </a:solidFill>
              </a:rPr>
              <a:t> the </a:t>
            </a:r>
            <a:r>
              <a:rPr lang="fr-FR" sz="2000" b="1" dirty="0" err="1" smtClean="0">
                <a:solidFill>
                  <a:srgbClr val="00FFFF"/>
                </a:solidFill>
              </a:rPr>
              <a:t>cytoskeleton</a:t>
            </a:r>
            <a:r>
              <a:rPr lang="fr-FR" sz="2000" b="1" dirty="0" smtClean="0">
                <a:solidFill>
                  <a:srgbClr val="00FFFF"/>
                </a:solidFill>
              </a:rPr>
              <a:t> to the nucleus</a:t>
            </a:r>
            <a:r>
              <a:rPr lang="fr-FR" sz="2000" b="1" dirty="0">
                <a:solidFill>
                  <a:srgbClr val="00FFFF"/>
                </a:solidFill>
              </a:rPr>
              <a:t> »</a:t>
            </a:r>
          </a:p>
        </p:txBody>
      </p:sp>
      <p:pic>
        <p:nvPicPr>
          <p:cNvPr id="24"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l="18124" t="26666" r="28751" b="23334"/>
          <a:stretch>
            <a:fillRect/>
          </a:stretch>
        </p:blipFill>
        <p:spPr bwMode="auto">
          <a:xfrm>
            <a:off x="6110764" y="5399328"/>
            <a:ext cx="2601188" cy="137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t="23615"/>
          <a:stretch/>
        </p:blipFill>
        <p:spPr bwMode="auto">
          <a:xfrm>
            <a:off x="35497" y="-27383"/>
            <a:ext cx="4896544" cy="1151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1305579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51920" y="1061864"/>
            <a:ext cx="5338936" cy="1143000"/>
          </a:xfrm>
        </p:spPr>
        <p:txBody>
          <a:bodyPr>
            <a:normAutofit fontScale="90000"/>
          </a:bodyPr>
          <a:lstStyle/>
          <a:p>
            <a:r>
              <a:rPr lang="en-US" b="1" dirty="0" smtClean="0">
                <a:solidFill>
                  <a:srgbClr val="00FFFF"/>
                </a:solidFill>
              </a:rPr>
              <a:t>Teaching</a:t>
            </a:r>
            <a:br>
              <a:rPr lang="en-US" b="1" dirty="0" smtClean="0">
                <a:solidFill>
                  <a:srgbClr val="00FFFF"/>
                </a:solidFill>
              </a:rPr>
            </a:br>
            <a:r>
              <a:rPr lang="en-US" b="1" dirty="0" smtClean="0">
                <a:solidFill>
                  <a:srgbClr val="00FFFF"/>
                </a:solidFill>
              </a:rPr>
              <a:t>Why study in France?</a:t>
            </a:r>
            <a:endParaRPr lang="en-US" b="1" dirty="0">
              <a:solidFill>
                <a:srgbClr val="00FFFF"/>
              </a:solidFill>
            </a:endParaRPr>
          </a:p>
        </p:txBody>
      </p:sp>
      <p:pic>
        <p:nvPicPr>
          <p:cNvPr id="7" name="Image 6" descr="paris-best-student-city.jpg"/>
          <p:cNvPicPr>
            <a:picLocks noChangeAspect="1"/>
          </p:cNvPicPr>
          <p:nvPr/>
        </p:nvPicPr>
        <p:blipFill>
          <a:blip r:embed="rId2" cstate="print"/>
          <a:stretch>
            <a:fillRect/>
          </a:stretch>
        </p:blipFill>
        <p:spPr>
          <a:xfrm>
            <a:off x="135103" y="1510687"/>
            <a:ext cx="3500793" cy="1586690"/>
          </a:xfrm>
          <a:prstGeom prst="rect">
            <a:avLst/>
          </a:prstGeom>
        </p:spPr>
      </p:pic>
      <p:pic>
        <p:nvPicPr>
          <p:cNvPr id="8" name="Image 7" descr="plaquette SBCF international-page2.jpg"/>
          <p:cNvPicPr>
            <a:picLocks noChangeAspect="1"/>
          </p:cNvPicPr>
          <p:nvPr/>
        </p:nvPicPr>
        <p:blipFill>
          <a:blip r:embed="rId3" cstate="print"/>
          <a:srcRect l="34250"/>
          <a:stretch>
            <a:fillRect/>
          </a:stretch>
        </p:blipFill>
        <p:spPr>
          <a:xfrm>
            <a:off x="169403" y="3194809"/>
            <a:ext cx="3466493" cy="3690575"/>
          </a:xfrm>
          <a:prstGeom prst="rect">
            <a:avLst/>
          </a:prstGeom>
        </p:spPr>
      </p:pic>
      <p:sp>
        <p:nvSpPr>
          <p:cNvPr id="9" name="ZoneTexte 8"/>
          <p:cNvSpPr txBox="1"/>
          <p:nvPr/>
        </p:nvSpPr>
        <p:spPr>
          <a:xfrm>
            <a:off x="3707904" y="2268155"/>
            <a:ext cx="5616624" cy="4708981"/>
          </a:xfrm>
          <a:prstGeom prst="rect">
            <a:avLst/>
          </a:prstGeom>
          <a:noFill/>
        </p:spPr>
        <p:txBody>
          <a:bodyPr wrap="square" rtlCol="0">
            <a:spAutoFit/>
          </a:bodyPr>
          <a:lstStyle/>
          <a:p>
            <a:endParaRPr lang="fr-FR" sz="2000" dirty="0">
              <a:solidFill>
                <a:srgbClr val="00FFFF"/>
              </a:solidFill>
            </a:endParaRPr>
          </a:p>
          <a:p>
            <a:r>
              <a:rPr lang="fr-FR" sz="2000" dirty="0" smtClean="0">
                <a:solidFill>
                  <a:srgbClr val="00FFFF"/>
                </a:solidFill>
              </a:rPr>
              <a:t>-</a:t>
            </a:r>
            <a:r>
              <a:rPr lang="fr-FR" sz="2000" dirty="0" err="1" smtClean="0">
                <a:solidFill>
                  <a:srgbClr val="00FFFF"/>
                </a:solidFill>
              </a:rPr>
              <a:t>teaching</a:t>
            </a:r>
            <a:r>
              <a:rPr lang="fr-FR" sz="2000" dirty="0" smtClean="0">
                <a:solidFill>
                  <a:srgbClr val="00FFFF"/>
                </a:solidFill>
              </a:rPr>
              <a:t>-intensive </a:t>
            </a:r>
            <a:r>
              <a:rPr lang="fr-FR" sz="2000" dirty="0" err="1" smtClean="0">
                <a:solidFill>
                  <a:srgbClr val="00FFFF"/>
                </a:solidFill>
              </a:rPr>
              <a:t>undergraduate</a:t>
            </a:r>
            <a:r>
              <a:rPr lang="fr-FR" sz="2000" dirty="0" smtClean="0">
                <a:solidFill>
                  <a:srgbClr val="00FFFF"/>
                </a:solidFill>
              </a:rPr>
              <a:t> courses</a:t>
            </a:r>
          </a:p>
          <a:p>
            <a:endParaRPr lang="fr-FR" sz="2000" dirty="0" smtClean="0">
              <a:solidFill>
                <a:srgbClr val="00FFFF"/>
              </a:solidFill>
            </a:endParaRPr>
          </a:p>
          <a:p>
            <a:r>
              <a:rPr lang="fr-FR" sz="2000" dirty="0" smtClean="0">
                <a:solidFill>
                  <a:srgbClr val="00FFFF"/>
                </a:solidFill>
              </a:rPr>
              <a:t>-</a:t>
            </a:r>
            <a:r>
              <a:rPr lang="fr-FR" sz="2000" dirty="0" err="1" smtClean="0">
                <a:solidFill>
                  <a:srgbClr val="00FFFF"/>
                </a:solidFill>
              </a:rPr>
              <a:t>high</a:t>
            </a:r>
            <a:r>
              <a:rPr lang="fr-FR" sz="2000" dirty="0" smtClean="0">
                <a:solidFill>
                  <a:srgbClr val="00FFFF"/>
                </a:solidFill>
              </a:rPr>
              <a:t> </a:t>
            </a:r>
            <a:r>
              <a:rPr lang="fr-FR" sz="2000" dirty="0" err="1" smtClean="0">
                <a:solidFill>
                  <a:srgbClr val="00FFFF"/>
                </a:solidFill>
              </a:rPr>
              <a:t>quality</a:t>
            </a:r>
            <a:r>
              <a:rPr lang="fr-FR" sz="2000" dirty="0" smtClean="0">
                <a:solidFill>
                  <a:srgbClr val="00FFFF"/>
                </a:solidFill>
              </a:rPr>
              <a:t> </a:t>
            </a:r>
            <a:r>
              <a:rPr lang="fr-FR" sz="2000" dirty="0" err="1" smtClean="0">
                <a:solidFill>
                  <a:srgbClr val="00FFFF"/>
                </a:solidFill>
              </a:rPr>
              <a:t>education</a:t>
            </a:r>
            <a:r>
              <a:rPr lang="fr-FR" sz="2000" dirty="0" smtClean="0">
                <a:solidFill>
                  <a:srgbClr val="00FFFF"/>
                </a:solidFill>
              </a:rPr>
              <a:t> </a:t>
            </a:r>
            <a:r>
              <a:rPr lang="fr-FR" sz="2000" dirty="0" err="1" smtClean="0">
                <a:solidFill>
                  <a:srgbClr val="00FFFF"/>
                </a:solidFill>
              </a:rPr>
              <a:t>at</a:t>
            </a:r>
            <a:r>
              <a:rPr lang="fr-FR" sz="2000" dirty="0" smtClean="0">
                <a:solidFill>
                  <a:srgbClr val="00FFFF"/>
                </a:solidFill>
              </a:rPr>
              <a:t> </a:t>
            </a:r>
            <a:r>
              <a:rPr lang="fr-FR" sz="2000" dirty="0" err="1" smtClean="0">
                <a:solidFill>
                  <a:srgbClr val="00FFFF"/>
                </a:solidFill>
              </a:rPr>
              <a:t>affordable</a:t>
            </a:r>
            <a:r>
              <a:rPr lang="fr-FR" sz="2000" dirty="0" smtClean="0">
                <a:solidFill>
                  <a:srgbClr val="00FFFF"/>
                </a:solidFill>
              </a:rPr>
              <a:t> </a:t>
            </a:r>
            <a:r>
              <a:rPr lang="fr-FR" sz="2000" dirty="0" err="1" smtClean="0">
                <a:solidFill>
                  <a:srgbClr val="00FFFF"/>
                </a:solidFill>
              </a:rPr>
              <a:t>prizes</a:t>
            </a:r>
            <a:endParaRPr lang="fr-FR" sz="2000" dirty="0" smtClean="0">
              <a:solidFill>
                <a:srgbClr val="00FFFF"/>
              </a:solidFill>
            </a:endParaRPr>
          </a:p>
          <a:p>
            <a:endParaRPr lang="fr-FR" sz="2000" dirty="0">
              <a:solidFill>
                <a:srgbClr val="00FFFF"/>
              </a:solidFill>
            </a:endParaRPr>
          </a:p>
          <a:p>
            <a:r>
              <a:rPr lang="fr-FR" sz="2000" dirty="0" smtClean="0">
                <a:solidFill>
                  <a:srgbClr val="00FFFF"/>
                </a:solidFill>
              </a:rPr>
              <a:t>-</a:t>
            </a:r>
            <a:r>
              <a:rPr lang="fr-FR" sz="2000" dirty="0" err="1" smtClean="0">
                <a:solidFill>
                  <a:srgbClr val="00FFFF"/>
                </a:solidFill>
              </a:rPr>
              <a:t>many</a:t>
            </a:r>
            <a:r>
              <a:rPr lang="fr-FR" sz="2000" dirty="0" smtClean="0">
                <a:solidFill>
                  <a:srgbClr val="00FFFF"/>
                </a:solidFill>
              </a:rPr>
              <a:t> </a:t>
            </a:r>
            <a:r>
              <a:rPr lang="fr-FR" sz="2000" dirty="0" err="1" smtClean="0">
                <a:solidFill>
                  <a:srgbClr val="00FFFF"/>
                </a:solidFill>
              </a:rPr>
              <a:t>cities</a:t>
            </a:r>
            <a:r>
              <a:rPr lang="fr-FR" sz="2000" dirty="0" smtClean="0">
                <a:solidFill>
                  <a:srgbClr val="00FFFF"/>
                </a:solidFill>
              </a:rPr>
              <a:t> </a:t>
            </a:r>
            <a:r>
              <a:rPr lang="fr-FR" sz="2000" dirty="0" err="1" smtClean="0">
                <a:solidFill>
                  <a:srgbClr val="00FFFF"/>
                </a:solidFill>
              </a:rPr>
              <a:t>provide</a:t>
            </a:r>
            <a:r>
              <a:rPr lang="fr-FR" sz="2000" dirty="0" smtClean="0">
                <a:solidFill>
                  <a:srgbClr val="00FFFF"/>
                </a:solidFill>
              </a:rPr>
              <a:t> a </a:t>
            </a:r>
            <a:r>
              <a:rPr lang="fr-FR" sz="2000" dirty="0" err="1" smtClean="0">
                <a:solidFill>
                  <a:srgbClr val="00FFFF"/>
                </a:solidFill>
              </a:rPr>
              <a:t>broader</a:t>
            </a:r>
            <a:r>
              <a:rPr lang="fr-FR" sz="2000" dirty="0" smtClean="0">
                <a:solidFill>
                  <a:srgbClr val="00FFFF"/>
                </a:solidFill>
              </a:rPr>
              <a:t> </a:t>
            </a:r>
            <a:r>
              <a:rPr lang="fr-FR" sz="2000" dirty="0" err="1" smtClean="0">
                <a:solidFill>
                  <a:srgbClr val="00FFFF"/>
                </a:solidFill>
              </a:rPr>
              <a:t>student</a:t>
            </a:r>
            <a:r>
              <a:rPr lang="fr-FR" sz="2000" dirty="0">
                <a:solidFill>
                  <a:srgbClr val="00FFFF"/>
                </a:solidFill>
              </a:rPr>
              <a:t> </a:t>
            </a:r>
            <a:r>
              <a:rPr lang="fr-FR" sz="2000" dirty="0" err="1" smtClean="0">
                <a:solidFill>
                  <a:srgbClr val="00FFFF"/>
                </a:solidFill>
              </a:rPr>
              <a:t>experience</a:t>
            </a:r>
            <a:r>
              <a:rPr lang="fr-FR" sz="2000" dirty="0" smtClean="0">
                <a:solidFill>
                  <a:srgbClr val="00FFFF"/>
                </a:solidFill>
              </a:rPr>
              <a:t> (social life, services, nutrition, culture and </a:t>
            </a:r>
            <a:r>
              <a:rPr lang="fr-FR" sz="2000" dirty="0" err="1" smtClean="0">
                <a:solidFill>
                  <a:srgbClr val="00FFFF"/>
                </a:solidFill>
              </a:rPr>
              <a:t>housing</a:t>
            </a:r>
            <a:r>
              <a:rPr lang="fr-FR" sz="2000" dirty="0" smtClean="0">
                <a:solidFill>
                  <a:srgbClr val="00FFFF"/>
                </a:solidFill>
              </a:rPr>
              <a:t>)</a:t>
            </a:r>
          </a:p>
          <a:p>
            <a:endParaRPr lang="fr-FR" sz="2000" dirty="0">
              <a:solidFill>
                <a:srgbClr val="00FFFF"/>
              </a:solidFill>
            </a:endParaRPr>
          </a:p>
          <a:p>
            <a:r>
              <a:rPr lang="fr-FR" sz="2000" dirty="0" smtClean="0">
                <a:solidFill>
                  <a:srgbClr val="00FFFF"/>
                </a:solidFill>
              </a:rPr>
              <a:t>-</a:t>
            </a:r>
            <a:r>
              <a:rPr lang="fr-FR" sz="2000" dirty="0" err="1" smtClean="0">
                <a:solidFill>
                  <a:srgbClr val="00FFFF"/>
                </a:solidFill>
              </a:rPr>
              <a:t>english</a:t>
            </a:r>
            <a:r>
              <a:rPr lang="fr-FR" sz="2000" dirty="0" smtClean="0">
                <a:solidFill>
                  <a:srgbClr val="00FFFF"/>
                </a:solidFill>
              </a:rPr>
              <a:t>-</a:t>
            </a:r>
            <a:r>
              <a:rPr lang="fr-FR" sz="2000" dirty="0" err="1" smtClean="0">
                <a:solidFill>
                  <a:srgbClr val="00FFFF"/>
                </a:solidFill>
              </a:rPr>
              <a:t>taught</a:t>
            </a:r>
            <a:r>
              <a:rPr lang="fr-FR" sz="2000" dirty="0" smtClean="0">
                <a:solidFill>
                  <a:srgbClr val="00FFFF"/>
                </a:solidFill>
              </a:rPr>
              <a:t> master courses in a </a:t>
            </a:r>
            <a:r>
              <a:rPr lang="fr-FR" sz="2000" dirty="0" err="1" smtClean="0">
                <a:solidFill>
                  <a:srgbClr val="00FFFF"/>
                </a:solidFill>
              </a:rPr>
              <a:t>number</a:t>
            </a:r>
            <a:r>
              <a:rPr lang="fr-FR" sz="2000" dirty="0" smtClean="0">
                <a:solidFill>
                  <a:srgbClr val="00FFFF"/>
                </a:solidFill>
              </a:rPr>
              <a:t> of </a:t>
            </a:r>
            <a:r>
              <a:rPr lang="fr-FR" sz="2000" dirty="0" err="1" smtClean="0">
                <a:solidFill>
                  <a:srgbClr val="00FFFF"/>
                </a:solidFill>
              </a:rPr>
              <a:t>Universities</a:t>
            </a:r>
            <a:endParaRPr lang="fr-FR" sz="2000" dirty="0">
              <a:solidFill>
                <a:srgbClr val="00FFFF"/>
              </a:solidFill>
            </a:endParaRPr>
          </a:p>
          <a:p>
            <a:endParaRPr lang="fr-FR" sz="2000" dirty="0" smtClean="0">
              <a:solidFill>
                <a:srgbClr val="00FFFF"/>
              </a:solidFill>
            </a:endParaRPr>
          </a:p>
          <a:p>
            <a:r>
              <a:rPr lang="fr-FR" sz="2000" dirty="0" smtClean="0">
                <a:solidFill>
                  <a:srgbClr val="00FFFF"/>
                </a:solidFill>
              </a:rPr>
              <a:t>-world </a:t>
            </a:r>
            <a:r>
              <a:rPr lang="fr-FR" sz="2000" dirty="0" err="1" smtClean="0">
                <a:solidFill>
                  <a:srgbClr val="00FFFF"/>
                </a:solidFill>
              </a:rPr>
              <a:t>wide</a:t>
            </a:r>
            <a:r>
              <a:rPr lang="fr-FR" sz="2000" dirty="0" smtClean="0">
                <a:solidFill>
                  <a:srgbClr val="00FFFF"/>
                </a:solidFill>
              </a:rPr>
              <a:t> </a:t>
            </a:r>
            <a:r>
              <a:rPr lang="fr-FR" sz="2000" dirty="0" err="1" smtClean="0">
                <a:solidFill>
                  <a:srgbClr val="00FFFF"/>
                </a:solidFill>
              </a:rPr>
              <a:t>career</a:t>
            </a:r>
            <a:r>
              <a:rPr lang="fr-FR" sz="2000" dirty="0" smtClean="0">
                <a:solidFill>
                  <a:srgbClr val="00FFFF"/>
                </a:solidFill>
              </a:rPr>
              <a:t> prospects</a:t>
            </a:r>
          </a:p>
          <a:p>
            <a:endParaRPr lang="fr-FR" sz="2000" dirty="0">
              <a:solidFill>
                <a:srgbClr val="00FFFF"/>
              </a:solidFill>
            </a:endParaRPr>
          </a:p>
          <a:p>
            <a:r>
              <a:rPr lang="fr-FR" sz="2000" dirty="0" smtClean="0">
                <a:solidFill>
                  <a:srgbClr val="00FFFF"/>
                </a:solidFill>
              </a:rPr>
              <a:t>  </a:t>
            </a:r>
            <a:r>
              <a:rPr lang="fr-FR" sz="2000" b="1" dirty="0" err="1">
                <a:solidFill>
                  <a:srgbClr val="00FFFF"/>
                </a:solidFill>
              </a:rPr>
              <a:t>Teaching</a:t>
            </a:r>
            <a:r>
              <a:rPr lang="fr-FR" sz="2000" b="1" dirty="0">
                <a:solidFill>
                  <a:srgbClr val="00FFFF"/>
                </a:solidFill>
              </a:rPr>
              <a:t> contact</a:t>
            </a:r>
            <a:r>
              <a:rPr lang="fr-FR" sz="2000" dirty="0">
                <a:solidFill>
                  <a:srgbClr val="00FFFF"/>
                </a:solidFill>
              </a:rPr>
              <a:t>: </a:t>
            </a:r>
            <a:r>
              <a:rPr lang="fr-FR" sz="2000" b="1" dirty="0" smtClean="0">
                <a:solidFill>
                  <a:srgbClr val="00FFFF"/>
                </a:solidFill>
              </a:rPr>
              <a:t>i.kramer@iecb.u-bordeaux.fr</a:t>
            </a:r>
            <a:endParaRPr lang="fr-FR" sz="2000" b="1" dirty="0">
              <a:solidFill>
                <a:srgbClr val="00FFFF"/>
              </a:solidFill>
            </a:endParaRPr>
          </a:p>
          <a:p>
            <a:endParaRPr lang="fr-FR" sz="2000" dirty="0">
              <a:solidFill>
                <a:srgbClr val="00FFFF"/>
              </a:solidFill>
            </a:endParaRPr>
          </a:p>
        </p:txBody>
      </p:sp>
      <p:sp>
        <p:nvSpPr>
          <p:cNvPr id="3" name="ZoneTexte 2"/>
          <p:cNvSpPr txBox="1"/>
          <p:nvPr/>
        </p:nvSpPr>
        <p:spPr>
          <a:xfrm>
            <a:off x="611560" y="980728"/>
            <a:ext cx="2759666" cy="584775"/>
          </a:xfrm>
          <a:prstGeom prst="rect">
            <a:avLst/>
          </a:prstGeom>
          <a:noFill/>
        </p:spPr>
        <p:txBody>
          <a:bodyPr wrap="none" rtlCol="0">
            <a:spAutoFit/>
          </a:bodyPr>
          <a:lstStyle/>
          <a:p>
            <a:r>
              <a:rPr lang="fr-FR" sz="3200" b="1" dirty="0" smtClean="0">
                <a:solidFill>
                  <a:srgbClr val="00FFFF"/>
                </a:solidFill>
              </a:rPr>
              <a:t>Campus </a:t>
            </a:r>
            <a:r>
              <a:rPr lang="fr-FR" sz="3200" b="1" dirty="0">
                <a:solidFill>
                  <a:srgbClr val="00FFFF"/>
                </a:solidFill>
              </a:rPr>
              <a:t>F</a:t>
            </a:r>
            <a:r>
              <a:rPr lang="fr-FR" sz="3200" b="1" dirty="0" smtClean="0">
                <a:solidFill>
                  <a:srgbClr val="00FFFF"/>
                </a:solidFill>
              </a:rPr>
              <a:t>rance</a:t>
            </a:r>
            <a:endParaRPr lang="fr-FR" sz="3200" b="1" dirty="0">
              <a:solidFill>
                <a:srgbClr val="00FFFF"/>
              </a:solidFill>
            </a:endParaRPr>
          </a:p>
        </p:txBody>
      </p:sp>
      <p:pic>
        <p:nvPicPr>
          <p:cNvPr id="1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3615"/>
          <a:stretch/>
        </p:blipFill>
        <p:spPr bwMode="auto">
          <a:xfrm>
            <a:off x="35496" y="-27383"/>
            <a:ext cx="4248472" cy="99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562459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12"/>
          <p:cNvGraphicFramePr>
            <a:graphicFrameLocks/>
          </p:cNvGraphicFramePr>
          <p:nvPr>
            <p:extLst>
              <p:ext uri="{D42A27DB-BD31-4B8C-83A1-F6EECF244321}">
                <p14:modId xmlns:p14="http://schemas.microsoft.com/office/powerpoint/2010/main" val="1548165925"/>
              </p:ext>
            </p:extLst>
          </p:nvPr>
        </p:nvGraphicFramePr>
        <p:xfrm>
          <a:off x="5590855" y="4785634"/>
          <a:ext cx="2747962" cy="2675814"/>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2719461"/>
            <a:ext cx="2985922" cy="3947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Pladsholder til indhold 2"/>
          <p:cNvSpPr>
            <a:spLocks noGrp="1"/>
          </p:cNvSpPr>
          <p:nvPr>
            <p:ph sz="half" idx="1"/>
          </p:nvPr>
        </p:nvSpPr>
        <p:spPr>
          <a:xfrm>
            <a:off x="3702758" y="2503437"/>
            <a:ext cx="5441242" cy="4525963"/>
          </a:xfrm>
        </p:spPr>
        <p:txBody>
          <a:bodyPr>
            <a:noAutofit/>
          </a:bodyPr>
          <a:lstStyle/>
          <a:p>
            <a:r>
              <a:rPr lang="en-GB" sz="2000" dirty="0" smtClean="0">
                <a:solidFill>
                  <a:srgbClr val="00FFFF"/>
                </a:solidFill>
              </a:rPr>
              <a:t>Impact Factor of 3.8</a:t>
            </a:r>
          </a:p>
          <a:p>
            <a:r>
              <a:rPr lang="en-GB" sz="2000" dirty="0" smtClean="0">
                <a:solidFill>
                  <a:srgbClr val="00FFFF"/>
                </a:solidFill>
              </a:rPr>
              <a:t>Available in over 4,500 institutions world wide</a:t>
            </a:r>
          </a:p>
          <a:p>
            <a:r>
              <a:rPr lang="en-GB" sz="2000" dirty="0" smtClean="0">
                <a:solidFill>
                  <a:srgbClr val="00FFFF"/>
                </a:solidFill>
              </a:rPr>
              <a:t>Time from submission to first decision  24 days</a:t>
            </a:r>
          </a:p>
          <a:p>
            <a:r>
              <a:rPr lang="en-GB" sz="2000" dirty="0" smtClean="0">
                <a:solidFill>
                  <a:srgbClr val="00FFFF"/>
                </a:solidFill>
              </a:rPr>
              <a:t>Full Text app for iPad and iPhone coming soon</a:t>
            </a:r>
          </a:p>
          <a:p>
            <a:r>
              <a:rPr lang="en-GB" sz="2000" dirty="0" smtClean="0">
                <a:solidFill>
                  <a:srgbClr val="00FFFF"/>
                </a:solidFill>
              </a:rPr>
              <a:t>Special issues on </a:t>
            </a:r>
            <a:r>
              <a:rPr lang="en-GB" sz="2000" dirty="0" err="1" smtClean="0">
                <a:solidFill>
                  <a:srgbClr val="00FFFF"/>
                </a:solidFill>
              </a:rPr>
              <a:t>Optogenetics</a:t>
            </a:r>
            <a:r>
              <a:rPr lang="en-GB" sz="2000" dirty="0" smtClean="0">
                <a:solidFill>
                  <a:srgbClr val="00FFFF"/>
                </a:solidFill>
              </a:rPr>
              <a:t>, Epigenetics, Stem Cells, </a:t>
            </a:r>
            <a:r>
              <a:rPr lang="en-GB" sz="2000" dirty="0" err="1" smtClean="0">
                <a:solidFill>
                  <a:srgbClr val="00FFFF"/>
                </a:solidFill>
              </a:rPr>
              <a:t>etc</a:t>
            </a:r>
            <a:endParaRPr lang="en-GB" sz="2000" dirty="0" smtClean="0">
              <a:solidFill>
                <a:srgbClr val="00FFFF"/>
              </a:solidFill>
            </a:endParaRPr>
          </a:p>
          <a:p>
            <a:r>
              <a:rPr lang="en-GB" sz="2000" dirty="0" smtClean="0">
                <a:solidFill>
                  <a:srgbClr val="00FFFF"/>
                </a:solidFill>
              </a:rPr>
              <a:t>More info at </a:t>
            </a:r>
            <a:r>
              <a:rPr lang="en-GB" sz="2000" dirty="0" smtClean="0">
                <a:solidFill>
                  <a:srgbClr val="00FFFF"/>
                </a:solidFill>
                <a:hlinkClick r:id="rId4"/>
              </a:rPr>
              <a:t>www.biolcell.net</a:t>
            </a:r>
            <a:r>
              <a:rPr lang="en-GB" sz="2000" dirty="0" smtClean="0">
                <a:solidFill>
                  <a:srgbClr val="00FFFF"/>
                </a:solidFill>
              </a:rPr>
              <a:t> </a:t>
            </a:r>
            <a:endParaRPr lang="da-DK" sz="2000" dirty="0">
              <a:solidFill>
                <a:srgbClr val="00FFFF"/>
              </a:solidFill>
            </a:endParaRPr>
          </a:p>
        </p:txBody>
      </p:sp>
      <p:sp>
        <p:nvSpPr>
          <p:cNvPr id="10" name="Titre 1"/>
          <p:cNvSpPr>
            <a:spLocks noGrp="1"/>
          </p:cNvSpPr>
          <p:nvPr>
            <p:ph type="title"/>
          </p:nvPr>
        </p:nvSpPr>
        <p:spPr>
          <a:xfrm>
            <a:off x="-900608" y="1277888"/>
            <a:ext cx="5338936" cy="1143000"/>
          </a:xfrm>
        </p:spPr>
        <p:txBody>
          <a:bodyPr>
            <a:normAutofit/>
          </a:bodyPr>
          <a:lstStyle/>
          <a:p>
            <a:r>
              <a:rPr lang="en-US" sz="3600" b="1" dirty="0" smtClean="0">
                <a:solidFill>
                  <a:srgbClr val="00FFFF"/>
                </a:solidFill>
              </a:rPr>
              <a:t>Biology of the Cell</a:t>
            </a:r>
            <a:endParaRPr lang="en-US" sz="3600" b="1" dirty="0">
              <a:solidFill>
                <a:srgbClr val="00FFFF"/>
              </a:solidFill>
            </a:endParaRPr>
          </a:p>
        </p:txBody>
      </p:sp>
      <p:sp>
        <p:nvSpPr>
          <p:cNvPr id="11" name="Undertitel 2"/>
          <p:cNvSpPr txBox="1">
            <a:spLocks/>
          </p:cNvSpPr>
          <p:nvPr/>
        </p:nvSpPr>
        <p:spPr>
          <a:xfrm>
            <a:off x="-89270" y="2071389"/>
            <a:ext cx="9505056"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000" dirty="0" smtClean="0">
                <a:solidFill>
                  <a:srgbClr val="00FFFF"/>
                </a:solidFill>
              </a:rPr>
              <a:t>Official journal of the French Society for Cell Biology &amp; the French Society for Microscopy</a:t>
            </a:r>
            <a:endParaRPr lang="da-DK" sz="2000" dirty="0">
              <a:solidFill>
                <a:srgbClr val="00FFFF"/>
              </a:solidFill>
            </a:endParaRPr>
          </a:p>
        </p:txBody>
      </p:sp>
      <p:pic>
        <p:nvPicPr>
          <p:cNvPr id="12"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30188" b="7321"/>
          <a:stretch/>
        </p:blipFill>
        <p:spPr bwMode="auto">
          <a:xfrm>
            <a:off x="35496" y="-130377"/>
            <a:ext cx="9147412" cy="1759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4283968" y="5013176"/>
            <a:ext cx="4536504" cy="184482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52670" y="5098497"/>
            <a:ext cx="4234595" cy="1674181"/>
          </a:xfrm>
          <a:prstGeom prst="rect">
            <a:avLst/>
          </a:prstGeom>
          <a:noFill/>
          <a:ln>
            <a:noFill/>
          </a:ln>
          <a:effectLst/>
          <a:extLst/>
        </p:spPr>
      </p:pic>
    </p:spTree>
    <p:extLst>
      <p:ext uri="{BB962C8B-B14F-4D97-AF65-F5344CB8AC3E}">
        <p14:creationId xmlns:p14="http://schemas.microsoft.com/office/powerpoint/2010/main" val="51446174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p14="http://schemas.microsoft.com/office/powerpoint/2010/main" val="278533917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p14="http://schemas.microsoft.com/office/powerpoint/2010/main" val="160538702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5496" y="-27384"/>
            <a:ext cx="9147412" cy="2150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oneTexte 5"/>
          <p:cNvSpPr txBox="1"/>
          <p:nvPr/>
        </p:nvSpPr>
        <p:spPr>
          <a:xfrm>
            <a:off x="2411760" y="5561364"/>
            <a:ext cx="4408258" cy="1107996"/>
          </a:xfrm>
          <a:prstGeom prst="rect">
            <a:avLst/>
          </a:prstGeom>
          <a:noFill/>
        </p:spPr>
        <p:txBody>
          <a:bodyPr wrap="none" rtlCol="0">
            <a:spAutoFit/>
          </a:bodyPr>
          <a:lstStyle/>
          <a:p>
            <a:r>
              <a:rPr lang="fr-FR" sz="6600" dirty="0" smtClean="0">
                <a:solidFill>
                  <a:srgbClr val="00B0F0"/>
                </a:solidFill>
              </a:rPr>
              <a:t>www.sbcf.fr</a:t>
            </a:r>
            <a:endParaRPr lang="fr-FR" sz="6600" dirty="0">
              <a:solidFill>
                <a:srgbClr val="00B0F0"/>
              </a:solidFill>
            </a:endParaRPr>
          </a:p>
        </p:txBody>
      </p:sp>
      <p:sp>
        <p:nvSpPr>
          <p:cNvPr id="2" name="ZoneTexte 1"/>
          <p:cNvSpPr txBox="1"/>
          <p:nvPr/>
        </p:nvSpPr>
        <p:spPr>
          <a:xfrm>
            <a:off x="-108520" y="3717032"/>
            <a:ext cx="7913192" cy="1077218"/>
          </a:xfrm>
          <a:prstGeom prst="rect">
            <a:avLst/>
          </a:prstGeom>
          <a:noFill/>
        </p:spPr>
        <p:txBody>
          <a:bodyPr wrap="none" rtlCol="0">
            <a:spAutoFit/>
          </a:bodyPr>
          <a:lstStyle/>
          <a:p>
            <a:pPr algn="ctr"/>
            <a:r>
              <a:rPr lang="fr-FR" sz="3200" dirty="0" smtClean="0">
                <a:solidFill>
                  <a:srgbClr val="00B0F0"/>
                </a:solidFill>
              </a:rPr>
              <a:t>The French Society for </a:t>
            </a:r>
            <a:r>
              <a:rPr lang="fr-FR" sz="3200" dirty="0" err="1" smtClean="0">
                <a:solidFill>
                  <a:srgbClr val="00B0F0"/>
                </a:solidFill>
              </a:rPr>
              <a:t>Cell</a:t>
            </a:r>
            <a:r>
              <a:rPr lang="fr-FR" sz="3200" dirty="0" smtClean="0">
                <a:solidFill>
                  <a:srgbClr val="00B0F0"/>
                </a:solidFill>
              </a:rPr>
              <a:t> </a:t>
            </a:r>
            <a:r>
              <a:rPr lang="fr-FR" sz="3200" dirty="0" err="1" smtClean="0">
                <a:solidFill>
                  <a:srgbClr val="00B0F0"/>
                </a:solidFill>
              </a:rPr>
              <a:t>Biology</a:t>
            </a:r>
            <a:r>
              <a:rPr lang="fr-FR" sz="3200" dirty="0" smtClean="0">
                <a:solidFill>
                  <a:srgbClr val="00B0F0"/>
                </a:solidFill>
              </a:rPr>
              <a:t> </a:t>
            </a:r>
            <a:r>
              <a:rPr lang="fr-FR" sz="3200" dirty="0" err="1" smtClean="0">
                <a:solidFill>
                  <a:srgbClr val="00B0F0"/>
                </a:solidFill>
              </a:rPr>
              <a:t>aims</a:t>
            </a:r>
            <a:r>
              <a:rPr lang="fr-FR" sz="3200" dirty="0" smtClean="0">
                <a:solidFill>
                  <a:srgbClr val="00B0F0"/>
                </a:solidFill>
              </a:rPr>
              <a:t> at</a:t>
            </a:r>
          </a:p>
          <a:p>
            <a:pPr algn="ctr"/>
            <a:r>
              <a:rPr lang="fr-FR" sz="3200" dirty="0" err="1">
                <a:solidFill>
                  <a:srgbClr val="00B0F0"/>
                </a:solidFill>
              </a:rPr>
              <a:t>p</a:t>
            </a:r>
            <a:r>
              <a:rPr lang="fr-FR" sz="3200" dirty="0" err="1" smtClean="0">
                <a:solidFill>
                  <a:srgbClr val="00B0F0"/>
                </a:solidFill>
              </a:rPr>
              <a:t>romoting</a:t>
            </a:r>
            <a:r>
              <a:rPr lang="fr-FR" sz="3200" dirty="0" smtClean="0">
                <a:solidFill>
                  <a:srgbClr val="00B0F0"/>
                </a:solidFill>
              </a:rPr>
              <a:t> </a:t>
            </a:r>
            <a:r>
              <a:rPr lang="fr-FR" sz="3200" dirty="0" err="1" smtClean="0">
                <a:solidFill>
                  <a:srgbClr val="00B0F0"/>
                </a:solidFill>
              </a:rPr>
              <a:t>cell</a:t>
            </a:r>
            <a:r>
              <a:rPr lang="fr-FR" sz="3200" dirty="0" smtClean="0">
                <a:solidFill>
                  <a:srgbClr val="00B0F0"/>
                </a:solidFill>
              </a:rPr>
              <a:t> </a:t>
            </a:r>
            <a:r>
              <a:rPr lang="fr-FR" sz="3200" dirty="0" err="1" smtClean="0">
                <a:solidFill>
                  <a:srgbClr val="00B0F0"/>
                </a:solidFill>
              </a:rPr>
              <a:t>biology</a:t>
            </a:r>
            <a:r>
              <a:rPr lang="fr-FR" sz="3200" dirty="0" smtClean="0">
                <a:solidFill>
                  <a:srgbClr val="00B0F0"/>
                </a:solidFill>
              </a:rPr>
              <a:t> </a:t>
            </a:r>
            <a:r>
              <a:rPr lang="fr-FR" sz="3200" dirty="0" err="1" smtClean="0">
                <a:solidFill>
                  <a:srgbClr val="00B0F0"/>
                </a:solidFill>
              </a:rPr>
              <a:t>research</a:t>
            </a:r>
            <a:r>
              <a:rPr lang="fr-FR" sz="3200" dirty="0" smtClean="0">
                <a:solidFill>
                  <a:srgbClr val="00B0F0"/>
                </a:solidFill>
              </a:rPr>
              <a:t> and </a:t>
            </a:r>
            <a:r>
              <a:rPr lang="fr-FR" sz="3200" dirty="0" err="1" smtClean="0">
                <a:solidFill>
                  <a:srgbClr val="00B0F0"/>
                </a:solidFill>
              </a:rPr>
              <a:t>education</a:t>
            </a:r>
            <a:endParaRPr lang="fr-FR" sz="3200" dirty="0">
              <a:solidFill>
                <a:srgbClr val="00B0F0"/>
              </a:solidFill>
            </a:endParaRPr>
          </a:p>
        </p:txBody>
      </p:sp>
      <p:pic>
        <p:nvPicPr>
          <p:cNvPr id="3074" name="officeArt obje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4304" y="2149475"/>
            <a:ext cx="43942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spTree>
    <p:extLst>
      <p:ext uri="{BB962C8B-B14F-4D97-AF65-F5344CB8AC3E}">
        <p14:creationId xmlns:p14="http://schemas.microsoft.com/office/powerpoint/2010/main" val="115292313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15" y="0"/>
            <a:ext cx="8793485" cy="109598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726810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492424" y="1817523"/>
            <a:ext cx="7000634" cy="5139869"/>
          </a:xfrm>
          <a:prstGeom prst="rect">
            <a:avLst/>
          </a:prstGeom>
          <a:noFill/>
        </p:spPr>
        <p:txBody>
          <a:bodyPr wrap="none" rtlCol="0">
            <a:spAutoFit/>
          </a:bodyPr>
          <a:lstStyle/>
          <a:p>
            <a:r>
              <a:rPr lang="fr-FR" sz="2800" b="1" dirty="0" smtClean="0">
                <a:solidFill>
                  <a:srgbClr val="00FFFF"/>
                </a:solidFill>
                <a:latin typeface="Arial" panose="020B0604020202020204" pitchFamily="34" charset="0"/>
                <a:cs typeface="Arial" panose="020B0604020202020204" pitchFamily="34" charset="0"/>
              </a:rPr>
              <a:t>Our Missions</a:t>
            </a:r>
          </a:p>
          <a:p>
            <a:endParaRPr lang="fr-FR" sz="2000"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2000" dirty="0" err="1" smtClean="0">
                <a:solidFill>
                  <a:srgbClr val="00FFFF"/>
                </a:solidFill>
                <a:latin typeface="Arial" panose="020B0604020202020204" pitchFamily="34" charset="0"/>
                <a:cs typeface="Arial" panose="020B0604020202020204" pitchFamily="34" charset="0"/>
              </a:rPr>
              <a:t>Advancing</a:t>
            </a:r>
            <a:r>
              <a:rPr lang="fr-FR" sz="2000" dirty="0" smtClean="0">
                <a:solidFill>
                  <a:srgbClr val="00FFFF"/>
                </a:solidFill>
                <a:latin typeface="Arial" panose="020B0604020202020204" pitchFamily="34" charset="0"/>
                <a:cs typeface="Arial" panose="020B0604020202020204" pitchFamily="34" charset="0"/>
              </a:rPr>
              <a:t> </a:t>
            </a:r>
            <a:r>
              <a:rPr lang="fr-FR" sz="2000" dirty="0" err="1" smtClean="0">
                <a:solidFill>
                  <a:srgbClr val="00FFFF"/>
                </a:solidFill>
                <a:latin typeface="Arial" panose="020B0604020202020204" pitchFamily="34" charset="0"/>
                <a:cs typeface="Arial" panose="020B0604020202020204" pitchFamily="34" charset="0"/>
              </a:rPr>
              <a:t>scientific</a:t>
            </a:r>
            <a:r>
              <a:rPr lang="fr-FR" sz="2000" dirty="0" smtClean="0">
                <a:solidFill>
                  <a:srgbClr val="00FFFF"/>
                </a:solidFill>
                <a:latin typeface="Arial" panose="020B0604020202020204" pitchFamily="34" charset="0"/>
                <a:cs typeface="Arial" panose="020B0604020202020204" pitchFamily="34" charset="0"/>
              </a:rPr>
              <a:t> </a:t>
            </a:r>
            <a:r>
              <a:rPr lang="fr-FR" sz="2000" dirty="0" err="1" smtClean="0">
                <a:solidFill>
                  <a:srgbClr val="00FFFF"/>
                </a:solidFill>
                <a:latin typeface="Arial" panose="020B0604020202020204" pitchFamily="34" charset="0"/>
                <a:cs typeface="Arial" panose="020B0604020202020204" pitchFamily="34" charset="0"/>
              </a:rPr>
              <a:t>discovery</a:t>
            </a:r>
            <a:r>
              <a:rPr lang="fr-FR" sz="2000" dirty="0" smtClean="0">
                <a:solidFill>
                  <a:srgbClr val="00FFFF"/>
                </a:solidFill>
                <a:latin typeface="Arial" panose="020B0604020202020204" pitchFamily="34" charset="0"/>
                <a:cs typeface="Arial" panose="020B0604020202020204" pitchFamily="34" charset="0"/>
              </a:rPr>
              <a:t> by </a:t>
            </a:r>
            <a:r>
              <a:rPr lang="fr-FR" sz="2000" dirty="0" err="1" smtClean="0">
                <a:solidFill>
                  <a:srgbClr val="00FFFF"/>
                </a:solidFill>
                <a:latin typeface="Arial" panose="020B0604020202020204" pitchFamily="34" charset="0"/>
                <a:cs typeface="Arial" panose="020B0604020202020204" pitchFamily="34" charset="0"/>
              </a:rPr>
              <a:t>stimulating</a:t>
            </a:r>
            <a:r>
              <a:rPr lang="fr-FR" sz="2000" dirty="0" smtClean="0">
                <a:solidFill>
                  <a:srgbClr val="00FFFF"/>
                </a:solidFill>
                <a:latin typeface="Arial" panose="020B0604020202020204" pitchFamily="34" charset="0"/>
                <a:cs typeface="Arial" panose="020B0604020202020204" pitchFamily="34" charset="0"/>
              </a:rPr>
              <a:t> </a:t>
            </a:r>
            <a:r>
              <a:rPr lang="fr-FR" sz="2000" dirty="0" err="1" smtClean="0">
                <a:solidFill>
                  <a:srgbClr val="00FFFF"/>
                </a:solidFill>
                <a:latin typeface="Arial" panose="020B0604020202020204" pitchFamily="34" charset="0"/>
                <a:cs typeface="Arial" panose="020B0604020202020204" pitchFamily="34" charset="0"/>
              </a:rPr>
              <a:t>partnerships</a:t>
            </a:r>
            <a:endParaRPr lang="fr-FR" sz="2000" dirty="0" smtClean="0">
              <a:solidFill>
                <a:srgbClr val="00FFFF"/>
              </a:solidFill>
              <a:latin typeface="Arial" panose="020B0604020202020204" pitchFamily="34" charset="0"/>
              <a:cs typeface="Arial" panose="020B0604020202020204" pitchFamily="34" charset="0"/>
            </a:endParaRPr>
          </a:p>
          <a:p>
            <a:endParaRPr lang="fr-FR" sz="2000"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2000" dirty="0" err="1" smtClean="0">
                <a:solidFill>
                  <a:srgbClr val="00FFFF"/>
                </a:solidFill>
                <a:latin typeface="Arial" panose="020B0604020202020204" pitchFamily="34" charset="0"/>
                <a:cs typeface="Arial" panose="020B0604020202020204" pitchFamily="34" charset="0"/>
              </a:rPr>
              <a:t>Publishing</a:t>
            </a:r>
            <a:r>
              <a:rPr lang="fr-FR" sz="2000" dirty="0" smtClean="0">
                <a:solidFill>
                  <a:srgbClr val="00FFFF"/>
                </a:solidFill>
                <a:latin typeface="Arial" panose="020B0604020202020204" pitchFamily="34" charset="0"/>
                <a:cs typeface="Arial" panose="020B0604020202020204" pitchFamily="34" charset="0"/>
              </a:rPr>
              <a:t> « </a:t>
            </a:r>
            <a:r>
              <a:rPr lang="fr-FR" sz="2000" dirty="0" err="1" smtClean="0">
                <a:solidFill>
                  <a:srgbClr val="00FFFF"/>
                </a:solidFill>
                <a:latin typeface="Arial" panose="020B0604020202020204" pitchFamily="34" charset="0"/>
                <a:cs typeface="Arial" panose="020B0604020202020204" pitchFamily="34" charset="0"/>
              </a:rPr>
              <a:t>Biology</a:t>
            </a:r>
            <a:r>
              <a:rPr lang="fr-FR" sz="2000" dirty="0" smtClean="0">
                <a:solidFill>
                  <a:srgbClr val="00FFFF"/>
                </a:solidFill>
                <a:latin typeface="Arial" panose="020B0604020202020204" pitchFamily="34" charset="0"/>
                <a:cs typeface="Arial" panose="020B0604020202020204" pitchFamily="34" charset="0"/>
              </a:rPr>
              <a:t> of the </a:t>
            </a:r>
            <a:r>
              <a:rPr lang="fr-FR" sz="2000" dirty="0" err="1">
                <a:solidFill>
                  <a:srgbClr val="00FFFF"/>
                </a:solidFill>
                <a:latin typeface="Arial" panose="020B0604020202020204" pitchFamily="34" charset="0"/>
                <a:cs typeface="Arial" panose="020B0604020202020204" pitchFamily="34" charset="0"/>
              </a:rPr>
              <a:t>C</a:t>
            </a:r>
            <a:r>
              <a:rPr lang="fr-FR" sz="2000" dirty="0" err="1" smtClean="0">
                <a:solidFill>
                  <a:srgbClr val="00FFFF"/>
                </a:solidFill>
                <a:latin typeface="Arial" panose="020B0604020202020204" pitchFamily="34" charset="0"/>
                <a:cs typeface="Arial" panose="020B0604020202020204" pitchFamily="34" charset="0"/>
              </a:rPr>
              <a:t>ell</a:t>
            </a:r>
            <a:r>
              <a:rPr lang="fr-FR" sz="2000" dirty="0" smtClean="0">
                <a:solidFill>
                  <a:srgbClr val="00FFFF"/>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fr-FR" sz="2000"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2000" dirty="0" err="1" smtClean="0">
                <a:solidFill>
                  <a:srgbClr val="00FFFF"/>
                </a:solidFill>
                <a:latin typeface="Arial" panose="020B0604020202020204" pitchFamily="34" charset="0"/>
                <a:cs typeface="Arial" panose="020B0604020202020204" pitchFamily="34" charset="0"/>
              </a:rPr>
              <a:t>Advocating</a:t>
            </a:r>
            <a:r>
              <a:rPr lang="fr-FR" sz="2000" dirty="0" smtClean="0">
                <a:solidFill>
                  <a:srgbClr val="00FFFF"/>
                </a:solidFill>
                <a:latin typeface="Arial" panose="020B0604020202020204" pitchFamily="34" charset="0"/>
                <a:cs typeface="Arial" panose="020B0604020202020204" pitchFamily="34" charset="0"/>
              </a:rPr>
              <a:t> </a:t>
            </a:r>
            <a:r>
              <a:rPr lang="fr-FR" sz="2000" dirty="0" err="1" smtClean="0">
                <a:solidFill>
                  <a:srgbClr val="00FFFF"/>
                </a:solidFill>
                <a:latin typeface="Arial" panose="020B0604020202020204" pitchFamily="34" charset="0"/>
                <a:cs typeface="Arial" panose="020B0604020202020204" pitchFamily="34" charset="0"/>
              </a:rPr>
              <a:t>sound</a:t>
            </a:r>
            <a:r>
              <a:rPr lang="fr-FR" sz="2000" dirty="0" smtClean="0">
                <a:solidFill>
                  <a:srgbClr val="00FFFF"/>
                </a:solidFill>
                <a:latin typeface="Arial" panose="020B0604020202020204" pitchFamily="34" charset="0"/>
                <a:cs typeface="Arial" panose="020B0604020202020204" pitchFamily="34" charset="0"/>
              </a:rPr>
              <a:t> </a:t>
            </a:r>
            <a:r>
              <a:rPr lang="fr-FR" sz="2000" dirty="0" err="1" smtClean="0">
                <a:solidFill>
                  <a:srgbClr val="00FFFF"/>
                </a:solidFill>
                <a:latin typeface="Arial" panose="020B0604020202020204" pitchFamily="34" charset="0"/>
                <a:cs typeface="Arial" panose="020B0604020202020204" pitchFamily="34" charset="0"/>
              </a:rPr>
              <a:t>research</a:t>
            </a:r>
            <a:r>
              <a:rPr lang="fr-FR" sz="2000" dirty="0" smtClean="0">
                <a:solidFill>
                  <a:srgbClr val="00FFFF"/>
                </a:solidFill>
                <a:latin typeface="Arial" panose="020B0604020202020204" pitchFamily="34" charset="0"/>
                <a:cs typeface="Arial" panose="020B0604020202020204" pitchFamily="34" charset="0"/>
              </a:rPr>
              <a:t> </a:t>
            </a:r>
            <a:r>
              <a:rPr lang="fr-FR" sz="2000" dirty="0" err="1" smtClean="0">
                <a:solidFill>
                  <a:srgbClr val="00FFFF"/>
                </a:solidFill>
                <a:latin typeface="Arial" panose="020B0604020202020204" pitchFamily="34" charset="0"/>
                <a:cs typeface="Arial" panose="020B0604020202020204" pitchFamily="34" charset="0"/>
              </a:rPr>
              <a:t>policies</a:t>
            </a:r>
            <a:endParaRPr lang="fr-FR" sz="2000"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fr-FR" sz="2000"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2000" dirty="0" err="1" smtClean="0">
                <a:solidFill>
                  <a:srgbClr val="00FFFF"/>
                </a:solidFill>
                <a:latin typeface="Arial" panose="020B0604020202020204" pitchFamily="34" charset="0"/>
                <a:cs typeface="Arial" panose="020B0604020202020204" pitchFamily="34" charset="0"/>
              </a:rPr>
              <a:t>Stimulating</a:t>
            </a:r>
            <a:r>
              <a:rPr lang="fr-FR" sz="2000" dirty="0" smtClean="0">
                <a:solidFill>
                  <a:srgbClr val="00FFFF"/>
                </a:solidFill>
                <a:latin typeface="Arial" panose="020B0604020202020204" pitchFamily="34" charset="0"/>
                <a:cs typeface="Arial" panose="020B0604020202020204" pitchFamily="34" charset="0"/>
              </a:rPr>
              <a:t> </a:t>
            </a:r>
            <a:r>
              <a:rPr lang="fr-FR" sz="2000" dirty="0" err="1" smtClean="0">
                <a:solidFill>
                  <a:srgbClr val="00FFFF"/>
                </a:solidFill>
                <a:latin typeface="Arial" panose="020B0604020202020204" pitchFamily="34" charset="0"/>
                <a:cs typeface="Arial" panose="020B0604020202020204" pitchFamily="34" charset="0"/>
              </a:rPr>
              <a:t>pedagogical</a:t>
            </a:r>
            <a:r>
              <a:rPr lang="fr-FR" sz="2000" dirty="0" smtClean="0">
                <a:solidFill>
                  <a:srgbClr val="00FFFF"/>
                </a:solidFill>
                <a:latin typeface="Arial" panose="020B0604020202020204" pitchFamily="34" charset="0"/>
                <a:cs typeface="Arial" panose="020B0604020202020204" pitchFamily="34" charset="0"/>
              </a:rPr>
              <a:t> innovations</a:t>
            </a:r>
          </a:p>
          <a:p>
            <a:pPr marL="285750" indent="-285750">
              <a:buFont typeface="Arial" panose="020B0604020202020204" pitchFamily="34" charset="0"/>
              <a:buChar char="•"/>
            </a:pPr>
            <a:endParaRPr lang="fr-FR" sz="2000"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2000" dirty="0" err="1" smtClean="0">
                <a:solidFill>
                  <a:srgbClr val="00FFFF"/>
                </a:solidFill>
                <a:latin typeface="Arial" panose="020B0604020202020204" pitchFamily="34" charset="0"/>
                <a:cs typeface="Arial" panose="020B0604020202020204" pitchFamily="34" charset="0"/>
              </a:rPr>
              <a:t>Preparing</a:t>
            </a:r>
            <a:r>
              <a:rPr lang="fr-FR" sz="2000" dirty="0" smtClean="0">
                <a:solidFill>
                  <a:srgbClr val="00FFFF"/>
                </a:solidFill>
                <a:latin typeface="Arial" panose="020B0604020202020204" pitchFamily="34" charset="0"/>
                <a:cs typeface="Arial" panose="020B0604020202020204" pitchFamily="34" charset="0"/>
              </a:rPr>
              <a:t> </a:t>
            </a:r>
            <a:r>
              <a:rPr lang="fr-FR" sz="2000" dirty="0" err="1" smtClean="0">
                <a:solidFill>
                  <a:srgbClr val="00FFFF"/>
                </a:solidFill>
                <a:latin typeface="Arial" panose="020B0604020202020204" pitchFamily="34" charset="0"/>
                <a:cs typeface="Arial" panose="020B0604020202020204" pitchFamily="34" charset="0"/>
              </a:rPr>
              <a:t>learning</a:t>
            </a:r>
            <a:r>
              <a:rPr lang="fr-FR" sz="2000" dirty="0" smtClean="0">
                <a:solidFill>
                  <a:srgbClr val="00FFFF"/>
                </a:solidFill>
                <a:latin typeface="Arial" panose="020B0604020202020204" pitchFamily="34" charset="0"/>
                <a:cs typeface="Arial" panose="020B0604020202020204" pitchFamily="34" charset="0"/>
              </a:rPr>
              <a:t> documents</a:t>
            </a:r>
          </a:p>
          <a:p>
            <a:pPr marL="285750" indent="-285750">
              <a:buFont typeface="Arial" panose="020B0604020202020204" pitchFamily="34" charset="0"/>
              <a:buChar char="•"/>
            </a:pPr>
            <a:endParaRPr lang="fr-FR" sz="2000"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2000" dirty="0" err="1" smtClean="0">
                <a:solidFill>
                  <a:srgbClr val="00FFFF"/>
                </a:solidFill>
                <a:latin typeface="Arial" panose="020B0604020202020204" pitchFamily="34" charset="0"/>
                <a:cs typeface="Arial" panose="020B0604020202020204" pitchFamily="34" charset="0"/>
              </a:rPr>
              <a:t>Promoting</a:t>
            </a:r>
            <a:r>
              <a:rPr lang="fr-FR" sz="2000" dirty="0" smtClean="0">
                <a:solidFill>
                  <a:srgbClr val="00FFFF"/>
                </a:solidFill>
                <a:latin typeface="Arial" panose="020B0604020202020204" pitchFamily="34" charset="0"/>
                <a:cs typeface="Arial" panose="020B0604020202020204" pitchFamily="34" charset="0"/>
              </a:rPr>
              <a:t> </a:t>
            </a:r>
            <a:r>
              <a:rPr lang="fr-FR" sz="2000" dirty="0" err="1" smtClean="0">
                <a:solidFill>
                  <a:srgbClr val="00FFFF"/>
                </a:solidFill>
                <a:latin typeface="Arial" panose="020B0604020202020204" pitchFamily="34" charset="0"/>
                <a:cs typeface="Arial" panose="020B0604020202020204" pitchFamily="34" charset="0"/>
              </a:rPr>
              <a:t>professional</a:t>
            </a:r>
            <a:r>
              <a:rPr lang="fr-FR" sz="2000" dirty="0" smtClean="0">
                <a:solidFill>
                  <a:srgbClr val="00FFFF"/>
                </a:solidFill>
                <a:latin typeface="Arial" panose="020B0604020202020204" pitchFamily="34" charset="0"/>
                <a:cs typeface="Arial" panose="020B0604020202020204" pitchFamily="34" charset="0"/>
              </a:rPr>
              <a:t> </a:t>
            </a:r>
            <a:r>
              <a:rPr lang="fr-FR" sz="2000" dirty="0" err="1" smtClean="0">
                <a:solidFill>
                  <a:srgbClr val="00FFFF"/>
                </a:solidFill>
                <a:latin typeface="Arial" panose="020B0604020202020204" pitchFamily="34" charset="0"/>
                <a:cs typeface="Arial" panose="020B0604020202020204" pitchFamily="34" charset="0"/>
              </a:rPr>
              <a:t>development</a:t>
            </a:r>
            <a:endParaRPr lang="fr-FR" sz="2000"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fr-FR" sz="2000"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sz="2000" dirty="0" err="1" smtClean="0">
                <a:solidFill>
                  <a:srgbClr val="00FFFF"/>
                </a:solidFill>
                <a:latin typeface="Arial" panose="020B0604020202020204" pitchFamily="34" charset="0"/>
                <a:cs typeface="Arial" panose="020B0604020202020204" pitchFamily="34" charset="0"/>
              </a:rPr>
              <a:t>Promoting</a:t>
            </a:r>
            <a:r>
              <a:rPr lang="fr-FR" sz="2000" dirty="0" smtClean="0">
                <a:solidFill>
                  <a:srgbClr val="00FFFF"/>
                </a:solidFill>
                <a:latin typeface="Arial" panose="020B0604020202020204" pitchFamily="34" charset="0"/>
                <a:cs typeface="Arial" panose="020B0604020202020204" pitchFamily="34" charset="0"/>
              </a:rPr>
              <a:t> </a:t>
            </a:r>
            <a:r>
              <a:rPr lang="fr-FR" sz="2000" dirty="0" err="1" smtClean="0">
                <a:solidFill>
                  <a:srgbClr val="00FFFF"/>
                </a:solidFill>
                <a:latin typeface="Arial" panose="020B0604020202020204" pitchFamily="34" charset="0"/>
                <a:cs typeface="Arial" panose="020B0604020202020204" pitchFamily="34" charset="0"/>
              </a:rPr>
              <a:t>diversity</a:t>
            </a:r>
            <a:r>
              <a:rPr lang="fr-FR" sz="2000" dirty="0" smtClean="0">
                <a:solidFill>
                  <a:srgbClr val="00FFFF"/>
                </a:solidFill>
                <a:latin typeface="Arial" panose="020B0604020202020204" pitchFamily="34" charset="0"/>
                <a:cs typeface="Arial" panose="020B0604020202020204" pitchFamily="34" charset="0"/>
              </a:rPr>
              <a:t> in the </a:t>
            </a:r>
            <a:r>
              <a:rPr lang="fr-FR" sz="2000" dirty="0" err="1" smtClean="0">
                <a:solidFill>
                  <a:srgbClr val="00FFFF"/>
                </a:solidFill>
                <a:latin typeface="Arial" panose="020B0604020202020204" pitchFamily="34" charset="0"/>
                <a:cs typeface="Arial" panose="020B0604020202020204" pitchFamily="34" charset="0"/>
              </a:rPr>
              <a:t>scientific</a:t>
            </a:r>
            <a:r>
              <a:rPr lang="fr-FR" sz="2000" dirty="0" smtClean="0">
                <a:solidFill>
                  <a:srgbClr val="00FFFF"/>
                </a:solidFill>
                <a:latin typeface="Arial" panose="020B0604020202020204" pitchFamily="34" charset="0"/>
                <a:cs typeface="Arial" panose="020B0604020202020204" pitchFamily="34" charset="0"/>
              </a:rPr>
              <a:t> </a:t>
            </a:r>
            <a:r>
              <a:rPr lang="fr-FR" sz="2000" dirty="0" err="1" smtClean="0">
                <a:solidFill>
                  <a:srgbClr val="00FFFF"/>
                </a:solidFill>
                <a:latin typeface="Arial" panose="020B0604020202020204" pitchFamily="34" charset="0"/>
                <a:cs typeface="Arial" panose="020B0604020202020204" pitchFamily="34" charset="0"/>
              </a:rPr>
              <a:t>workforce</a:t>
            </a:r>
            <a:endParaRPr lang="fr-FR" sz="2000" dirty="0" smtClean="0">
              <a:solidFill>
                <a:srgbClr val="00FFFF"/>
              </a:solidFill>
              <a:latin typeface="Arial" panose="020B0604020202020204" pitchFamily="34" charset="0"/>
              <a:cs typeface="Arial" panose="020B0604020202020204" pitchFamily="34" charset="0"/>
            </a:endParaRPr>
          </a:p>
          <a:p>
            <a:endParaRPr lang="fr-FR" sz="2000" dirty="0">
              <a:solidFill>
                <a:srgbClr val="00FFFF"/>
              </a:solidFill>
              <a:latin typeface="Arial" panose="020B0604020202020204" pitchFamily="34" charset="0"/>
              <a:cs typeface="Arial" panose="020B0604020202020204" pitchFamily="34" charset="0"/>
            </a:endParaRPr>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7932" b="6544"/>
          <a:stretch/>
        </p:blipFill>
        <p:spPr bwMode="auto">
          <a:xfrm>
            <a:off x="35496" y="-215765"/>
            <a:ext cx="9147412" cy="1844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306841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3646" b="30132"/>
          <a:stretch/>
        </p:blipFill>
        <p:spPr bwMode="auto">
          <a:xfrm>
            <a:off x="1403648" y="620688"/>
            <a:ext cx="6264696" cy="5767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714648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7411" b="73634"/>
          <a:stretch/>
        </p:blipFill>
        <p:spPr bwMode="auto">
          <a:xfrm>
            <a:off x="-36512" y="1772816"/>
            <a:ext cx="9212578" cy="2096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549" b="89474"/>
          <a:stretch/>
        </p:blipFill>
        <p:spPr bwMode="auto">
          <a:xfrm>
            <a:off x="-36512" y="0"/>
            <a:ext cx="9212578" cy="18678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oneTexte 5"/>
          <p:cNvSpPr txBox="1"/>
          <p:nvPr/>
        </p:nvSpPr>
        <p:spPr>
          <a:xfrm>
            <a:off x="539552" y="4077072"/>
            <a:ext cx="7335021" cy="2062103"/>
          </a:xfrm>
          <a:prstGeom prst="rect">
            <a:avLst/>
          </a:prstGeom>
          <a:noFill/>
        </p:spPr>
        <p:txBody>
          <a:bodyPr wrap="none" rtlCol="0">
            <a:spAutoFit/>
          </a:bodyPr>
          <a:lstStyle/>
          <a:p>
            <a:pPr marL="457200" indent="-457200">
              <a:buFont typeface="Wingdings" panose="05000000000000000000" pitchFamily="2" charset="2"/>
              <a:buChar char="ü"/>
            </a:pPr>
            <a:r>
              <a:rPr lang="fr-FR" sz="3200" dirty="0" err="1" smtClean="0">
                <a:solidFill>
                  <a:srgbClr val="00B0F0"/>
                </a:solidFill>
              </a:rPr>
              <a:t>Founded</a:t>
            </a:r>
            <a:r>
              <a:rPr lang="fr-FR" sz="3200" dirty="0" smtClean="0">
                <a:solidFill>
                  <a:srgbClr val="00B0F0"/>
                </a:solidFill>
              </a:rPr>
              <a:t> in 1983</a:t>
            </a:r>
          </a:p>
          <a:p>
            <a:pPr marL="457200" indent="-457200">
              <a:buFont typeface="Wingdings" panose="05000000000000000000" pitchFamily="2" charset="2"/>
              <a:buChar char="ü"/>
            </a:pPr>
            <a:r>
              <a:rPr lang="fr-FR" sz="3200" dirty="0" smtClean="0">
                <a:solidFill>
                  <a:srgbClr val="00B0F0"/>
                </a:solidFill>
              </a:rPr>
              <a:t>More </a:t>
            </a:r>
            <a:r>
              <a:rPr lang="fr-FR" sz="3200" dirty="0" err="1" smtClean="0">
                <a:solidFill>
                  <a:srgbClr val="00B0F0"/>
                </a:solidFill>
              </a:rPr>
              <a:t>than</a:t>
            </a:r>
            <a:r>
              <a:rPr lang="fr-FR" sz="3200" dirty="0" smtClean="0">
                <a:solidFill>
                  <a:srgbClr val="00B0F0"/>
                </a:solidFill>
              </a:rPr>
              <a:t> 1200 </a:t>
            </a:r>
            <a:r>
              <a:rPr lang="fr-FR" sz="3200" dirty="0" err="1" smtClean="0">
                <a:solidFill>
                  <a:srgbClr val="00B0F0"/>
                </a:solidFill>
              </a:rPr>
              <a:t>members</a:t>
            </a:r>
            <a:r>
              <a:rPr lang="fr-FR" sz="3200" dirty="0" smtClean="0">
                <a:solidFill>
                  <a:srgbClr val="00B0F0"/>
                </a:solidFill>
              </a:rPr>
              <a:t> </a:t>
            </a:r>
          </a:p>
          <a:p>
            <a:pPr marL="457200" indent="-457200">
              <a:buFont typeface="Wingdings" panose="05000000000000000000" pitchFamily="2" charset="2"/>
              <a:buChar char="ü"/>
            </a:pPr>
            <a:r>
              <a:rPr lang="fr-FR" sz="3200" dirty="0" smtClean="0">
                <a:solidFill>
                  <a:srgbClr val="00B0F0"/>
                </a:solidFill>
              </a:rPr>
              <a:t>More </a:t>
            </a:r>
            <a:r>
              <a:rPr lang="fr-FR" sz="3200" dirty="0" err="1" smtClean="0">
                <a:solidFill>
                  <a:srgbClr val="00B0F0"/>
                </a:solidFill>
              </a:rPr>
              <a:t>than</a:t>
            </a:r>
            <a:r>
              <a:rPr lang="fr-FR" sz="3200" dirty="0" smtClean="0">
                <a:solidFill>
                  <a:srgbClr val="00B0F0"/>
                </a:solidFill>
              </a:rPr>
              <a:t> 180 </a:t>
            </a:r>
            <a:r>
              <a:rPr lang="fr-FR" sz="3200" dirty="0" err="1" smtClean="0">
                <a:solidFill>
                  <a:srgbClr val="00B0F0"/>
                </a:solidFill>
              </a:rPr>
              <a:t>affiliated</a:t>
            </a:r>
            <a:r>
              <a:rPr lang="fr-FR" sz="3200" dirty="0" smtClean="0">
                <a:solidFill>
                  <a:srgbClr val="00B0F0"/>
                </a:solidFill>
              </a:rPr>
              <a:t> </a:t>
            </a:r>
            <a:r>
              <a:rPr lang="fr-FR" sz="3200" dirty="0" err="1" smtClean="0">
                <a:solidFill>
                  <a:srgbClr val="00B0F0"/>
                </a:solidFill>
              </a:rPr>
              <a:t>research</a:t>
            </a:r>
            <a:r>
              <a:rPr lang="fr-FR" sz="3200" dirty="0" smtClean="0">
                <a:solidFill>
                  <a:srgbClr val="00B0F0"/>
                </a:solidFill>
              </a:rPr>
              <a:t> teams</a:t>
            </a:r>
          </a:p>
          <a:p>
            <a:pPr marL="457200" indent="-457200">
              <a:buFont typeface="Wingdings" panose="05000000000000000000" pitchFamily="2" charset="2"/>
              <a:buChar char="ü"/>
            </a:pPr>
            <a:r>
              <a:rPr lang="fr-FR" sz="3200" dirty="0" smtClean="0">
                <a:solidFill>
                  <a:srgbClr val="00B0F0"/>
                </a:solidFill>
              </a:rPr>
              <a:t>Mailing </a:t>
            </a:r>
            <a:r>
              <a:rPr lang="fr-FR" sz="3200" dirty="0" err="1" smtClean="0">
                <a:solidFill>
                  <a:srgbClr val="00B0F0"/>
                </a:solidFill>
              </a:rPr>
              <a:t>list</a:t>
            </a:r>
            <a:r>
              <a:rPr lang="fr-FR" sz="3200" dirty="0" smtClean="0">
                <a:solidFill>
                  <a:srgbClr val="00B0F0"/>
                </a:solidFill>
              </a:rPr>
              <a:t> of more </a:t>
            </a:r>
            <a:r>
              <a:rPr lang="fr-FR" sz="3200" dirty="0" err="1" smtClean="0">
                <a:solidFill>
                  <a:srgbClr val="00B0F0"/>
                </a:solidFill>
              </a:rPr>
              <a:t>than</a:t>
            </a:r>
            <a:r>
              <a:rPr lang="fr-FR" sz="3200" dirty="0" smtClean="0">
                <a:solidFill>
                  <a:srgbClr val="00B0F0"/>
                </a:solidFill>
              </a:rPr>
              <a:t> 2000 contacts</a:t>
            </a:r>
            <a:endParaRPr lang="fr-FR" sz="3200" dirty="0">
              <a:solidFill>
                <a:srgbClr val="00B0F0"/>
              </a:solidFill>
            </a:endParaRPr>
          </a:p>
        </p:txBody>
      </p:sp>
      <p:sp>
        <p:nvSpPr>
          <p:cNvPr id="7" name="ZoneTexte 6"/>
          <p:cNvSpPr txBox="1"/>
          <p:nvPr/>
        </p:nvSpPr>
        <p:spPr>
          <a:xfrm>
            <a:off x="6254712" y="6126395"/>
            <a:ext cx="2997808" cy="769441"/>
          </a:xfrm>
          <a:prstGeom prst="rect">
            <a:avLst/>
          </a:prstGeom>
          <a:noFill/>
        </p:spPr>
        <p:txBody>
          <a:bodyPr wrap="none" rtlCol="0">
            <a:spAutoFit/>
          </a:bodyPr>
          <a:lstStyle/>
          <a:p>
            <a:r>
              <a:rPr lang="fr-FR" sz="4400" dirty="0" smtClean="0">
                <a:solidFill>
                  <a:srgbClr val="00B0F0"/>
                </a:solidFill>
              </a:rPr>
              <a:t>www.sbcf.fr</a:t>
            </a:r>
            <a:endParaRPr lang="fr-FR" sz="4400" dirty="0">
              <a:solidFill>
                <a:srgbClr val="00B0F0"/>
              </a:solidFill>
            </a:endParaRPr>
          </a:p>
        </p:txBody>
      </p:sp>
    </p:spTree>
    <p:extLst>
      <p:ext uri="{BB962C8B-B14F-4D97-AF65-F5344CB8AC3E}">
        <p14:creationId xmlns:p14="http://schemas.microsoft.com/office/powerpoint/2010/main" val="270149142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officeArt objec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834599">
            <a:off x="-189097" y="123906"/>
            <a:ext cx="4791464" cy="5134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615"/>
          <a:stretch/>
        </p:blipFill>
        <p:spPr bwMode="auto">
          <a:xfrm>
            <a:off x="4712337" y="-1213"/>
            <a:ext cx="4390656" cy="1032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881115" y="2194986"/>
            <a:ext cx="7651325" cy="3908762"/>
          </a:xfrm>
          <a:prstGeom prst="rect">
            <a:avLst/>
          </a:prstGeom>
          <a:noFill/>
        </p:spPr>
        <p:txBody>
          <a:bodyPr wrap="none" rtlCol="0">
            <a:spAutoFit/>
          </a:bodyPr>
          <a:lstStyle/>
          <a:p>
            <a:r>
              <a:rPr lang="fr-FR" sz="2800" b="1" dirty="0" smtClean="0">
                <a:solidFill>
                  <a:srgbClr val="00B0F0"/>
                </a:solidFill>
              </a:rPr>
              <a:t>OUR MISSIONS</a:t>
            </a:r>
          </a:p>
          <a:p>
            <a:endParaRPr lang="fr-FR" sz="2800" b="1" dirty="0" smtClean="0">
              <a:solidFill>
                <a:srgbClr val="00B0F0"/>
              </a:solidFill>
            </a:endParaRPr>
          </a:p>
          <a:p>
            <a:pPr marL="285750" indent="-285750">
              <a:buFont typeface="Wingdings" panose="05000000000000000000" pitchFamily="2" charset="2"/>
              <a:buChar char="ü"/>
            </a:pPr>
            <a:r>
              <a:rPr lang="fr-FR" sz="2400" dirty="0" err="1" smtClean="0">
                <a:solidFill>
                  <a:srgbClr val="00B0F0"/>
                </a:solidFill>
              </a:rPr>
              <a:t>Promoting</a:t>
            </a:r>
            <a:r>
              <a:rPr lang="fr-FR" sz="2400" dirty="0" smtClean="0">
                <a:solidFill>
                  <a:srgbClr val="00B0F0"/>
                </a:solidFill>
              </a:rPr>
              <a:t> </a:t>
            </a:r>
            <a:r>
              <a:rPr lang="fr-FR" sz="2400" dirty="0" err="1" smtClean="0"/>
              <a:t>cell</a:t>
            </a:r>
            <a:r>
              <a:rPr lang="fr-FR" sz="2400" dirty="0" smtClean="0"/>
              <a:t> </a:t>
            </a:r>
            <a:r>
              <a:rPr lang="fr-FR" sz="2400" dirty="0" err="1" smtClean="0"/>
              <a:t>biology</a:t>
            </a:r>
            <a:r>
              <a:rPr lang="fr-FR" sz="2400" dirty="0" smtClean="0"/>
              <a:t> </a:t>
            </a:r>
            <a:r>
              <a:rPr lang="fr-FR" sz="2400" dirty="0" err="1" smtClean="0">
                <a:solidFill>
                  <a:srgbClr val="00B0F0"/>
                </a:solidFill>
              </a:rPr>
              <a:t>research</a:t>
            </a:r>
            <a:r>
              <a:rPr lang="fr-FR" sz="2400" dirty="0" smtClean="0">
                <a:solidFill>
                  <a:srgbClr val="00B0F0"/>
                </a:solidFill>
              </a:rPr>
              <a:t> and </a:t>
            </a:r>
            <a:r>
              <a:rPr lang="fr-FR" sz="2400" dirty="0" err="1" smtClean="0">
                <a:solidFill>
                  <a:srgbClr val="00B0F0"/>
                </a:solidFill>
              </a:rPr>
              <a:t>education</a:t>
            </a:r>
            <a:endParaRPr lang="fr-FR" sz="2400" dirty="0" smtClean="0">
              <a:solidFill>
                <a:srgbClr val="00B0F0"/>
              </a:solidFill>
            </a:endParaRPr>
          </a:p>
          <a:p>
            <a:pPr marL="285750" indent="-285750">
              <a:buFont typeface="Wingdings" panose="05000000000000000000" pitchFamily="2" charset="2"/>
              <a:buChar char="ü"/>
            </a:pPr>
            <a:r>
              <a:rPr lang="fr-FR" sz="2400" dirty="0" err="1" smtClean="0">
                <a:solidFill>
                  <a:srgbClr val="00B0F0"/>
                </a:solidFill>
              </a:rPr>
              <a:t>Supporting</a:t>
            </a:r>
            <a:r>
              <a:rPr lang="fr-FR" sz="2400" dirty="0" smtClean="0">
                <a:solidFill>
                  <a:srgbClr val="00B0F0"/>
                </a:solidFill>
              </a:rPr>
              <a:t> </a:t>
            </a:r>
            <a:r>
              <a:rPr lang="fr-FR" sz="2400" dirty="0" err="1" smtClean="0">
                <a:solidFill>
                  <a:srgbClr val="00B0F0"/>
                </a:solidFill>
              </a:rPr>
              <a:t>conferences</a:t>
            </a:r>
            <a:r>
              <a:rPr lang="fr-FR" sz="2400" dirty="0" smtClean="0">
                <a:solidFill>
                  <a:srgbClr val="00B0F0"/>
                </a:solidFill>
              </a:rPr>
              <a:t> </a:t>
            </a:r>
            <a:r>
              <a:rPr lang="fr-FR" sz="2400" dirty="0" smtClean="0"/>
              <a:t>in </a:t>
            </a:r>
            <a:r>
              <a:rPr lang="fr-FR" sz="2400" dirty="0" err="1" smtClean="0"/>
              <a:t>cell</a:t>
            </a:r>
            <a:r>
              <a:rPr lang="fr-FR" sz="2400" dirty="0" smtClean="0"/>
              <a:t> </a:t>
            </a:r>
            <a:r>
              <a:rPr lang="fr-FR" sz="2400" dirty="0" err="1" smtClean="0"/>
              <a:t>biology</a:t>
            </a:r>
            <a:endParaRPr lang="fr-FR" sz="2400" dirty="0" smtClean="0"/>
          </a:p>
          <a:p>
            <a:pPr marL="285750" indent="-285750">
              <a:buFont typeface="Wingdings" panose="05000000000000000000" pitchFamily="2" charset="2"/>
              <a:buChar char="ü"/>
            </a:pPr>
            <a:r>
              <a:rPr lang="fr-FR" sz="2400" dirty="0" smtClean="0">
                <a:solidFill>
                  <a:srgbClr val="00B0F0"/>
                </a:solidFill>
              </a:rPr>
              <a:t>Sponsoring</a:t>
            </a:r>
            <a:r>
              <a:rPr lang="fr-FR" sz="2400" dirty="0" smtClean="0"/>
              <a:t> </a:t>
            </a:r>
            <a:r>
              <a:rPr lang="fr-FR" sz="2400" dirty="0" err="1" smtClean="0"/>
              <a:t>travel</a:t>
            </a:r>
            <a:r>
              <a:rPr lang="fr-FR" sz="2400" dirty="0" smtClean="0"/>
              <a:t> </a:t>
            </a:r>
            <a:r>
              <a:rPr lang="fr-FR" sz="2400" dirty="0" err="1" smtClean="0">
                <a:solidFill>
                  <a:srgbClr val="00B0F0"/>
                </a:solidFill>
              </a:rPr>
              <a:t>grants</a:t>
            </a:r>
            <a:endParaRPr lang="fr-FR" sz="2400" dirty="0" smtClean="0">
              <a:solidFill>
                <a:srgbClr val="00B0F0"/>
              </a:solidFill>
            </a:endParaRPr>
          </a:p>
          <a:p>
            <a:pPr marL="285750" indent="-285750">
              <a:buFont typeface="Wingdings" panose="05000000000000000000" pitchFamily="2" charset="2"/>
              <a:buChar char="ü"/>
            </a:pPr>
            <a:r>
              <a:rPr lang="fr-FR" sz="2400" dirty="0" err="1" smtClean="0">
                <a:solidFill>
                  <a:srgbClr val="00B0F0"/>
                </a:solidFill>
              </a:rPr>
              <a:t>Advancing</a:t>
            </a:r>
            <a:r>
              <a:rPr lang="fr-FR" sz="2400" dirty="0" smtClean="0"/>
              <a:t> </a:t>
            </a:r>
            <a:r>
              <a:rPr lang="fr-FR" sz="2400" dirty="0" err="1" smtClean="0"/>
              <a:t>scientific</a:t>
            </a:r>
            <a:r>
              <a:rPr lang="fr-FR" sz="2400" dirty="0" smtClean="0"/>
              <a:t> </a:t>
            </a:r>
            <a:r>
              <a:rPr lang="fr-FR" sz="2400" dirty="0" err="1" smtClean="0"/>
              <a:t>discovery</a:t>
            </a:r>
            <a:r>
              <a:rPr lang="fr-FR" sz="2400" dirty="0" smtClean="0"/>
              <a:t> by </a:t>
            </a:r>
            <a:r>
              <a:rPr lang="fr-FR" sz="2400" dirty="0" err="1" smtClean="0"/>
              <a:t>stimulating</a:t>
            </a:r>
            <a:r>
              <a:rPr lang="fr-FR" sz="2400" dirty="0" smtClean="0"/>
              <a:t> </a:t>
            </a:r>
            <a:r>
              <a:rPr lang="fr-FR" sz="2400" dirty="0" err="1" smtClean="0">
                <a:solidFill>
                  <a:srgbClr val="00B0F0"/>
                </a:solidFill>
              </a:rPr>
              <a:t>partnerships</a:t>
            </a:r>
            <a:endParaRPr lang="fr-FR" sz="2400" dirty="0" smtClean="0">
              <a:solidFill>
                <a:srgbClr val="00B0F0"/>
              </a:solidFill>
            </a:endParaRPr>
          </a:p>
          <a:p>
            <a:pPr marL="285750" indent="-285750">
              <a:buFont typeface="Wingdings" panose="05000000000000000000" pitchFamily="2" charset="2"/>
              <a:buChar char="ü"/>
            </a:pPr>
            <a:r>
              <a:rPr lang="fr-FR" sz="2400" dirty="0" err="1" smtClean="0">
                <a:solidFill>
                  <a:srgbClr val="00B0F0"/>
                </a:solidFill>
              </a:rPr>
              <a:t>Rewarding</a:t>
            </a:r>
            <a:r>
              <a:rPr lang="fr-FR" sz="2400" dirty="0" smtClean="0">
                <a:solidFill>
                  <a:srgbClr val="00B0F0"/>
                </a:solidFill>
              </a:rPr>
              <a:t> </a:t>
            </a:r>
            <a:r>
              <a:rPr lang="fr-FR" sz="2400" dirty="0" err="1" smtClean="0"/>
              <a:t>young</a:t>
            </a:r>
            <a:r>
              <a:rPr lang="fr-FR" sz="2400" dirty="0" smtClean="0"/>
              <a:t> </a:t>
            </a:r>
            <a:r>
              <a:rPr lang="fr-FR" sz="2400" dirty="0" err="1" smtClean="0"/>
              <a:t>researchers</a:t>
            </a:r>
            <a:endParaRPr lang="fr-FR" sz="2400" dirty="0" smtClean="0"/>
          </a:p>
          <a:p>
            <a:pPr marL="285750" indent="-285750">
              <a:buFont typeface="Wingdings" panose="05000000000000000000" pitchFamily="2" charset="2"/>
              <a:buChar char="ü"/>
            </a:pPr>
            <a:r>
              <a:rPr lang="fr-FR" sz="2400" dirty="0" err="1" smtClean="0">
                <a:solidFill>
                  <a:srgbClr val="00B0F0"/>
                </a:solidFill>
              </a:rPr>
              <a:t>Promoting</a:t>
            </a:r>
            <a:r>
              <a:rPr lang="fr-FR" sz="2400" dirty="0" smtClean="0">
                <a:solidFill>
                  <a:srgbClr val="00B0F0"/>
                </a:solidFill>
              </a:rPr>
              <a:t> </a:t>
            </a:r>
            <a:r>
              <a:rPr lang="fr-FR" sz="2400" dirty="0" err="1" smtClean="0">
                <a:solidFill>
                  <a:srgbClr val="00B0F0"/>
                </a:solidFill>
              </a:rPr>
              <a:t>professional</a:t>
            </a:r>
            <a:r>
              <a:rPr lang="fr-FR" sz="2400" dirty="0" smtClean="0">
                <a:solidFill>
                  <a:srgbClr val="00B0F0"/>
                </a:solidFill>
              </a:rPr>
              <a:t> </a:t>
            </a:r>
            <a:r>
              <a:rPr lang="fr-FR" sz="2400" dirty="0" err="1" smtClean="0">
                <a:solidFill>
                  <a:srgbClr val="00B0F0"/>
                </a:solidFill>
              </a:rPr>
              <a:t>development</a:t>
            </a:r>
            <a:r>
              <a:rPr lang="fr-FR" sz="2400" dirty="0" smtClean="0">
                <a:solidFill>
                  <a:srgbClr val="00B0F0"/>
                </a:solidFill>
              </a:rPr>
              <a:t> </a:t>
            </a:r>
            <a:r>
              <a:rPr lang="fr-FR" sz="2400" dirty="0" smtClean="0"/>
              <a:t>in </a:t>
            </a:r>
            <a:r>
              <a:rPr lang="fr-FR" sz="2400" dirty="0" err="1" smtClean="0"/>
              <a:t>cell</a:t>
            </a:r>
            <a:r>
              <a:rPr lang="fr-FR" sz="2400" dirty="0" smtClean="0"/>
              <a:t> </a:t>
            </a:r>
            <a:r>
              <a:rPr lang="fr-FR" sz="2400" dirty="0" err="1" smtClean="0"/>
              <a:t>biology</a:t>
            </a:r>
            <a:endParaRPr lang="fr-FR" sz="2400" dirty="0" smtClean="0"/>
          </a:p>
          <a:p>
            <a:pPr marL="285750" indent="-285750">
              <a:buFont typeface="Wingdings" panose="05000000000000000000" pitchFamily="2" charset="2"/>
              <a:buChar char="ü"/>
            </a:pPr>
            <a:r>
              <a:rPr lang="fr-FR" sz="2400" dirty="0" err="1" smtClean="0">
                <a:solidFill>
                  <a:srgbClr val="00B0F0"/>
                </a:solidFill>
              </a:rPr>
              <a:t>Advocating</a:t>
            </a:r>
            <a:r>
              <a:rPr lang="fr-FR" sz="2400" dirty="0" smtClean="0"/>
              <a:t> </a:t>
            </a:r>
            <a:r>
              <a:rPr lang="fr-FR" sz="2400" dirty="0" err="1" smtClean="0"/>
              <a:t>sound</a:t>
            </a:r>
            <a:r>
              <a:rPr lang="fr-FR" sz="2400" dirty="0" smtClean="0"/>
              <a:t> </a:t>
            </a:r>
            <a:r>
              <a:rPr lang="fr-FR" sz="2400" dirty="0" err="1" smtClean="0"/>
              <a:t>research</a:t>
            </a:r>
            <a:r>
              <a:rPr lang="fr-FR" sz="2400" dirty="0" smtClean="0"/>
              <a:t> </a:t>
            </a:r>
            <a:r>
              <a:rPr lang="fr-FR" sz="2400" dirty="0" err="1" smtClean="0"/>
              <a:t>policies</a:t>
            </a:r>
            <a:endParaRPr lang="fr-FR" sz="2400" dirty="0" smtClean="0"/>
          </a:p>
          <a:p>
            <a:pPr marL="285750" indent="-285750">
              <a:buFont typeface="Wingdings" panose="05000000000000000000" pitchFamily="2" charset="2"/>
              <a:buChar char="ü"/>
            </a:pPr>
            <a:r>
              <a:rPr lang="fr-FR" sz="2400" dirty="0" err="1" smtClean="0">
                <a:solidFill>
                  <a:srgbClr val="00B0F0"/>
                </a:solidFill>
              </a:rPr>
              <a:t>Publishing</a:t>
            </a:r>
            <a:r>
              <a:rPr lang="fr-FR" sz="2400" dirty="0" smtClean="0">
                <a:solidFill>
                  <a:srgbClr val="00B0F0"/>
                </a:solidFill>
              </a:rPr>
              <a:t> « </a:t>
            </a:r>
            <a:r>
              <a:rPr lang="fr-FR" sz="2400" dirty="0" err="1" smtClean="0">
                <a:solidFill>
                  <a:srgbClr val="00B0F0"/>
                </a:solidFill>
              </a:rPr>
              <a:t>Biology</a:t>
            </a:r>
            <a:r>
              <a:rPr lang="fr-FR" sz="2400" dirty="0" smtClean="0">
                <a:solidFill>
                  <a:srgbClr val="00B0F0"/>
                </a:solidFill>
              </a:rPr>
              <a:t> of the </a:t>
            </a:r>
            <a:r>
              <a:rPr lang="fr-FR" sz="2400" dirty="0" err="1" smtClean="0">
                <a:solidFill>
                  <a:srgbClr val="00B0F0"/>
                </a:solidFill>
              </a:rPr>
              <a:t>Cell</a:t>
            </a:r>
            <a:r>
              <a:rPr lang="fr-FR" sz="2400" dirty="0" smtClean="0">
                <a:solidFill>
                  <a:srgbClr val="00B0F0"/>
                </a:solidFill>
              </a:rPr>
              <a:t> »</a:t>
            </a:r>
            <a:endParaRPr lang="fr-FR" sz="2400" dirty="0">
              <a:solidFill>
                <a:srgbClr val="00B0F0"/>
              </a:solidFill>
            </a:endParaRPr>
          </a:p>
        </p:txBody>
      </p:sp>
    </p:spTree>
    <p:extLst>
      <p:ext uri="{BB962C8B-B14F-4D97-AF65-F5344CB8AC3E}">
        <p14:creationId xmlns:p14="http://schemas.microsoft.com/office/powerpoint/2010/main" val="224103992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bcf.fr/docs/gazette_numero_10/franck_perez_gazette.jpg"/>
          <p:cNvPicPr>
            <a:picLocks noChangeAspect="1" noChangeArrowheads="1"/>
          </p:cNvPicPr>
          <p:nvPr/>
        </p:nvPicPr>
        <p:blipFill rotWithShape="1">
          <a:blip r:embed="rId2">
            <a:extLst>
              <a:ext uri="{28A0092B-C50C-407E-A947-70E740481C1C}">
                <a14:useLocalDpi xmlns:a14="http://schemas.microsoft.com/office/drawing/2010/main" val="0"/>
              </a:ext>
            </a:extLst>
          </a:blip>
          <a:srcRect l="8764"/>
          <a:stretch/>
        </p:blipFill>
        <p:spPr bwMode="auto">
          <a:xfrm>
            <a:off x="4788024" y="3586474"/>
            <a:ext cx="1298225" cy="1373474"/>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data:image/jpeg;base64,/9j/4AAQSkZJRgABAQAAAQABAAD/2wBDAAkGBwgHBgkIBwgKCgkLDRYPDQwMDRsUFRAWIB0iIiAdHx8kKDQsJCYxJx8fLT0tMTU3Ojo6Iys/RD84QzQ5Ojf/2wBDAQoKCg0MDRoPDxo3JR8lNzc3Nzc3Nzc3Nzc3Nzc3Nzc3Nzc3Nzc3Nzc3Nzc3Nzc3Nzc3Nzc3Nzc3Nzc3Nzc3Nzf/wAARCADmANwDASIAAhEBAxEB/8QAGwAAAgIDAQAAAAAAAAAAAAAABAUDBgACBwH/xABHEAABAwIEAwQHBAYIBQUAAAABAgMRAAQFEiExBkFREyJhcRQygZGhscEHI0LRFWJy4fDxJDM0NUNSgpIWU2NzsiUmRFTC/8QAFAEBAAAAAAAAAAAAAAAAAAAAAP/EABQRAQAAAAAAAAAAAAAAAAAAAAD/2gAMAwEAAhEDEQA/ANhgGG//AFgf9RrBgOGj/wCKk+00CeISn/CJrbD8Scv75tjM612iokEED4UB4wLDJ/sjcjzr0YLhoMGza91Wu14RffSCcQO0+rUT3DfZKKVXy9DqYFBWFYNh2X+xs/7aFvsKsUW5KLRoGRsmrf8AoFESbxRHsqJzBrXKUuXebwMUFFRZW6lBJbaR5pFauM2zSSpaGwkbmBTiyYcvHLgIZt4ZUQrMDsJ8ah7ZsevZWqvYfzoFIfsuTrI91SJubXk817xTUXlsBrhdooeRqVOIWQ3wWyPs/dQKUvW52ebn9oVuHGD/AIrf+4VduFGcGxft0v4LaJLe0ImvMUtOHrJ8Nv4azKhIytUFNSWTs6j/AHCpkJbJ9dJ9tWBTXC5TJsmwPBs0Bi1vgisKunMNtwl9CcwMERr40AzbKFH1k++i2rdvTVMedA4o2EsWhCEgqbBVA5xSzyoHrmIotb8WibRxwnJ30EZRmJGvlFWJjKHGwk/iFUNtKiqQCfGnXDiyzeqNwspRIIzGgv2O/wBzNf6vpXJ8Kj0df/ec/wDI11DGLy3dwhpLTyFK72gPlVKs8GtOyK+zcEyow6qJO+k0AEa15FRcX2rdthCV2q3Wl9qkFSVmY9tInbJ9vCEXycRu8yyBlKx+VBYTrXhAqm9vfcsRuh/t/KpM2JXd3a27F7cJW6lZJTBOnhFBbSPdXkdarysExtQj9I3Z6Q3Q71lidk+0Lq/uFoWqMqu6aC0FPWo5RJlQnzp5d8JWPoLCw9eArAJ+/NJ3eCMNccK1OXJJ5l0mga/8HNfiunD5IFSW/DjOHXDVyh10qQ4mMwABkxVxLd1yTHsFCYizc+jFTnqhaTuNNRQWnCvUR4pqucXNtqWkPPFpIWdRz2qxYSfu2/2aAxu1YuXXBct50oVmAnagoobsgkFV4qSJICDpWjKMPFyjsnnVLzJylSdCZq1DC8OAn0ZuOp1r0YbZI7yLZkEaghNBVuHB/SsWRtBX8zS9jDbu6b7S3YUtExI60y4f0xXFkeK/nTjhsoGEBSuS1D5UFZOA4kRpaq94/OvDgWIje2I81D86vWRA0kCeVQLyEFUwjkRuaBXwIhdu7eBYAOxk7V7jb4Nxo226nLqYmKitH02yrp14kIKjlQBv+dL7twvpKlns0CYSDQRXGINpkejMgDaaWXOJtm2dYLCQHEwShMc6x9QAkRA5xr7zSy5VqdPIhVA0ucQt7tloMqKVNoCSlehoF+4bY3SFKOp10FLipR2IEHUGPnQ7+d1kCdlGT8qBu5dqCQts908xtUJu1FYDk7TJ0+NR2CFZQkhKkqG1HIs2lpATqiYE7poPBdvlASHlFKeROgpha4o80nIV5kHTypcQq0ylSSoJIGYDSKPtW2XzJBSdvOgg4kuEXVgLbIoLK0q7x0I8DUbNmLnC7O0WVBKnUhRHKmTloFt5Hk50clTtQD6VYe82tqQ2FJVBMgka0DC44LsG7dxwPvylJUNRyHlVWwS1XdcQ2DLDvZL7F5WbyI/OrVaXbj5ecU66UONOHKpZKRodh0qu8OOG24ktnlDRu0eJI/aTQW8YJfgQnEYjwNV3imxetH8PTcXAeKnDl0OkRVvGMsQ2DnzOGAkJJOw+hFVbjS6RcYrhSEEECVTy1Ij5UF7uU/0O0Sdsv0oNTaJNSY7cm0w+2W2gLWcqEpJiSqANfbUKHAUJLsIWRqkq2oLgaBxcThzx6AH4iiuzOsL0npQuJIIw65zKnuTQN8GnsWj4VFiuj7siRAmt8EP3DOvKvcTH9JX4pFAmKW5kzkI0E7GsaLRzhqdpO9bnKTqlWu4BreABoIAFBTcDGXHsVA/W+dNuHUhzByhSoh46+6lOEqCOJcTB0mfpTXhxIcwt5J0h4mR5A0BbtupCY7ZRAAiRUS86iEoXmgwDHL+PlWzgbS2CXVmBIBM1jISi2MGVLOWenOgV3Se8SfUTOTxPWlNwVqOZQAA1kmY/jrT5xgPFapkDQCKUYgnulsa7AnaTQJHAt1RU5JnUSdvGg3GMwzqJjYHrTdxnOkzMkAacqhcalwJSJnupPQdaBUm2WTHqieW9TtWQWFJSJnrzNNEWyWWSt0ZVHUJrRtta0KIGUHTflzoF7bLjbg7IEwfV8aZs2ynkKNukZju2rn++om/vFFxJywJEbHzqdvtUOhwCUK9bLz/fQa26wlxTd0FJMGUqEyPqKK/R7RbLtksOJO6UHMB4+FHqabvGUrJUTuFA6j+PfS9Vu5a3C3dG1zBcbhMnlI+tBNbOPIITAcTHqrG9bXtj6S12rKQUndEbUOLwDMXYC0mSuJB8x9aL9ICIdSsJJEHTRXtoK4lp+yWoNhRa2UhXKa1w7DmV4oF5yhtbKmynpKgd/ZFP7pSXFHNquNRHrChV2IZJW36oEKAE/wAeVASjDmEvltN2gvqEBKpkREECdDApFxPbm3xrC2yvMSpRnaBmED3U4srpxi7Qh1wBomCVHlHWlnF6p4iwob6fNYoLzi7CX7a2QrQgBST0Igj4iqDjNo/aXYbL7z2ZOcECAJJJHvmuh4jtbDT1PypFeqv0vRaMIcbjdRG9BelISFHvEa0LiSEnDbogk/dKPwo9SU5jIoXEEj9H3UD/AAl/KgKwBU2zRojFI7fzRQXDqptWqPxX+uH7FAoUUlYObTpXum8V6tEElOQD9mvB4kE0FKsjl4rxAdRPypvwyoCyuAQSO3IMeQpQ0I4uvRrqkfIU14bj0W6TMffH5CgIfCFqLTaSCTv0FEISA2lKOWon+PChEOF1wpaIK1mJ6CnVtbhaigeqjuA9TzoBl2xZscykjMoHL5UiurTtFjMNAsGOoq337QUoJBhKe77BSFcuXK2yICgoA8xH8qCv+j9qspBKROvhWzVnC8yUc4BOtPLe2IdUTHdA1HWi3rKG5SIOaIHXrQVC5ZDjwQdeZNSW7BIOg0kEdaP9GyLccI30H0FSWzHZuBs6yCogc/D4GgQMW+YFCQCM+WOfOpWrctOHmhWhB1pyvDgbiUmJOvzFYhlIJS4Njy5GgCtnTbrCEjMnYzuPbTJQZeZmM/goapqFFuha+zXAmcqjyJ+lePdpZkK1yaBXQ9Nfr/ABQ6wlLxDJzJOx5pP+Wo2rkNJWw+kG3I1AT8RTC6t0XCFLZXrAJ126UBdpUtH3iQHU67QD4+0UETbqgS2T2jadUqO8ctedFs3iRvBiSTSgZkqCmz3UmIPvotlsu9opGqU6kToJE/u9lB66Qi8QpMFJ1AOtLOJHUvcSYZO4Snb9uj1kqtygjvIMCkV+sq4owyZIUUwf9QoOo4jA7EqOiW9zS70gAkBtRgxtTDEx6idDLcQoSKXMMMtpV2h7RSlEyobeFBdVaE+dD3omzuBG7SvkaJVopVRXAzMOjqgj4UA/C7mexaPlTfFR94j9k0n4WI9Bb9lOcVGrR8DQKTptWs671uY6iozE0FNUn/3hdDq0I8dKOwU5bS9STBDx06CKAudOMXPFkH50VYaWt+NNXTJoGGGty6pxuNCcg6GrI012KGUo5ST5fzikGCA5QeaRr5nWn11cBmzRJhSiEig0xFfZhBkCXBm8qrjiz6WpQGhX1pli9yezSlJ1E60kDgmVdd6Bi053yonfpRjF0DbKOqlTr7KTNuKWoRtTFpCVCB50EKEl4oBgKLkjT3Vs412d2VJmQB9P30fbW4zpWRISZJ66VA9bLW9IBOmo9tBFbrSq6bDkQVAVDe5W3V6CMwINSO2rjZCgkyPnXl8jMsqQdAonXpQQZgFNLRJkwQfA0QhTDqzavaoXISqdv5UEoLBAggAzFCXDigZBM79KDZ20NndZCcykbAfiQd/zrMcsktFp9iQkgdoDtr8t6ieuS6hJUSXGz63UcjTV9aX7E5gFJcToD13oKTcoLbkpSSgq1HUcqmw54W7yCoAA91U9P4NFPMFtDcyQpUg9OlDYghKFLJT6sHTmRQQvphSwSSpMgzy/ga0ocTnxnDHTOZt4A+RP7qc3awhSiDJLZJnw2+FKkELxaxykSpyd9RB/l76DpOIkFbfiigewZUSpTSCSdyK2xS7bt2y8+YS2iTG58qBViCsra7dLa23EhaVFcb0HQFznV51GtJKFCeRqV3RxXnWhOhoF/Cp/oSPCKf4oO60fOq/wqf6IB0NWDEtWWj40ClRqM1uoio5nlQUu/wBOMdtSwPrReGg+j4iAJIc2oXFgf+LkHqx9TR+CJKk36OZX+dAZgeiIk5lK60RjD6lXdowgnugqUKCw2Wb8o/CCaKuh2j9xcf5Wg2n2mgW3dwXjBJgE6UC03eXpV2KezbGmZY1PlRITmWABoTzo5tQYGpAA3oFybXE2ElSWwuNhMz7qltuIlhQRcWq0FGigBW1xxPYWzikFWZYiQPpQVzjOGXhlbDjalbKjU+NBbMOxhi6IQEqSojmI0polKF6gAAVSsNUkLQULkAnKr6VaLFS0oSFGfCgLcZAHeg/nQtzZCJGlTYg+GkJnQ6UBiGJejoz5c07CaAd630VJ2pTdtCCZ3qG84pCF5ex/2ml6sfXcBUWu2sAzQeOFbawRyppaXKXLcNBURGUTVdfxTMZU2UkbjnU1petrQtTax/mGkRQN7pvt7bJIzo1Gnu+dLcYUh1kcswgkdYoqyukuOd7ZYE0JxGeztCtAzHQR47fWgV4kYbITBkFM770qtwFYxhqkcnhPlH7qLxR2ZbRE5NfMxQtoVKxWxPIvAgeQoOhX7SHyEuISoFIOomD1qAWFo4lPaW7S8oygrTJgUQ6dQSQO6OdYhQy8j7aC6vD7xWnOtBW75AdVFRBU7fOgX8LmGXBvCyNPM1YMQ1t2j+tVa4Vcz+kgSAl9YPsUR9Kst8ZsknmDQIcSDps3ksA9oUwmDFQ4el9LKvSFAqUoqA6Tyo0pnUknzqNSQRQU/G9OK7c9WSPiaP4eP32ICJ1H1oDiKBxPZnl2J+ZqbB7y3tbm/wDSHUtBcZcx33oDrZOR9patQtYBPmalv3eytADMrVy8NB9albShxTAQQUhYg/WlOM3M3trbpnUyT4UE9qEBwrcKYGgoLEw/cNKbtzlCj60cqZ27WZACv51sspaVBT3TzFBX0I9EZZbFoFqQ7nWoozdpod+dbWabV24R6c2lDYkqASqDp4yZ5+FWRt22KdEJPwoa7DKzDbaJ5wZoEiC3brPZPBbZUchnX2irVh91lbQSJlM0nFlm1WlIHMAampkvZD00gDpQF41iOcctBpVYxLFi6sNBYASJMnQVPiz/ANyoAwelJV2wcc7SJSYUD0NAxs8PuLllVzb2iHgFBMuaBSjsB191bHGV2Ms3eGpaWkwey6HYwQD7pom19IetfR13LyWyR3SQRpr0oK9wd5K5Q/OoVsNSP30G7t3b3bWZsIUNv3UsvWUsKS+ymBspKa8aw28t8QW+FqWhzVwRuetGdkVsOBR7o27pNAJYXB9JbSYO/wAjR/ESgbRvORDi0ARSm0GS4Mo1OlF4wpS2Wm+aFAx7KBblS83cPkBSthpy/gUpwp/tuIsPQB3kkk68yKboVkBQkQeY8aAwexQniuweChlJUCPGKC/XSUlQCxPdG4qp33FrFpeO2zFstwNKyqUkwM3MVb78RcKHLKPlXM7yzeYvH0KZVJcUqQN5MzQdqxHifBmitKsQbzER3QVfIUrHGuDW6IQq4eJP4W4n31RXrVVziKwSQjNBNH4hgLTVh6RbFRUmMySZkHSaC+8IXSbtt19sFKHVqWAd4KiatN1BsCZ2Iqi/Z6r/ANOSOgPzq8ua4evnQJLy6Ys7dT906ltpO6lHShLHFbLEgo2dwlzL6wGhHsoXGEB/FbVpz1ENKWEnYqJAn2CffSTC2UoxS1cQ4EOJCkqH+caAj4z7KDOJ9OIrA/8ATUKU3y1JvHU5tJnSm3FX994cr9VQpLfz6YvTnQWfBMQQttvOYUUK9pB/fQd8UvX9u6DsuCPCKWWmJOrurK3cOjRCEQNMne085VRLilDEW2zGVRChFBZ7cSkAVOq1StGsxQlkvPl02GlOWWwoDXTnQKTZNiAEieZqe3w/NqAQKZFpphOZZAHMUG5iK3AtDIytp1JA3oBcRtww1oZPIClYt1arUTJ1ijFpeuFdo4e6dYpjaNW7gyOEDxoKnidv2rcgcqAw8KXmbI1RvVvxq0YYbPZOJUOdVG1uBbYgVESk6GgZIStmClJ8QdqmFyf+WT5CmzLDV4z2jMSBqOlRJtciyMsa66UAIcS4ATprsRS2+lC1aSD0p5dMpTr9KQX6wFEGNBzoEbzoadSTzWASaYYsAMojUgKn2UiuJuLxpoK/GSflT/HAG2WFkD1BIoEiie9JlUjLA1/jT40Nhl8TxYzbNhKkgEzzBEfnWuJ3zVvbrcVrCQQkddaV8AE3fGLald4qStRPXag6i+5ndUTvAHwodUE0Teoy3Kwn3UMrfagrb90m0xdTi5LZEKjl40dfcTIDCWcPJC41cjQCIgT50lxqfTnOVAjUiaDqH2crHoAA8fnV+BJsHK5n9md5nddtTALac3nNdMQJtHfKgrmJWRui06052Vw1ORZEiDuCOY0FL8NwU2lyq6uXg88ZCQlOVKAd48admo17GgqXF3dxbDFeKx8qT3bTjt2sISTtTrjAf07DD/1FD4UnvHlN3ShEDSaDVDK7RaHHe6pJBCZo/D3PS7wEj+qzZT1Bpcq87RaQoJCRvHMUXg7k3qiNBkgCgsdgsJXk5jxpsh8JEA7UltRC55miH3i20SKCe5uV3Cwy2dTv4CjmWkNMdmACmIPjSe0SpHfdMrVqfCjUXBBAPsoPF27wVlS8kI6ZdaGcz20FCi4TvCaYCJ3PnUuRKW5UBrzoKpiNw++oNtpURzKtBQLlmtSYSiVK030qz4gyA2FpSJOlJSstqJUSenhQH4cFWeRTZJygBXnTtBS533AAojYUgtLpJBE6fOmTLoUmJmKDTEQAk5apmNr+9CQdTPyq14g5lbVEk9KpmIKU5eJBA7u9ABhoSbtRI+8UrKjw8aI4kvU5Ac3dTr7NhQlu4LZxbxIAEySdqpXEuMqvbhbSCQ2CNudALiuKOXlw4J+7mABzFWr7JmweIELyjRtY+IqhpE7iug/ZMJxqcwAS2qZMcxQdFvv7W7PWhSYoi8WkXLmZSZnrQxWmfWSfGaCo44IvVCNwKXpOtMseEXkxrApYN9KC4/ZlmGPPH8JZg+eldgYEsOjwrlf2cNth8uBA7QnKVcyK6raatuAdKBMeYqJRipV7nwNQq2mgq3Gf9fhqh/zyPhSDEv7SrnoNY8Kf8Zju4eo8rj/8mkGJ/wBpMc0igFBgkaa7micLeCMTSJ3BoSCowDXrKVMvIdKYg78zQXmyIGVShoTvTF62Su3zQDCxm8ppNhrnaMCDtrVgs1hxtTatyKBfiNqotyyrKofhHOh8HNrcIdZun3k3QXLciAUxr7ZppcJGYjel7lmHFyB3utAW3h60sqc7ckAAjSd6Ju8Lu2FsIQ+kl0xA/DpP0oe1tX2Gylt0pzCI3EUSp29CgrOnMARsedAmxBq+R2o0cDR1UNAaTPLuCohTQVCssg/x1p1iAvSw4z2kJUsKMDXTl5aVXX2n1KIU6qCSSBpQEWtwlagjKUmY1FO7dpwZT1pVhrTbKknVXio1a7ZILHar0CU6UFfxUqQiTvVTudFrcVMkzNWjHnwpYbQdCNaquKuJaQpJOpoK5csLuHXAHSlOYA8+VS4VwZYXBz3BfWDuc8T7qPw+1SpyVmQtU+VW5k2ts0ApbSAOqgKCvNcG4C0dLEr/AG3VH601tMMtbRGS1tG0J5AJqd3G8KY0cvbdJ6BQNCucVYWhUJcdcP6jKiPfEUBoZUNmwPZW/YOmkdxxlbN/1VldOf6QKXr47fCjkwoR+u/B/wDGgzH0zdAjbKKWZD0rp5wjD1EFy0bWQNCuVUQzZWzMdjaso/ZbA+lAi+zsdmoqcOUFUgkHUV0y1vLcJXmfbGkaqiqwEukQARWFlZ3igNuL23StQ7UHX8ImhV4gme42o/CtOwHWvewT40C3FWBiiWkukoS2vOMpmTEfWgHcFadVmW4vQRpFWDs0DlXiy0gSrKkeJigr6sGtmkzCz4k0lxF63t1lMTG01ab3G8ItUH0vELVsdFuiqXjGPcPLdV6FcJecVzQgkD2xQOeGr9eja9DMjyq4WLmV3cwa5pgl8l26abSToDHWrraXhGUKIBTvQOn1FTqhNbsAFQGntNCMudo4dZmi2RCtBPWgZICQBqNq8VlnlPWoFFwiRp41At1YJlQ67UGl8iBA51X7lodpETTi5uM4IVpS1agpX1oBR3HEgnSetNrq/wAtqhtJ1jYUgv3wh1IBmSK1Vc/dkzprHiaDH3AnMtRBUdSfDlVF4gvSt0tIOpMTOwp9it9lQUo1UelUa9UsvOKIJk60ETLd09efePv5Z0AWYHsp9bWqHnIU0ypSTBKm+97xSyzWlEKpkDrmBMnoaCZLln6Z6MRcMLSrLmSvu1tfP2tmcrlw4VkSApoKoRYlaCR/iCn6uG2MRQ3dOreJWCMqYA0MUFVGNK7RSTbtKQdEnLBHjpRti+HGMzjeYk7zTTFOGbSxwy4fQyc6EZgpS5g0ksQPR06Ez0oO5EoSJOUUK/ithb/194wjwLgrl7ud7+uWt3/uKKvnXiW0p9VIHkKDoTnFWEIVCbrtD+ogke/ak2IfaFY2rim27G7eUDBIyge+arGQV7kB5UDQ/aHdXDoRZ4c2lJMFbrhOXzAFCXHF2PLKyHbVDaTl+6b1n2k0JkQdQB0kVKpNujDXkqbQF5h3jG1ABe45il0ClWJ3QJ5IUE/IUvcsnbkBL1w88CZ++WVfM1M5fWjOnaJJHJGpoN7HEpMMtSeRUaCL0lu2UpLTaXQVHtEuIET4UEEtek9sWobzlWQKjTpNaOXGd0q0BUZPnT7h/h9WIAPvg9jOgH4qDzhxx84iypltSmgvUkyEjzroxJCErHtoO2w1thCENpSkDQRyFH2qZQU6kcjQEWN0WnQSe7OpqyW6kKAWD8aqqUKBKVaCirW6cttASpFBb0PMgd/XqK0cumJ0b1G55VXlYmlSfWynx0rUXzZ17QSelAbeoSokpA12jlSd5wWzbhc6VJdYu22ghKsx6Cq3id87dK7wKUk7c6CJ24L1yVzCEneobq9hMJ0HKoSQkQk6Ch1oLrkq2NBHdEItlvL0UQSTVYcdQpWVR0IkmrPiIUWeyCZB5DpufhSO6wXtQpbRKFHmKAS2EpG++9OGErgDfpSu0du8IuG3XrZNyhBOm06VZLTiy1uUtoZuhaPZspQ60lI23O/ONjtQL3UqStvMkg9omQa6PgbI/RNso65grl+saouPLzYyohQUC6jUfsirzhpP6FsgNCRHsKjQAcV/3DiJBEJbiOczVGw4A2qdKvPFxjhu9mSSANeeoqk4aJtR59aAm5xC0tlFLryQofhGpoReP2KRopwnwRVYcVmUoqMzzNCqJHPSgsznEyQr7u2JT1UuPpUbnEy4HZ26R5mariia8UvuaGgcO49fLQGw9lQmcoA9WSTA9pPvoB26deUS66pXmZoUKzD61iVRuDQSqUTzrZv/ADHWPGoidNOdSJJ7qdesRQFMNqcWhtIlaiEiRzNdkwmwbtLFpkD1ExpXMeDrRN1jjJOzUrOnT+ddcSQEAJoI3sqUyNCAT7YqG0TClAyIOnjNTZc0ySO6a8VCLoBOxAmgMVb5kzHtqFTMHUeVHtlKkaz516puTtQKHG1J2+VDLKxyj2U8LIAJOvtqJbCCJI+NBXnkrUZI28KBebUFaiaslwykchSx+3ClA5RPKaBSLfMZVXvYBOppilgiQQPZUdw2EtknkKBLcSq5SJA7ijr+zUtqyC2JAqFsdpdvKM9xs/l9aNtdIjy1oPHsPS6O8BoKofFGGfo+8SfwOgkDpXTmoA1G9VH7RWYtrR6Ih0o36gn6UFKt8QurRSOzdJQhUpQoyB+VdEwH7QbBdpa2eJMrt1NadqnvIOp35jeuaK1B1knxrRM8zQdi4pxSxvOF7g2V2y8FKT6iwfxVW8NMWqdDVCCoVI0VG/Ophe3caXDgH6rhAoJlq6GtFd9GYb1qtcPBNS5cqpTMKoIQMwjc1ooQDW0lCjWzqdJFBEk61JyqFMg1Mn2UHoTp0qRAjaPfWgqZsT/Ogt/2ftw/cvbEAJ6+P5Vf23JICTNU/gG1UrD7h7q7A8gBVjClsmd6B1bpB0IEnTWh3DnuJA/CDvUdtdAxmG3KYom1aSbhUJIgQRmkbbg9DvHjQFWq4EK2ow95KetBITkXptRzCgQBtQQrkAxMeVDrzTFHuJCRNCuDpQCFBV51Cpg8wZ8KPQ2YInWpSgJR4ka0ChTATPIfGlGKuBKTrtyp3erCEmqtiCy8vKDIn30ANgrvXJUPWyjbxn6Uyab1HKaEZZ7NoHYuKmD0Gg+Zpk2UQnNoQKAhtIygCIqvfaACrAwobJeTr7x9aeoUNkx59KT8ZjNgNwkn1cpj20HMp1BB1HlUQkadKmAMwZ+FRmBsJ1oIymZjevI8SKlI2g+ytTlB1Amgnu0hJCxvNSNqz6isrKCO4gGa9Bzt61lZQD7K0qQGsrKDdOs+FENnug8ulZWUHV/s3aSrh8z/AMxVPri0QSVQKysoAV22VUhVOMLIWgEjVJyHxBBI+R99ZWUBK0aqjka2ZkHTY1lZQTPEBO1BqT8aysoN2kSrfSpXYSmDWVlBXcWdI0TImlTDIcXr151lZQYWUuOzplT3UjwFbG07/rR5VlZQTsW0Cc1KeMIGA3WnIDbxFZWUHL0g+FRx3jG8msrKDXXfrWoGYTWVlB//2Q=="/>
          <p:cNvSpPr>
            <a:spLocks noChangeAspect="1" noChangeArrowheads="1"/>
          </p:cNvSpPr>
          <p:nvPr/>
        </p:nvSpPr>
        <p:spPr bwMode="auto">
          <a:xfrm>
            <a:off x="0" y="-1050925"/>
            <a:ext cx="2095500" cy="21907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30" name="Picture 6" descr="http://www.sbcf.fr/docs/gazette_numero_10/Brigitte_Sola_gazett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737"/>
          <a:stretch/>
        </p:blipFill>
        <p:spPr bwMode="auto">
          <a:xfrm>
            <a:off x="2444845" y="3628717"/>
            <a:ext cx="1017384" cy="1324855"/>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59632" y="3637523"/>
            <a:ext cx="1046997" cy="1324855"/>
          </a:xfrm>
          <a:prstGeom prst="rect">
            <a:avLst/>
          </a:prstGeom>
        </p:spPr>
      </p:pic>
      <p:pic>
        <p:nvPicPr>
          <p:cNvPr id="1032" name="Picture 8" descr="http://www.gref-bordeaux.fr/sites/default/files/Sans%20titr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3637523"/>
            <a:ext cx="1054335" cy="1324855"/>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p:cNvPicPr>
            <a:picLocks noChangeAspect="1"/>
          </p:cNvPicPr>
          <p:nvPr/>
        </p:nvPicPr>
        <p:blipFill rotWithShape="1">
          <a:blip r:embed="rId6" cstate="print">
            <a:extLst>
              <a:ext uri="{28A0092B-C50C-407E-A947-70E740481C1C}">
                <a14:useLocalDpi xmlns:a14="http://schemas.microsoft.com/office/drawing/2010/main" val="0"/>
              </a:ext>
            </a:extLst>
          </a:blip>
          <a:srcRect l="16219" t="6372" r="7853" b="22813"/>
          <a:stretch/>
        </p:blipFill>
        <p:spPr>
          <a:xfrm>
            <a:off x="287452" y="1559062"/>
            <a:ext cx="1188204" cy="1478553"/>
          </a:xfrm>
          <a:prstGeom prst="rect">
            <a:avLst/>
          </a:prstGeom>
        </p:spPr>
      </p:pic>
      <p:pic>
        <p:nvPicPr>
          <p:cNvPr id="1034" name="Picture 10" descr="https://a1-images.myspacecdn.com/images03/25/933410fa490c419493d202503c344d29/300x300.jpg"/>
          <p:cNvPicPr>
            <a:picLocks noChangeAspect="1" noChangeArrowheads="1"/>
          </p:cNvPicPr>
          <p:nvPr/>
        </p:nvPicPr>
        <p:blipFill rotWithShape="1">
          <a:blip r:embed="rId7">
            <a:extLst>
              <a:ext uri="{28A0092B-C50C-407E-A947-70E740481C1C}">
                <a14:useLocalDpi xmlns:a14="http://schemas.microsoft.com/office/drawing/2010/main" val="0"/>
              </a:ext>
            </a:extLst>
          </a:blip>
          <a:srcRect l="17906" b="12037"/>
          <a:stretch/>
        </p:blipFill>
        <p:spPr bwMode="auto">
          <a:xfrm>
            <a:off x="5845453" y="5313247"/>
            <a:ext cx="1178825" cy="126309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www.ifm-institute.fr/wp-content/uploads/2013/06/RMM.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90071" y="1559063"/>
            <a:ext cx="1136803" cy="147399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www.neuroscience.univ-bordeauxsegalen.fr/_contents-images/ametys-internal%253Asites/neurosciences/ametys-internal%253Acontents/arnaud-echard-article/_metadata/content/_data/Echard-2.jpg_245x17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79386" y="1591334"/>
            <a:ext cx="980153" cy="141257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www.endocytosis.org/F-BAR_proteins/JMConference/images/People/Helene_Barelli.gif"/>
          <p:cNvPicPr>
            <a:picLocks noChangeAspect="1" noChangeArrowheads="1"/>
          </p:cNvPicPr>
          <p:nvPr/>
        </p:nvPicPr>
        <p:blipFill rotWithShape="1">
          <a:blip r:embed="rId10">
            <a:extLst>
              <a:ext uri="{28A0092B-C50C-407E-A947-70E740481C1C}">
                <a14:useLocalDpi xmlns:a14="http://schemas.microsoft.com/office/drawing/2010/main" val="0"/>
              </a:ext>
            </a:extLst>
          </a:blip>
          <a:srcRect l="9494" r="13564"/>
          <a:stretch/>
        </p:blipFill>
        <p:spPr bwMode="auto">
          <a:xfrm>
            <a:off x="3208754" y="1591335"/>
            <a:ext cx="1147222" cy="1446282"/>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http://igdr.univ-rennes1.fr/Intranet/Photos/MICHAUX_G.gif"/>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9940" r="33389" b="30886"/>
          <a:stretch/>
        </p:blipFill>
        <p:spPr bwMode="auto">
          <a:xfrm>
            <a:off x="3635896" y="3586476"/>
            <a:ext cx="951658" cy="137347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rotWithShape="1">
          <a:blip r:embed="rId12">
            <a:extLst>
              <a:ext uri="{28A0092B-C50C-407E-A947-70E740481C1C}">
                <a14:useLocalDpi xmlns:a14="http://schemas.microsoft.com/office/drawing/2010/main" val="0"/>
              </a:ext>
            </a:extLst>
          </a:blip>
          <a:srcRect l="18686" r="7860"/>
          <a:stretch/>
        </p:blipFill>
        <p:spPr>
          <a:xfrm>
            <a:off x="7647207" y="1625981"/>
            <a:ext cx="1336184" cy="1393846"/>
          </a:xfrm>
          <a:prstGeom prst="rect">
            <a:avLst/>
          </a:prstGeom>
        </p:spPr>
      </p:pic>
      <p:pic>
        <p:nvPicPr>
          <p:cNvPr id="3" name="Image 2"/>
          <p:cNvPicPr>
            <a:picLocks noChangeAspect="1"/>
          </p:cNvPicPr>
          <p:nvPr/>
        </p:nvPicPr>
        <p:blipFill rotWithShape="1">
          <a:blip r:embed="rId13" cstate="print">
            <a:extLst>
              <a:ext uri="{28A0092B-C50C-407E-A947-70E740481C1C}">
                <a14:useLocalDpi xmlns:a14="http://schemas.microsoft.com/office/drawing/2010/main" val="0"/>
              </a:ext>
            </a:extLst>
          </a:blip>
          <a:srcRect l="15209" r="-4731"/>
          <a:stretch/>
        </p:blipFill>
        <p:spPr>
          <a:xfrm>
            <a:off x="2553627" y="5301208"/>
            <a:ext cx="1226285" cy="1236175"/>
          </a:xfrm>
          <a:prstGeom prst="rect">
            <a:avLst/>
          </a:prstGeom>
        </p:spPr>
      </p:pic>
      <p:pic>
        <p:nvPicPr>
          <p:cNvPr id="7" name="Picture 2" descr="C:\Users\Corinne\Desktop\photo_BLANGY_Anne.jpg"/>
          <p:cNvPicPr>
            <a:picLocks noChangeAspect="1" noChangeArrowheads="1"/>
          </p:cNvPicPr>
          <p:nvPr/>
        </p:nvPicPr>
        <p:blipFill rotWithShape="1">
          <a:blip r:embed="rId14">
            <a:extLst>
              <a:ext uri="{28A0092B-C50C-407E-A947-70E740481C1C}">
                <a14:useLocalDpi xmlns:a14="http://schemas.microsoft.com/office/drawing/2010/main" val="0"/>
              </a:ext>
            </a:extLst>
          </a:blip>
          <a:srcRect l="3546" r="9295"/>
          <a:stretch/>
        </p:blipFill>
        <p:spPr bwMode="auto">
          <a:xfrm>
            <a:off x="6096042" y="1625981"/>
            <a:ext cx="1284270" cy="142730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Corinne\Desktop\p_236_fredAndre.JPG"/>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29893" t="4273" r="43395" b="51777"/>
          <a:stretch/>
        </p:blipFill>
        <p:spPr bwMode="auto">
          <a:xfrm>
            <a:off x="6273570" y="3574493"/>
            <a:ext cx="1122713" cy="1385455"/>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nvSpPr>
        <p:spPr>
          <a:xfrm>
            <a:off x="35496" y="980728"/>
            <a:ext cx="1883401" cy="400110"/>
          </a:xfrm>
          <a:prstGeom prst="rect">
            <a:avLst/>
          </a:prstGeom>
          <a:noFill/>
        </p:spPr>
        <p:txBody>
          <a:bodyPr wrap="none" rtlCol="0">
            <a:spAutoFit/>
          </a:bodyPr>
          <a:lstStyle/>
          <a:p>
            <a:r>
              <a:rPr lang="fr-FR" sz="2000" b="1" dirty="0" err="1" smtClean="0">
                <a:solidFill>
                  <a:srgbClr val="00B0F0"/>
                </a:solidFill>
              </a:rPr>
              <a:t>Executive</a:t>
            </a:r>
            <a:r>
              <a:rPr lang="fr-FR" sz="2000" b="1" dirty="0" smtClean="0">
                <a:solidFill>
                  <a:srgbClr val="00B0F0"/>
                </a:solidFill>
              </a:rPr>
              <a:t> </a:t>
            </a:r>
            <a:r>
              <a:rPr lang="fr-FR" sz="2000" b="1" dirty="0" err="1" smtClean="0">
                <a:solidFill>
                  <a:srgbClr val="00B0F0"/>
                </a:solidFill>
              </a:rPr>
              <a:t>board</a:t>
            </a:r>
            <a:endParaRPr lang="fr-FR" sz="2000" b="1" dirty="0">
              <a:solidFill>
                <a:srgbClr val="00B0F0"/>
              </a:solidFill>
            </a:endParaRPr>
          </a:p>
        </p:txBody>
      </p:sp>
      <p:sp>
        <p:nvSpPr>
          <p:cNvPr id="19" name="ZoneTexte 18"/>
          <p:cNvSpPr txBox="1"/>
          <p:nvPr/>
        </p:nvSpPr>
        <p:spPr>
          <a:xfrm>
            <a:off x="32382" y="3316922"/>
            <a:ext cx="1803314" cy="400110"/>
          </a:xfrm>
          <a:prstGeom prst="rect">
            <a:avLst/>
          </a:prstGeom>
          <a:noFill/>
        </p:spPr>
        <p:txBody>
          <a:bodyPr wrap="none" rtlCol="0">
            <a:spAutoFit/>
          </a:bodyPr>
          <a:lstStyle/>
          <a:p>
            <a:r>
              <a:rPr lang="fr-FR" sz="2000" b="1" dirty="0" err="1" smtClean="0">
                <a:solidFill>
                  <a:srgbClr val="00B0F0"/>
                </a:solidFill>
              </a:rPr>
              <a:t>Advisory</a:t>
            </a:r>
            <a:r>
              <a:rPr lang="fr-FR" sz="2000" b="1" dirty="0" smtClean="0">
                <a:solidFill>
                  <a:srgbClr val="00B0F0"/>
                </a:solidFill>
              </a:rPr>
              <a:t> </a:t>
            </a:r>
            <a:r>
              <a:rPr lang="fr-FR" sz="2000" b="1" dirty="0" err="1" smtClean="0">
                <a:solidFill>
                  <a:srgbClr val="00B0F0"/>
                </a:solidFill>
              </a:rPr>
              <a:t>board</a:t>
            </a:r>
            <a:endParaRPr lang="fr-FR" sz="2000" b="1" dirty="0">
              <a:solidFill>
                <a:srgbClr val="00B0F0"/>
              </a:solidFill>
            </a:endParaRPr>
          </a:p>
        </p:txBody>
      </p:sp>
      <p:sp>
        <p:nvSpPr>
          <p:cNvPr id="20" name="ZoneTexte 19"/>
          <p:cNvSpPr txBox="1"/>
          <p:nvPr/>
        </p:nvSpPr>
        <p:spPr>
          <a:xfrm>
            <a:off x="3707904" y="5961474"/>
            <a:ext cx="1870384" cy="707886"/>
          </a:xfrm>
          <a:prstGeom prst="rect">
            <a:avLst/>
          </a:prstGeom>
          <a:noFill/>
        </p:spPr>
        <p:txBody>
          <a:bodyPr wrap="none" rtlCol="0">
            <a:spAutoFit/>
          </a:bodyPr>
          <a:lstStyle/>
          <a:p>
            <a:r>
              <a:rPr lang="fr-FR" sz="2000" b="1" dirty="0" smtClean="0">
                <a:solidFill>
                  <a:srgbClr val="00B0F0"/>
                </a:solidFill>
              </a:rPr>
              <a:t>Education</a:t>
            </a:r>
          </a:p>
          <a:p>
            <a:r>
              <a:rPr lang="fr-FR" sz="2000" b="1" dirty="0">
                <a:solidFill>
                  <a:srgbClr val="00B0F0"/>
                </a:solidFill>
              </a:rPr>
              <a:t>C</a:t>
            </a:r>
            <a:r>
              <a:rPr lang="fr-FR" sz="2000" b="1" dirty="0" smtClean="0">
                <a:solidFill>
                  <a:srgbClr val="00B0F0"/>
                </a:solidFill>
              </a:rPr>
              <a:t>ommunication</a:t>
            </a:r>
            <a:endParaRPr lang="fr-FR" sz="2000" b="1" dirty="0">
              <a:solidFill>
                <a:srgbClr val="00B0F0"/>
              </a:solidFill>
            </a:endParaRPr>
          </a:p>
        </p:txBody>
      </p:sp>
      <p:sp>
        <p:nvSpPr>
          <p:cNvPr id="21" name="ZoneTexte 20"/>
          <p:cNvSpPr txBox="1"/>
          <p:nvPr/>
        </p:nvSpPr>
        <p:spPr>
          <a:xfrm>
            <a:off x="7024279" y="5964727"/>
            <a:ext cx="2084225" cy="707886"/>
          </a:xfrm>
          <a:prstGeom prst="rect">
            <a:avLst/>
          </a:prstGeom>
          <a:noFill/>
        </p:spPr>
        <p:txBody>
          <a:bodyPr wrap="none" rtlCol="0">
            <a:spAutoFit/>
          </a:bodyPr>
          <a:lstStyle/>
          <a:p>
            <a:r>
              <a:rPr lang="fr-FR" sz="2000" b="1" dirty="0" smtClean="0">
                <a:solidFill>
                  <a:srgbClr val="00B0F0"/>
                </a:solidFill>
              </a:rPr>
              <a:t>Editor</a:t>
            </a:r>
          </a:p>
          <a:p>
            <a:r>
              <a:rPr lang="fr-FR" sz="2000" b="1" dirty="0" err="1" smtClean="0">
                <a:solidFill>
                  <a:srgbClr val="00B0F0"/>
                </a:solidFill>
              </a:rPr>
              <a:t>Biology</a:t>
            </a:r>
            <a:r>
              <a:rPr lang="fr-FR" sz="2000" b="1" dirty="0" smtClean="0">
                <a:solidFill>
                  <a:srgbClr val="00B0F0"/>
                </a:solidFill>
              </a:rPr>
              <a:t> of the </a:t>
            </a:r>
            <a:r>
              <a:rPr lang="fr-FR" sz="2000" b="1" dirty="0" err="1" smtClean="0">
                <a:solidFill>
                  <a:srgbClr val="00B0F0"/>
                </a:solidFill>
              </a:rPr>
              <a:t>cell</a:t>
            </a:r>
            <a:endParaRPr lang="fr-FR" sz="2000" b="1" dirty="0" smtClean="0">
              <a:solidFill>
                <a:srgbClr val="00B0F0"/>
              </a:solidFill>
            </a:endParaRPr>
          </a:p>
        </p:txBody>
      </p:sp>
      <p:sp>
        <p:nvSpPr>
          <p:cNvPr id="10" name="ZoneTexte 9"/>
          <p:cNvSpPr txBox="1"/>
          <p:nvPr/>
        </p:nvSpPr>
        <p:spPr>
          <a:xfrm>
            <a:off x="6148493" y="6528091"/>
            <a:ext cx="799771" cy="369332"/>
          </a:xfrm>
          <a:prstGeom prst="rect">
            <a:avLst/>
          </a:prstGeom>
          <a:noFill/>
        </p:spPr>
        <p:txBody>
          <a:bodyPr wrap="none" rtlCol="0">
            <a:spAutoFit/>
          </a:bodyPr>
          <a:lstStyle/>
          <a:p>
            <a:r>
              <a:rPr lang="fr-FR" dirty="0" smtClean="0"/>
              <a:t>T. Galli</a:t>
            </a:r>
            <a:endParaRPr lang="fr-FR" dirty="0"/>
          </a:p>
        </p:txBody>
      </p:sp>
      <p:sp>
        <p:nvSpPr>
          <p:cNvPr id="24" name="ZoneTexte 23"/>
          <p:cNvSpPr txBox="1"/>
          <p:nvPr/>
        </p:nvSpPr>
        <p:spPr>
          <a:xfrm>
            <a:off x="2600356" y="6456083"/>
            <a:ext cx="1035540" cy="369332"/>
          </a:xfrm>
          <a:prstGeom prst="rect">
            <a:avLst/>
          </a:prstGeom>
          <a:noFill/>
        </p:spPr>
        <p:txBody>
          <a:bodyPr wrap="none" rtlCol="0">
            <a:spAutoFit/>
          </a:bodyPr>
          <a:lstStyle/>
          <a:p>
            <a:r>
              <a:rPr lang="fr-FR" dirty="0"/>
              <a:t>I</a:t>
            </a:r>
            <a:r>
              <a:rPr lang="fr-FR" dirty="0" smtClean="0"/>
              <a:t>. </a:t>
            </a:r>
            <a:r>
              <a:rPr lang="fr-FR" dirty="0" err="1" smtClean="0"/>
              <a:t>Kramer</a:t>
            </a:r>
            <a:endParaRPr lang="fr-FR" dirty="0"/>
          </a:p>
        </p:txBody>
      </p:sp>
      <p:sp>
        <p:nvSpPr>
          <p:cNvPr id="25" name="ZoneTexte 24"/>
          <p:cNvSpPr txBox="1"/>
          <p:nvPr/>
        </p:nvSpPr>
        <p:spPr>
          <a:xfrm>
            <a:off x="35496" y="4869160"/>
            <a:ext cx="1147622" cy="369332"/>
          </a:xfrm>
          <a:prstGeom prst="rect">
            <a:avLst/>
          </a:prstGeom>
          <a:noFill/>
        </p:spPr>
        <p:txBody>
          <a:bodyPr wrap="none" rtlCol="0">
            <a:spAutoFit/>
          </a:bodyPr>
          <a:lstStyle/>
          <a:p>
            <a:r>
              <a:rPr lang="fr-FR" dirty="0" smtClean="0"/>
              <a:t>V. Moreau</a:t>
            </a:r>
            <a:endParaRPr lang="fr-FR" dirty="0"/>
          </a:p>
        </p:txBody>
      </p:sp>
      <p:sp>
        <p:nvSpPr>
          <p:cNvPr id="26" name="ZoneTexte 25"/>
          <p:cNvSpPr txBox="1"/>
          <p:nvPr/>
        </p:nvSpPr>
        <p:spPr>
          <a:xfrm>
            <a:off x="1259632" y="4869160"/>
            <a:ext cx="1151597" cy="646331"/>
          </a:xfrm>
          <a:prstGeom prst="rect">
            <a:avLst/>
          </a:prstGeom>
          <a:noFill/>
        </p:spPr>
        <p:txBody>
          <a:bodyPr wrap="none" rtlCol="0">
            <a:spAutoFit/>
          </a:bodyPr>
          <a:lstStyle/>
          <a:p>
            <a:r>
              <a:rPr lang="fr-FR" dirty="0" smtClean="0"/>
              <a:t>S. </a:t>
            </a:r>
            <a:r>
              <a:rPr lang="fr-FR" dirty="0" err="1" smtClean="0"/>
              <a:t>Miserey</a:t>
            </a:r>
            <a:endParaRPr lang="fr-FR" dirty="0" smtClean="0"/>
          </a:p>
          <a:p>
            <a:r>
              <a:rPr lang="fr-FR" dirty="0" smtClean="0"/>
              <a:t>-</a:t>
            </a:r>
            <a:r>
              <a:rPr lang="fr-FR" dirty="0" err="1" smtClean="0"/>
              <a:t>Lenkei</a:t>
            </a:r>
            <a:endParaRPr lang="fr-FR" dirty="0"/>
          </a:p>
        </p:txBody>
      </p:sp>
      <p:sp>
        <p:nvSpPr>
          <p:cNvPr id="27" name="ZoneTexte 26"/>
          <p:cNvSpPr txBox="1"/>
          <p:nvPr/>
        </p:nvSpPr>
        <p:spPr>
          <a:xfrm>
            <a:off x="2605978" y="4869160"/>
            <a:ext cx="811441" cy="369332"/>
          </a:xfrm>
          <a:prstGeom prst="rect">
            <a:avLst/>
          </a:prstGeom>
          <a:noFill/>
        </p:spPr>
        <p:txBody>
          <a:bodyPr wrap="none" rtlCol="0">
            <a:spAutoFit/>
          </a:bodyPr>
          <a:lstStyle/>
          <a:p>
            <a:r>
              <a:rPr lang="fr-FR" dirty="0" smtClean="0"/>
              <a:t>B. Sola</a:t>
            </a:r>
            <a:endParaRPr lang="fr-FR" dirty="0"/>
          </a:p>
        </p:txBody>
      </p:sp>
      <p:sp>
        <p:nvSpPr>
          <p:cNvPr id="29" name="ZoneTexte 28"/>
          <p:cNvSpPr txBox="1"/>
          <p:nvPr/>
        </p:nvSpPr>
        <p:spPr>
          <a:xfrm>
            <a:off x="3563888" y="4869160"/>
            <a:ext cx="1242648" cy="369332"/>
          </a:xfrm>
          <a:prstGeom prst="rect">
            <a:avLst/>
          </a:prstGeom>
          <a:noFill/>
        </p:spPr>
        <p:txBody>
          <a:bodyPr wrap="none" rtlCol="0">
            <a:spAutoFit/>
          </a:bodyPr>
          <a:lstStyle/>
          <a:p>
            <a:r>
              <a:rPr lang="fr-FR" dirty="0"/>
              <a:t>G</a:t>
            </a:r>
            <a:r>
              <a:rPr lang="fr-FR" dirty="0" smtClean="0"/>
              <a:t>. Michaux</a:t>
            </a:r>
            <a:endParaRPr lang="fr-FR" dirty="0"/>
          </a:p>
        </p:txBody>
      </p:sp>
      <p:sp>
        <p:nvSpPr>
          <p:cNvPr id="30" name="ZoneTexte 29"/>
          <p:cNvSpPr txBox="1"/>
          <p:nvPr/>
        </p:nvSpPr>
        <p:spPr>
          <a:xfrm>
            <a:off x="5051011" y="4869160"/>
            <a:ext cx="890437" cy="369332"/>
          </a:xfrm>
          <a:prstGeom prst="rect">
            <a:avLst/>
          </a:prstGeom>
          <a:noFill/>
        </p:spPr>
        <p:txBody>
          <a:bodyPr wrap="none" rtlCol="0">
            <a:spAutoFit/>
          </a:bodyPr>
          <a:lstStyle/>
          <a:p>
            <a:r>
              <a:rPr lang="fr-FR" dirty="0"/>
              <a:t>F</a:t>
            </a:r>
            <a:r>
              <a:rPr lang="fr-FR" dirty="0" smtClean="0"/>
              <a:t>. Perez</a:t>
            </a:r>
            <a:endParaRPr lang="fr-FR" dirty="0"/>
          </a:p>
        </p:txBody>
      </p:sp>
      <p:sp>
        <p:nvSpPr>
          <p:cNvPr id="31" name="ZoneTexte 30"/>
          <p:cNvSpPr txBox="1"/>
          <p:nvPr/>
        </p:nvSpPr>
        <p:spPr>
          <a:xfrm>
            <a:off x="6300192" y="4869160"/>
            <a:ext cx="948593" cy="369332"/>
          </a:xfrm>
          <a:prstGeom prst="rect">
            <a:avLst/>
          </a:prstGeom>
          <a:noFill/>
        </p:spPr>
        <p:txBody>
          <a:bodyPr wrap="none" rtlCol="0">
            <a:spAutoFit/>
          </a:bodyPr>
          <a:lstStyle/>
          <a:p>
            <a:r>
              <a:rPr lang="fr-FR" dirty="0" smtClean="0"/>
              <a:t>F. André</a:t>
            </a:r>
            <a:endParaRPr lang="fr-FR" dirty="0"/>
          </a:p>
        </p:txBody>
      </p:sp>
      <p:sp>
        <p:nvSpPr>
          <p:cNvPr id="32" name="ZoneTexte 31"/>
          <p:cNvSpPr txBox="1"/>
          <p:nvPr/>
        </p:nvSpPr>
        <p:spPr>
          <a:xfrm>
            <a:off x="143436" y="2987660"/>
            <a:ext cx="1548244" cy="369332"/>
          </a:xfrm>
          <a:prstGeom prst="rect">
            <a:avLst/>
          </a:prstGeom>
          <a:noFill/>
        </p:spPr>
        <p:txBody>
          <a:bodyPr wrap="none" rtlCol="0">
            <a:spAutoFit/>
          </a:bodyPr>
          <a:lstStyle/>
          <a:p>
            <a:r>
              <a:rPr lang="fr-FR" dirty="0" smtClean="0"/>
              <a:t>C. </a:t>
            </a:r>
            <a:r>
              <a:rPr lang="fr-FR" dirty="0" err="1" smtClean="0"/>
              <a:t>Albiges-Rizo</a:t>
            </a:r>
            <a:endParaRPr lang="fr-FR" dirty="0"/>
          </a:p>
        </p:txBody>
      </p:sp>
      <p:sp>
        <p:nvSpPr>
          <p:cNvPr id="33" name="ZoneTexte 32"/>
          <p:cNvSpPr txBox="1"/>
          <p:nvPr/>
        </p:nvSpPr>
        <p:spPr>
          <a:xfrm>
            <a:off x="1879386" y="2987660"/>
            <a:ext cx="1067793" cy="369332"/>
          </a:xfrm>
          <a:prstGeom prst="rect">
            <a:avLst/>
          </a:prstGeom>
          <a:noFill/>
        </p:spPr>
        <p:txBody>
          <a:bodyPr wrap="none" rtlCol="0">
            <a:spAutoFit/>
          </a:bodyPr>
          <a:lstStyle/>
          <a:p>
            <a:r>
              <a:rPr lang="fr-FR" dirty="0" smtClean="0"/>
              <a:t>A. </a:t>
            </a:r>
            <a:r>
              <a:rPr lang="fr-FR" dirty="0" err="1" smtClean="0"/>
              <a:t>Echard</a:t>
            </a:r>
            <a:endParaRPr lang="fr-FR" dirty="0"/>
          </a:p>
        </p:txBody>
      </p:sp>
      <p:sp>
        <p:nvSpPr>
          <p:cNvPr id="34" name="ZoneTexte 33"/>
          <p:cNvSpPr txBox="1"/>
          <p:nvPr/>
        </p:nvSpPr>
        <p:spPr>
          <a:xfrm>
            <a:off x="3280762" y="2987660"/>
            <a:ext cx="1026435" cy="369332"/>
          </a:xfrm>
          <a:prstGeom prst="rect">
            <a:avLst/>
          </a:prstGeom>
          <a:noFill/>
        </p:spPr>
        <p:txBody>
          <a:bodyPr wrap="none" rtlCol="0">
            <a:spAutoFit/>
          </a:bodyPr>
          <a:lstStyle/>
          <a:p>
            <a:r>
              <a:rPr lang="fr-FR" dirty="0" smtClean="0"/>
              <a:t>H. </a:t>
            </a:r>
            <a:r>
              <a:rPr lang="fr-FR" dirty="0" err="1" smtClean="0"/>
              <a:t>Barelli</a:t>
            </a:r>
            <a:endParaRPr lang="fr-FR" dirty="0"/>
          </a:p>
        </p:txBody>
      </p:sp>
      <p:sp>
        <p:nvSpPr>
          <p:cNvPr id="35" name="ZoneTexte 34"/>
          <p:cNvSpPr txBox="1"/>
          <p:nvPr/>
        </p:nvSpPr>
        <p:spPr>
          <a:xfrm>
            <a:off x="6240058" y="2987660"/>
            <a:ext cx="1053237" cy="369332"/>
          </a:xfrm>
          <a:prstGeom prst="rect">
            <a:avLst/>
          </a:prstGeom>
          <a:noFill/>
        </p:spPr>
        <p:txBody>
          <a:bodyPr wrap="none" rtlCol="0">
            <a:spAutoFit/>
          </a:bodyPr>
          <a:lstStyle/>
          <a:p>
            <a:r>
              <a:rPr lang="fr-FR" dirty="0"/>
              <a:t>A</a:t>
            </a:r>
            <a:r>
              <a:rPr lang="fr-FR" dirty="0" smtClean="0"/>
              <a:t>. </a:t>
            </a:r>
            <a:r>
              <a:rPr lang="fr-FR" dirty="0" err="1" smtClean="0"/>
              <a:t>Blangy</a:t>
            </a:r>
            <a:endParaRPr lang="fr-FR" dirty="0"/>
          </a:p>
        </p:txBody>
      </p:sp>
      <p:sp>
        <p:nvSpPr>
          <p:cNvPr id="36" name="ZoneTexte 35"/>
          <p:cNvSpPr txBox="1"/>
          <p:nvPr/>
        </p:nvSpPr>
        <p:spPr>
          <a:xfrm>
            <a:off x="4690071" y="2987660"/>
            <a:ext cx="1152560" cy="369332"/>
          </a:xfrm>
          <a:prstGeom prst="rect">
            <a:avLst/>
          </a:prstGeom>
          <a:noFill/>
        </p:spPr>
        <p:txBody>
          <a:bodyPr wrap="none" rtlCol="0">
            <a:spAutoFit/>
          </a:bodyPr>
          <a:lstStyle/>
          <a:p>
            <a:r>
              <a:rPr lang="fr-FR" dirty="0" smtClean="0"/>
              <a:t>RM. </a:t>
            </a:r>
            <a:r>
              <a:rPr lang="fr-FR" dirty="0" err="1" smtClean="0"/>
              <a:t>Mège</a:t>
            </a:r>
            <a:endParaRPr lang="fr-FR" dirty="0"/>
          </a:p>
        </p:txBody>
      </p:sp>
      <p:sp>
        <p:nvSpPr>
          <p:cNvPr id="37" name="ZoneTexte 36"/>
          <p:cNvSpPr txBox="1"/>
          <p:nvPr/>
        </p:nvSpPr>
        <p:spPr>
          <a:xfrm>
            <a:off x="7791223" y="2987660"/>
            <a:ext cx="970522" cy="369332"/>
          </a:xfrm>
          <a:prstGeom prst="rect">
            <a:avLst/>
          </a:prstGeom>
          <a:noFill/>
        </p:spPr>
        <p:txBody>
          <a:bodyPr wrap="none" rtlCol="0">
            <a:spAutoFit/>
          </a:bodyPr>
          <a:lstStyle/>
          <a:p>
            <a:r>
              <a:rPr lang="fr-FR" dirty="0" smtClean="0"/>
              <a:t>F. </a:t>
            </a:r>
            <a:r>
              <a:rPr lang="fr-FR" dirty="0" err="1" smtClean="0"/>
              <a:t>Lafont</a:t>
            </a:r>
            <a:endParaRPr lang="fr-FR" dirty="0"/>
          </a:p>
        </p:txBody>
      </p:sp>
      <p:pic>
        <p:nvPicPr>
          <p:cNvPr id="11" name="Picture 3"/>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11557" r="6508"/>
          <a:stretch/>
        </p:blipFill>
        <p:spPr bwMode="auto">
          <a:xfrm>
            <a:off x="7611685" y="3556894"/>
            <a:ext cx="1060677" cy="1396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ZoneTexte 37"/>
          <p:cNvSpPr txBox="1"/>
          <p:nvPr/>
        </p:nvSpPr>
        <p:spPr>
          <a:xfrm>
            <a:off x="7668344" y="4869160"/>
            <a:ext cx="988732" cy="369332"/>
          </a:xfrm>
          <a:prstGeom prst="rect">
            <a:avLst/>
          </a:prstGeom>
          <a:noFill/>
        </p:spPr>
        <p:txBody>
          <a:bodyPr wrap="none" rtlCol="0">
            <a:spAutoFit/>
          </a:bodyPr>
          <a:lstStyle/>
          <a:p>
            <a:r>
              <a:rPr lang="fr-FR" dirty="0" smtClean="0"/>
              <a:t>V. </a:t>
            </a:r>
            <a:r>
              <a:rPr lang="fr-FR" dirty="0" err="1" smtClean="0"/>
              <a:t>Baldin</a:t>
            </a:r>
            <a:endParaRPr lang="fr-FR" dirty="0"/>
          </a:p>
        </p:txBody>
      </p:sp>
      <p:sp>
        <p:nvSpPr>
          <p:cNvPr id="39" name="ZoneTexte 38"/>
          <p:cNvSpPr txBox="1"/>
          <p:nvPr/>
        </p:nvSpPr>
        <p:spPr>
          <a:xfrm>
            <a:off x="23913" y="6528752"/>
            <a:ext cx="1112869" cy="369332"/>
          </a:xfrm>
          <a:prstGeom prst="rect">
            <a:avLst/>
          </a:prstGeom>
          <a:noFill/>
        </p:spPr>
        <p:txBody>
          <a:bodyPr wrap="none" rtlCol="0">
            <a:spAutoFit/>
          </a:bodyPr>
          <a:lstStyle/>
          <a:p>
            <a:r>
              <a:rPr lang="fr-FR" dirty="0" smtClean="0"/>
              <a:t>J. </a:t>
            </a:r>
            <a:r>
              <a:rPr lang="fr-FR" dirty="0" err="1" smtClean="0"/>
              <a:t>Enninga</a:t>
            </a:r>
            <a:endParaRPr lang="fr-FR" dirty="0" smtClean="0"/>
          </a:p>
        </p:txBody>
      </p:sp>
      <p:pic>
        <p:nvPicPr>
          <p:cNvPr id="12" name="Image 11"/>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33057" y="5203739"/>
            <a:ext cx="952500" cy="1428750"/>
          </a:xfrm>
          <a:prstGeom prst="rect">
            <a:avLst/>
          </a:prstGeom>
        </p:spPr>
      </p:pic>
      <p:sp>
        <p:nvSpPr>
          <p:cNvPr id="40" name="ZoneTexte 39"/>
          <p:cNvSpPr txBox="1"/>
          <p:nvPr/>
        </p:nvSpPr>
        <p:spPr>
          <a:xfrm>
            <a:off x="355468" y="1261180"/>
            <a:ext cx="974917" cy="406265"/>
          </a:xfrm>
          <a:prstGeom prst="rect">
            <a:avLst/>
          </a:prstGeom>
          <a:noFill/>
        </p:spPr>
        <p:txBody>
          <a:bodyPr wrap="none" rtlCol="0">
            <a:spAutoFit/>
          </a:bodyPr>
          <a:lstStyle/>
          <a:p>
            <a:r>
              <a:rPr lang="fr-FR" dirty="0" err="1" smtClean="0"/>
              <a:t>President</a:t>
            </a:r>
            <a:endParaRPr lang="fr-FR" dirty="0"/>
          </a:p>
        </p:txBody>
      </p:sp>
      <p:sp>
        <p:nvSpPr>
          <p:cNvPr id="41" name="ZoneTexte 40"/>
          <p:cNvSpPr txBox="1"/>
          <p:nvPr/>
        </p:nvSpPr>
        <p:spPr>
          <a:xfrm>
            <a:off x="1663362" y="1298113"/>
            <a:ext cx="1540486" cy="369332"/>
          </a:xfrm>
          <a:prstGeom prst="rect">
            <a:avLst/>
          </a:prstGeom>
          <a:noFill/>
        </p:spPr>
        <p:txBody>
          <a:bodyPr wrap="none" rtlCol="0">
            <a:spAutoFit/>
          </a:bodyPr>
          <a:lstStyle/>
          <a:p>
            <a:r>
              <a:rPr lang="fr-FR" dirty="0" err="1" smtClean="0"/>
              <a:t>Vice-President</a:t>
            </a:r>
            <a:endParaRPr lang="fr-FR" dirty="0"/>
          </a:p>
        </p:txBody>
      </p:sp>
      <p:sp>
        <p:nvSpPr>
          <p:cNvPr id="42" name="ZoneTexte 41"/>
          <p:cNvSpPr txBox="1"/>
          <p:nvPr/>
        </p:nvSpPr>
        <p:spPr>
          <a:xfrm>
            <a:off x="3280762" y="1298113"/>
            <a:ext cx="1070037" cy="369332"/>
          </a:xfrm>
          <a:prstGeom prst="rect">
            <a:avLst/>
          </a:prstGeom>
          <a:noFill/>
        </p:spPr>
        <p:txBody>
          <a:bodyPr wrap="none" rtlCol="0">
            <a:spAutoFit/>
          </a:bodyPr>
          <a:lstStyle/>
          <a:p>
            <a:r>
              <a:rPr lang="fr-FR" dirty="0" err="1" smtClean="0"/>
              <a:t>Treasurer</a:t>
            </a:r>
            <a:endParaRPr lang="fr-FR" dirty="0"/>
          </a:p>
        </p:txBody>
      </p:sp>
      <p:sp>
        <p:nvSpPr>
          <p:cNvPr id="43" name="ZoneTexte 42"/>
          <p:cNvSpPr txBox="1"/>
          <p:nvPr/>
        </p:nvSpPr>
        <p:spPr>
          <a:xfrm>
            <a:off x="4546055" y="1298113"/>
            <a:ext cx="1538113" cy="369332"/>
          </a:xfrm>
          <a:prstGeom prst="rect">
            <a:avLst/>
          </a:prstGeom>
          <a:noFill/>
        </p:spPr>
        <p:txBody>
          <a:bodyPr wrap="none" rtlCol="0">
            <a:spAutoFit/>
          </a:bodyPr>
          <a:lstStyle/>
          <a:p>
            <a:r>
              <a:rPr lang="fr-FR" dirty="0" smtClean="0"/>
              <a:t>Vice-</a:t>
            </a:r>
            <a:r>
              <a:rPr lang="fr-FR" dirty="0" err="1" smtClean="0"/>
              <a:t>Treasurer</a:t>
            </a:r>
            <a:endParaRPr lang="fr-FR" dirty="0"/>
          </a:p>
        </p:txBody>
      </p:sp>
      <p:sp>
        <p:nvSpPr>
          <p:cNvPr id="44" name="ZoneTexte 43"/>
          <p:cNvSpPr txBox="1"/>
          <p:nvPr/>
        </p:nvSpPr>
        <p:spPr>
          <a:xfrm>
            <a:off x="6247599" y="1298113"/>
            <a:ext cx="1065228" cy="369332"/>
          </a:xfrm>
          <a:prstGeom prst="rect">
            <a:avLst/>
          </a:prstGeom>
          <a:noFill/>
        </p:spPr>
        <p:txBody>
          <a:bodyPr wrap="none" rtlCol="0">
            <a:spAutoFit/>
          </a:bodyPr>
          <a:lstStyle/>
          <a:p>
            <a:r>
              <a:rPr lang="fr-FR" dirty="0" err="1" smtClean="0"/>
              <a:t>Secretary</a:t>
            </a:r>
            <a:endParaRPr lang="fr-FR" dirty="0"/>
          </a:p>
        </p:txBody>
      </p:sp>
      <p:sp>
        <p:nvSpPr>
          <p:cNvPr id="45" name="ZoneTexte 44"/>
          <p:cNvSpPr txBox="1"/>
          <p:nvPr/>
        </p:nvSpPr>
        <p:spPr>
          <a:xfrm>
            <a:off x="7575199" y="1298113"/>
            <a:ext cx="1533305" cy="369332"/>
          </a:xfrm>
          <a:prstGeom prst="rect">
            <a:avLst/>
          </a:prstGeom>
          <a:noFill/>
        </p:spPr>
        <p:txBody>
          <a:bodyPr wrap="none" rtlCol="0">
            <a:spAutoFit/>
          </a:bodyPr>
          <a:lstStyle/>
          <a:p>
            <a:r>
              <a:rPr lang="fr-FR" dirty="0" smtClean="0"/>
              <a:t>Vice-</a:t>
            </a:r>
            <a:r>
              <a:rPr lang="fr-FR" dirty="0" err="1" smtClean="0"/>
              <a:t>Secretary</a:t>
            </a:r>
            <a:endParaRPr lang="fr-FR" dirty="0"/>
          </a:p>
        </p:txBody>
      </p:sp>
      <p:pic>
        <p:nvPicPr>
          <p:cNvPr id="46" name="Picture 2"/>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t="23615"/>
          <a:stretch/>
        </p:blipFill>
        <p:spPr bwMode="auto">
          <a:xfrm>
            <a:off x="3575654" y="-1214"/>
            <a:ext cx="5527339" cy="1299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809583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351" y="1169267"/>
            <a:ext cx="8263624" cy="5644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p:cNvPicPr>
            <a:picLocks noChangeAspect="1"/>
          </p:cNvPicPr>
          <p:nvPr/>
        </p:nvPicPr>
        <p:blipFill rotWithShape="1">
          <a:blip r:embed="rId3" cstate="print">
            <a:extLst>
              <a:ext uri="{28A0092B-C50C-407E-A947-70E740481C1C}">
                <a14:useLocalDpi xmlns:a14="http://schemas.microsoft.com/office/drawing/2010/main" val="0"/>
              </a:ext>
            </a:extLst>
          </a:blip>
          <a:srcRect l="16219" t="6372" r="7853" b="22813"/>
          <a:stretch/>
        </p:blipFill>
        <p:spPr>
          <a:xfrm>
            <a:off x="5009750" y="4452784"/>
            <a:ext cx="437750" cy="544719"/>
          </a:xfrm>
          <a:prstGeom prst="rect">
            <a:avLst/>
          </a:prstGeom>
        </p:spPr>
      </p:pic>
      <p:sp>
        <p:nvSpPr>
          <p:cNvPr id="4" name="ZoneTexte 3"/>
          <p:cNvSpPr txBox="1"/>
          <p:nvPr/>
        </p:nvSpPr>
        <p:spPr>
          <a:xfrm>
            <a:off x="5475019" y="4725142"/>
            <a:ext cx="2042097" cy="307777"/>
          </a:xfrm>
          <a:prstGeom prst="rect">
            <a:avLst/>
          </a:prstGeom>
          <a:solidFill>
            <a:schemeClr val="accent6"/>
          </a:solidFill>
        </p:spPr>
        <p:txBody>
          <a:bodyPr wrap="none" rtlCol="0">
            <a:spAutoFit/>
          </a:bodyPr>
          <a:lstStyle/>
          <a:p>
            <a:r>
              <a:rPr lang="fr-FR" sz="1400" b="1" dirty="0" err="1" smtClean="0"/>
              <a:t>Adhesion</a:t>
            </a:r>
            <a:r>
              <a:rPr lang="fr-FR" sz="1400" b="1" dirty="0" smtClean="0"/>
              <a:t>/</a:t>
            </a:r>
            <a:r>
              <a:rPr lang="fr-FR" sz="1400" b="1" dirty="0" err="1" smtClean="0"/>
              <a:t>differentiation</a:t>
            </a:r>
            <a:endParaRPr lang="fr-FR" sz="1400" b="1" dirty="0"/>
          </a:p>
        </p:txBody>
      </p:sp>
      <p:pic>
        <p:nvPicPr>
          <p:cNvPr id="9" name="Picture 16" descr="http://www.endocytosis.org/F-BAR_proteins/JMConference/images/People/Helene_Barelli.gif"/>
          <p:cNvPicPr>
            <a:picLocks noChangeAspect="1" noChangeArrowheads="1"/>
          </p:cNvPicPr>
          <p:nvPr/>
        </p:nvPicPr>
        <p:blipFill rotWithShape="1">
          <a:blip r:embed="rId4">
            <a:extLst>
              <a:ext uri="{28A0092B-C50C-407E-A947-70E740481C1C}">
                <a14:useLocalDpi xmlns:a14="http://schemas.microsoft.com/office/drawing/2010/main" val="0"/>
              </a:ext>
            </a:extLst>
          </a:blip>
          <a:srcRect l="9494" r="13564"/>
          <a:stretch/>
        </p:blipFill>
        <p:spPr bwMode="auto">
          <a:xfrm>
            <a:off x="5796136" y="5437209"/>
            <a:ext cx="461802" cy="582186"/>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6274319" y="5569495"/>
            <a:ext cx="1543499" cy="307777"/>
          </a:xfrm>
          <a:prstGeom prst="rect">
            <a:avLst/>
          </a:prstGeom>
          <a:solidFill>
            <a:schemeClr val="accent6"/>
          </a:solidFill>
        </p:spPr>
        <p:txBody>
          <a:bodyPr wrap="none" rtlCol="0">
            <a:spAutoFit/>
          </a:bodyPr>
          <a:lstStyle/>
          <a:p>
            <a:r>
              <a:rPr lang="fr-FR" sz="1400" b="1" dirty="0" smtClean="0"/>
              <a:t>Membrane/</a:t>
            </a:r>
            <a:r>
              <a:rPr lang="fr-FR" sz="1400" b="1" dirty="0" err="1" smtClean="0"/>
              <a:t>Traffic</a:t>
            </a:r>
            <a:endParaRPr lang="fr-FR" sz="1400" b="1" dirty="0"/>
          </a:p>
        </p:txBody>
      </p:sp>
      <p:pic>
        <p:nvPicPr>
          <p:cNvPr id="11" name="Picture 14" descr="http://www.neuroscience.univ-bordeauxsegalen.fr/_contents-images/ametys-internal%253Asites/neurosciences/ametys-internal%253Acontents/arnaud-echard-article/_metadata/content/_data/Echard-2.jpg_245x17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99466" y="2164369"/>
            <a:ext cx="388358" cy="559692"/>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20525" y="1985699"/>
            <a:ext cx="419427" cy="530737"/>
          </a:xfrm>
          <a:prstGeom prst="rect">
            <a:avLst/>
          </a:prstGeom>
        </p:spPr>
      </p:pic>
      <p:pic>
        <p:nvPicPr>
          <p:cNvPr id="13" name="Picture 2" descr="http://www.sbcf.fr/docs/gazette_numero_10/franck_perez_gazette.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8764"/>
          <a:stretch/>
        </p:blipFill>
        <p:spPr bwMode="auto">
          <a:xfrm>
            <a:off x="3131840" y="2777172"/>
            <a:ext cx="343864" cy="363796"/>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a:off x="1763688" y="3121223"/>
            <a:ext cx="5964838" cy="307777"/>
          </a:xfrm>
          <a:prstGeom prst="rect">
            <a:avLst/>
          </a:prstGeom>
          <a:solidFill>
            <a:schemeClr val="accent6"/>
          </a:solidFill>
        </p:spPr>
        <p:txBody>
          <a:bodyPr wrap="none" rtlCol="0">
            <a:spAutoFit/>
          </a:bodyPr>
          <a:lstStyle/>
          <a:p>
            <a:r>
              <a:rPr lang="fr-FR" sz="1400" b="1" dirty="0" err="1" smtClean="0"/>
              <a:t>Traffic</a:t>
            </a:r>
            <a:r>
              <a:rPr lang="fr-FR" sz="1400" b="1" dirty="0" smtClean="0"/>
              <a:t>/</a:t>
            </a:r>
            <a:r>
              <a:rPr lang="fr-FR" sz="1400" b="1" dirty="0" err="1" smtClean="0"/>
              <a:t>motor</a:t>
            </a:r>
            <a:r>
              <a:rPr lang="fr-FR" sz="1400" b="1" dirty="0" smtClean="0"/>
              <a:t>/</a:t>
            </a:r>
            <a:r>
              <a:rPr lang="fr-FR" sz="1400" b="1" dirty="0" err="1" smtClean="0"/>
              <a:t>cytoskeleton</a:t>
            </a:r>
            <a:r>
              <a:rPr lang="fr-FR" sz="1400" b="1" dirty="0" smtClean="0"/>
              <a:t>/</a:t>
            </a:r>
            <a:r>
              <a:rPr lang="fr-FR" sz="1400" b="1" dirty="0" err="1" smtClean="0"/>
              <a:t>adhesion</a:t>
            </a:r>
            <a:r>
              <a:rPr lang="fr-FR" sz="1400" b="1" dirty="0" smtClean="0"/>
              <a:t>/ </a:t>
            </a:r>
            <a:r>
              <a:rPr lang="fr-FR" sz="1400" b="1" dirty="0" err="1" smtClean="0"/>
              <a:t>cell</a:t>
            </a:r>
            <a:r>
              <a:rPr lang="fr-FR" sz="1400" b="1" dirty="0" smtClean="0"/>
              <a:t> division/host-</a:t>
            </a:r>
            <a:r>
              <a:rPr lang="fr-FR" sz="1400" b="1" dirty="0" err="1" smtClean="0"/>
              <a:t>pathogen</a:t>
            </a:r>
            <a:r>
              <a:rPr lang="fr-FR" sz="1400" b="1" dirty="0" smtClean="0"/>
              <a:t> interaction</a:t>
            </a:r>
            <a:endParaRPr lang="fr-FR" sz="1400" b="1" dirty="0"/>
          </a:p>
        </p:txBody>
      </p:sp>
      <p:pic>
        <p:nvPicPr>
          <p:cNvPr id="15" name="Picture 12" descr="http://www.ifm-institute.fr/wp-content/uploads/2013/06/RMM.g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706888" y="2619709"/>
            <a:ext cx="361056" cy="46814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Users\Corinne\Desktop\photo_BLANGY_Anne.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3546" r="9295"/>
          <a:stretch/>
        </p:blipFill>
        <p:spPr bwMode="auto">
          <a:xfrm>
            <a:off x="3394370" y="6019395"/>
            <a:ext cx="483051" cy="53685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1557" r="6508"/>
          <a:stretch/>
        </p:blipFill>
        <p:spPr bwMode="auto">
          <a:xfrm>
            <a:off x="3923928" y="6006991"/>
            <a:ext cx="448337" cy="5903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ZoneTexte 18"/>
          <p:cNvSpPr txBox="1"/>
          <p:nvPr/>
        </p:nvSpPr>
        <p:spPr>
          <a:xfrm>
            <a:off x="4283968" y="1196752"/>
            <a:ext cx="2148665" cy="307777"/>
          </a:xfrm>
          <a:prstGeom prst="rect">
            <a:avLst/>
          </a:prstGeom>
          <a:solidFill>
            <a:schemeClr val="accent6"/>
          </a:solidFill>
        </p:spPr>
        <p:txBody>
          <a:bodyPr wrap="none" rtlCol="0">
            <a:spAutoFit/>
          </a:bodyPr>
          <a:lstStyle/>
          <a:p>
            <a:r>
              <a:rPr lang="fr-FR" sz="1400" b="1" dirty="0" err="1" smtClean="0"/>
              <a:t>Autophagy</a:t>
            </a:r>
            <a:r>
              <a:rPr lang="fr-FR" sz="1400" b="1" dirty="0" smtClean="0"/>
              <a:t>/</a:t>
            </a:r>
            <a:r>
              <a:rPr lang="fr-FR" sz="1400" b="1" dirty="0" err="1" smtClean="0"/>
              <a:t>cell</a:t>
            </a:r>
            <a:r>
              <a:rPr lang="fr-FR" sz="1400" b="1" dirty="0" smtClean="0"/>
              <a:t> </a:t>
            </a:r>
            <a:r>
              <a:rPr lang="fr-FR" sz="1400" b="1" dirty="0" err="1" smtClean="0"/>
              <a:t>mechanics</a:t>
            </a:r>
            <a:endParaRPr lang="fr-FR" sz="1400" b="1" dirty="0"/>
          </a:p>
        </p:txBody>
      </p:sp>
      <p:pic>
        <p:nvPicPr>
          <p:cNvPr id="20" name="Picture 8" descr="http://www.gref-bordeaux.fr/sites/default/files/Sans%20titre.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691680" y="4316102"/>
            <a:ext cx="405541" cy="50959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descr="http://www.sbcf.fr/docs/gazette_numero_10/Brigitte_Sola_gazette.jp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19737"/>
          <a:stretch/>
        </p:blipFill>
        <p:spPr bwMode="auto">
          <a:xfrm>
            <a:off x="1979712" y="1772816"/>
            <a:ext cx="326955" cy="425766"/>
          </a:xfrm>
          <a:prstGeom prst="rect">
            <a:avLst/>
          </a:prstGeom>
          <a:noFill/>
          <a:extLst>
            <a:ext uri="{909E8E84-426E-40dd-AFC4-6F175D3DCCD1}">
              <a14:hiddenFill xmlns:a14="http://schemas.microsoft.com/office/drawing/2010/main">
                <a:solidFill>
                  <a:srgbClr val="FFFFFF"/>
                </a:solidFill>
              </a14:hiddenFill>
            </a:ext>
          </a:extLst>
        </p:spPr>
      </p:pic>
      <p:sp>
        <p:nvSpPr>
          <p:cNvPr id="22" name="ZoneTexte 21"/>
          <p:cNvSpPr txBox="1"/>
          <p:nvPr/>
        </p:nvSpPr>
        <p:spPr>
          <a:xfrm>
            <a:off x="1259632" y="1393031"/>
            <a:ext cx="1766253" cy="307777"/>
          </a:xfrm>
          <a:prstGeom prst="rect">
            <a:avLst/>
          </a:prstGeom>
          <a:solidFill>
            <a:schemeClr val="accent6"/>
          </a:solidFill>
        </p:spPr>
        <p:txBody>
          <a:bodyPr wrap="none" rtlCol="0">
            <a:spAutoFit/>
          </a:bodyPr>
          <a:lstStyle/>
          <a:p>
            <a:r>
              <a:rPr lang="fr-FR" sz="1400" b="1" dirty="0" smtClean="0"/>
              <a:t>Microenvironnement</a:t>
            </a:r>
            <a:endParaRPr lang="fr-FR" sz="1400" b="1" dirty="0"/>
          </a:p>
        </p:txBody>
      </p:sp>
      <p:pic>
        <p:nvPicPr>
          <p:cNvPr id="23" name="Picture 20" descr="http://igdr.univ-rennes1.fr/Intranet/Photos/MICHAUX_G.gif"/>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19940" r="33389" b="30886"/>
          <a:stretch/>
        </p:blipFill>
        <p:spPr bwMode="auto">
          <a:xfrm>
            <a:off x="1389584" y="2065073"/>
            <a:ext cx="446112" cy="64384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 descr="C:\Users\Corinne\Desktop\p_236_fredAndre.JPG"/>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29893" t="4273" r="43395" b="51777"/>
          <a:stretch/>
        </p:blipFill>
        <p:spPr bwMode="auto">
          <a:xfrm>
            <a:off x="4572000" y="5301208"/>
            <a:ext cx="437750" cy="540194"/>
          </a:xfrm>
          <a:prstGeom prst="rect">
            <a:avLst/>
          </a:prstGeom>
          <a:noFill/>
          <a:extLst>
            <a:ext uri="{909E8E84-426E-40dd-AFC4-6F175D3DCCD1}">
              <a14:hiddenFill xmlns:a14="http://schemas.microsoft.com/office/drawing/2010/main">
                <a:solidFill>
                  <a:srgbClr val="FFFFFF"/>
                </a:solidFill>
              </a14:hiddenFill>
            </a:ext>
          </a:extLst>
        </p:spPr>
      </p:pic>
      <p:pic>
        <p:nvPicPr>
          <p:cNvPr id="25" name="Image 2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180144" y="1700808"/>
            <a:ext cx="343883" cy="515826"/>
          </a:xfrm>
          <a:prstGeom prst="rect">
            <a:avLst/>
          </a:prstGeom>
        </p:spPr>
      </p:pic>
      <p:sp>
        <p:nvSpPr>
          <p:cNvPr id="26" name="ZoneTexte 25"/>
          <p:cNvSpPr txBox="1"/>
          <p:nvPr/>
        </p:nvSpPr>
        <p:spPr>
          <a:xfrm>
            <a:off x="3319664" y="5005089"/>
            <a:ext cx="1695464" cy="307777"/>
          </a:xfrm>
          <a:prstGeom prst="rect">
            <a:avLst/>
          </a:prstGeom>
          <a:solidFill>
            <a:schemeClr val="accent6"/>
          </a:solidFill>
        </p:spPr>
        <p:txBody>
          <a:bodyPr wrap="none" rtlCol="0">
            <a:spAutoFit/>
          </a:bodyPr>
          <a:lstStyle/>
          <a:p>
            <a:r>
              <a:rPr lang="fr-FR" sz="1400" b="1" dirty="0" err="1" smtClean="0"/>
              <a:t>Adhesion</a:t>
            </a:r>
            <a:r>
              <a:rPr lang="fr-FR" sz="1400" b="1" dirty="0" smtClean="0"/>
              <a:t>/Migration</a:t>
            </a:r>
            <a:endParaRPr lang="fr-FR" sz="1400" b="1" dirty="0"/>
          </a:p>
        </p:txBody>
      </p:sp>
      <p:sp>
        <p:nvSpPr>
          <p:cNvPr id="27" name="ZoneTexte 26"/>
          <p:cNvSpPr txBox="1"/>
          <p:nvPr/>
        </p:nvSpPr>
        <p:spPr>
          <a:xfrm>
            <a:off x="2843808" y="6597352"/>
            <a:ext cx="1620700" cy="307777"/>
          </a:xfrm>
          <a:prstGeom prst="rect">
            <a:avLst/>
          </a:prstGeom>
          <a:solidFill>
            <a:schemeClr val="accent6"/>
          </a:solidFill>
        </p:spPr>
        <p:txBody>
          <a:bodyPr wrap="none" rtlCol="0">
            <a:spAutoFit/>
          </a:bodyPr>
          <a:lstStyle/>
          <a:p>
            <a:r>
              <a:rPr lang="fr-FR" sz="1400" b="1" dirty="0" err="1" smtClean="0"/>
              <a:t>Adhesion</a:t>
            </a:r>
            <a:r>
              <a:rPr lang="fr-FR" sz="1400" b="1" dirty="0" smtClean="0"/>
              <a:t>/</a:t>
            </a:r>
            <a:r>
              <a:rPr lang="fr-FR" sz="1400" b="1" dirty="0" err="1" smtClean="0"/>
              <a:t>cell</a:t>
            </a:r>
            <a:r>
              <a:rPr lang="fr-FR" sz="1400" b="1" dirty="0" smtClean="0"/>
              <a:t> cycle</a:t>
            </a:r>
            <a:endParaRPr lang="fr-FR" sz="1400" b="1" dirty="0"/>
          </a:p>
        </p:txBody>
      </p:sp>
      <p:sp>
        <p:nvSpPr>
          <p:cNvPr id="28" name="ZoneTexte 27"/>
          <p:cNvSpPr txBox="1"/>
          <p:nvPr/>
        </p:nvSpPr>
        <p:spPr>
          <a:xfrm>
            <a:off x="84278" y="4983714"/>
            <a:ext cx="2350708" cy="307777"/>
          </a:xfrm>
          <a:prstGeom prst="rect">
            <a:avLst/>
          </a:prstGeom>
          <a:solidFill>
            <a:schemeClr val="accent6"/>
          </a:solidFill>
        </p:spPr>
        <p:txBody>
          <a:bodyPr wrap="none" rtlCol="0">
            <a:spAutoFit/>
          </a:bodyPr>
          <a:lstStyle/>
          <a:p>
            <a:r>
              <a:rPr lang="fr-FR" sz="1400" b="1" dirty="0" smtClean="0"/>
              <a:t>Rho </a:t>
            </a:r>
            <a:r>
              <a:rPr lang="fr-FR" sz="1400" b="1" dirty="0" err="1" smtClean="0"/>
              <a:t>GTPases</a:t>
            </a:r>
            <a:r>
              <a:rPr lang="fr-FR" sz="1400" b="1" dirty="0" smtClean="0"/>
              <a:t>/</a:t>
            </a:r>
            <a:r>
              <a:rPr lang="fr-FR" sz="1400" b="1" dirty="0" err="1" smtClean="0"/>
              <a:t>Tumor</a:t>
            </a:r>
            <a:r>
              <a:rPr lang="fr-FR" sz="1400" b="1" dirty="0" smtClean="0"/>
              <a:t> invasion</a:t>
            </a:r>
            <a:endParaRPr lang="fr-FR" sz="1400" b="1" dirty="0"/>
          </a:p>
        </p:txBody>
      </p:sp>
      <p:sp>
        <p:nvSpPr>
          <p:cNvPr id="29" name="ZoneTexte 28"/>
          <p:cNvSpPr txBox="1"/>
          <p:nvPr/>
        </p:nvSpPr>
        <p:spPr>
          <a:xfrm>
            <a:off x="30686" y="2030729"/>
            <a:ext cx="1299330" cy="307777"/>
          </a:xfrm>
          <a:prstGeom prst="rect">
            <a:avLst/>
          </a:prstGeom>
          <a:solidFill>
            <a:schemeClr val="accent6"/>
          </a:solidFill>
        </p:spPr>
        <p:txBody>
          <a:bodyPr wrap="none" rtlCol="0">
            <a:spAutoFit/>
          </a:bodyPr>
          <a:lstStyle/>
          <a:p>
            <a:r>
              <a:rPr lang="fr-FR" sz="1400" b="1" dirty="0" err="1" smtClean="0"/>
              <a:t>Polarity</a:t>
            </a:r>
            <a:r>
              <a:rPr lang="fr-FR" sz="1400" b="1" dirty="0" smtClean="0"/>
              <a:t>/</a:t>
            </a:r>
            <a:r>
              <a:rPr lang="fr-FR" sz="1400" b="1" dirty="0" err="1" smtClean="0"/>
              <a:t>Traffic</a:t>
            </a:r>
            <a:endParaRPr lang="fr-FR" sz="1400" b="1" dirty="0"/>
          </a:p>
        </p:txBody>
      </p:sp>
      <p:sp>
        <p:nvSpPr>
          <p:cNvPr id="2" name="Rectangle 1"/>
          <p:cNvSpPr/>
          <p:nvPr/>
        </p:nvSpPr>
        <p:spPr>
          <a:xfrm>
            <a:off x="7985852" y="1313040"/>
            <a:ext cx="144016" cy="1914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a:t>
            </a:r>
            <a:endParaRPr lang="fr-FR" dirty="0"/>
          </a:p>
        </p:txBody>
      </p:sp>
      <p:sp>
        <p:nvSpPr>
          <p:cNvPr id="3" name="Rectangle 2"/>
          <p:cNvSpPr/>
          <p:nvPr/>
        </p:nvSpPr>
        <p:spPr>
          <a:xfrm>
            <a:off x="8316416" y="1217116"/>
            <a:ext cx="804600" cy="307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chemeClr val="tx1"/>
                </a:solidFill>
              </a:rPr>
              <a:t>Teams</a:t>
            </a:r>
            <a:endParaRPr lang="fr-FR" dirty="0">
              <a:solidFill>
                <a:schemeClr val="tx1"/>
              </a:solidFill>
            </a:endParaRPr>
          </a:p>
        </p:txBody>
      </p:sp>
      <p:sp>
        <p:nvSpPr>
          <p:cNvPr id="30" name="ZoneTexte 29"/>
          <p:cNvSpPr txBox="1"/>
          <p:nvPr/>
        </p:nvSpPr>
        <p:spPr>
          <a:xfrm>
            <a:off x="7949915" y="1268750"/>
            <a:ext cx="231154" cy="276999"/>
          </a:xfrm>
          <a:prstGeom prst="rect">
            <a:avLst/>
          </a:prstGeom>
          <a:noFill/>
        </p:spPr>
        <p:txBody>
          <a:bodyPr wrap="none" rtlCol="0">
            <a:spAutoFit/>
          </a:bodyPr>
          <a:lstStyle/>
          <a:p>
            <a:r>
              <a:rPr lang="fr-FR" sz="1200" dirty="0" smtClean="0"/>
              <a:t>-</a:t>
            </a:r>
            <a:endParaRPr lang="fr-FR" sz="1200" dirty="0"/>
          </a:p>
        </p:txBody>
      </p:sp>
      <p:sp>
        <p:nvSpPr>
          <p:cNvPr id="32" name="ZoneTexte 31"/>
          <p:cNvSpPr txBox="1"/>
          <p:nvPr/>
        </p:nvSpPr>
        <p:spPr>
          <a:xfrm>
            <a:off x="7941246" y="1855857"/>
            <a:ext cx="124246" cy="276999"/>
          </a:xfrm>
          <a:prstGeom prst="rect">
            <a:avLst/>
          </a:prstGeom>
          <a:solidFill>
            <a:schemeClr val="bg1"/>
          </a:solidFill>
        </p:spPr>
        <p:txBody>
          <a:bodyPr wrap="square" rtlCol="0">
            <a:spAutoFit/>
          </a:bodyPr>
          <a:lstStyle/>
          <a:p>
            <a:r>
              <a:rPr lang="fr-FR" sz="1200" dirty="0" smtClean="0"/>
              <a:t>-</a:t>
            </a:r>
            <a:endParaRPr lang="fr-FR" sz="1200" dirty="0"/>
          </a:p>
        </p:txBody>
      </p:sp>
      <p:sp>
        <p:nvSpPr>
          <p:cNvPr id="33" name="ZoneTexte 32"/>
          <p:cNvSpPr txBox="1"/>
          <p:nvPr/>
        </p:nvSpPr>
        <p:spPr>
          <a:xfrm>
            <a:off x="7956376" y="2215897"/>
            <a:ext cx="124246" cy="276999"/>
          </a:xfrm>
          <a:prstGeom prst="rect">
            <a:avLst/>
          </a:prstGeom>
          <a:solidFill>
            <a:schemeClr val="bg1"/>
          </a:solidFill>
        </p:spPr>
        <p:txBody>
          <a:bodyPr wrap="square" rtlCol="0">
            <a:spAutoFit/>
          </a:bodyPr>
          <a:lstStyle/>
          <a:p>
            <a:r>
              <a:rPr lang="fr-FR" sz="1200" dirty="0" smtClean="0"/>
              <a:t>-</a:t>
            </a:r>
            <a:endParaRPr lang="fr-FR" sz="1200" dirty="0"/>
          </a:p>
        </p:txBody>
      </p:sp>
      <p:pic>
        <p:nvPicPr>
          <p:cNvPr id="34" name="Picture 2"/>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t="23615"/>
          <a:stretch/>
        </p:blipFill>
        <p:spPr bwMode="auto">
          <a:xfrm>
            <a:off x="4067944" y="-5637"/>
            <a:ext cx="5114963" cy="12023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Image 17"/>
          <p:cNvPicPr>
            <a:picLocks noChangeAspect="1"/>
          </p:cNvPicPr>
          <p:nvPr/>
        </p:nvPicPr>
        <p:blipFill rotWithShape="1">
          <a:blip r:embed="rId17" cstate="print">
            <a:extLst>
              <a:ext uri="{28A0092B-C50C-407E-A947-70E740481C1C}">
                <a14:useLocalDpi xmlns:a14="http://schemas.microsoft.com/office/drawing/2010/main" val="0"/>
              </a:ext>
            </a:extLst>
          </a:blip>
          <a:srcRect l="18686" r="7860"/>
          <a:stretch/>
        </p:blipFill>
        <p:spPr>
          <a:xfrm>
            <a:off x="3686157" y="1025234"/>
            <a:ext cx="551800" cy="575612"/>
          </a:xfrm>
          <a:prstGeom prst="rect">
            <a:avLst/>
          </a:prstGeom>
        </p:spPr>
      </p:pic>
    </p:spTree>
    <p:extLst>
      <p:ext uri="{BB962C8B-B14F-4D97-AF65-F5344CB8AC3E}">
        <p14:creationId xmlns:p14="http://schemas.microsoft.com/office/powerpoint/2010/main" val="302225779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9512" y="1556792"/>
            <a:ext cx="8712968" cy="5632311"/>
          </a:xfrm>
          <a:prstGeom prst="rect">
            <a:avLst/>
          </a:prstGeom>
        </p:spPr>
        <p:txBody>
          <a:bodyPr wrap="square">
            <a:spAutoFit/>
          </a:bodyPr>
          <a:lstStyle/>
          <a:p>
            <a:r>
              <a:rPr lang="en-US" b="1" dirty="0" smtClean="0">
                <a:solidFill>
                  <a:srgbClr val="00FFFF"/>
                </a:solidFill>
              </a:rPr>
              <a:t>Evaluation Committees</a:t>
            </a:r>
          </a:p>
          <a:p>
            <a:endParaRPr lang="en-US" b="1" dirty="0" smtClean="0">
              <a:solidFill>
                <a:srgbClr val="00FFFF"/>
              </a:solidFill>
            </a:endParaRPr>
          </a:p>
          <a:p>
            <a:r>
              <a:rPr lang="en-US" b="1" dirty="0" smtClean="0">
                <a:solidFill>
                  <a:srgbClr val="00FFFF"/>
                </a:solidFill>
              </a:rPr>
              <a:t>Young Scientist Prize</a:t>
            </a:r>
            <a:r>
              <a:rPr lang="en-US" dirty="0" smtClean="0"/>
              <a:t>: </a:t>
            </a:r>
            <a:r>
              <a:rPr lang="fr-FR" dirty="0" smtClean="0"/>
              <a:t>Corinne </a:t>
            </a:r>
            <a:r>
              <a:rPr lang="fr-FR" dirty="0" err="1"/>
              <a:t>Albigès-Rizo</a:t>
            </a:r>
            <a:r>
              <a:rPr lang="fr-FR" dirty="0"/>
              <a:t>, Anne </a:t>
            </a:r>
            <a:r>
              <a:rPr lang="fr-FR" dirty="0" err="1"/>
              <a:t>Blangy</a:t>
            </a:r>
            <a:r>
              <a:rPr lang="fr-FR" dirty="0" smtClean="0"/>
              <a:t>, </a:t>
            </a:r>
            <a:r>
              <a:rPr lang="fr-FR" dirty="0"/>
              <a:t>Hélène  </a:t>
            </a:r>
            <a:r>
              <a:rPr lang="fr-FR" dirty="0" err="1"/>
              <a:t>Barelli</a:t>
            </a:r>
            <a:r>
              <a:rPr lang="fr-FR" dirty="0"/>
              <a:t>, Arnaud </a:t>
            </a:r>
            <a:r>
              <a:rPr lang="fr-FR" dirty="0" err="1"/>
              <a:t>Echard</a:t>
            </a:r>
            <a:r>
              <a:rPr lang="fr-FR" dirty="0"/>
              <a:t>, </a:t>
            </a:r>
            <a:r>
              <a:rPr lang="fr-FR" dirty="0" smtClean="0"/>
              <a:t>Frank </a:t>
            </a:r>
            <a:r>
              <a:rPr lang="fr-FR" dirty="0" err="1" smtClean="0"/>
              <a:t>Lafont</a:t>
            </a:r>
            <a:r>
              <a:rPr lang="fr-FR" dirty="0" smtClean="0"/>
              <a:t>, </a:t>
            </a:r>
            <a:r>
              <a:rPr lang="fr-FR" dirty="0"/>
              <a:t>Violaine </a:t>
            </a:r>
            <a:r>
              <a:rPr lang="fr-FR" dirty="0" smtClean="0"/>
              <a:t>Moreau, Franck Perez, Brigitte Sola</a:t>
            </a:r>
          </a:p>
          <a:p>
            <a:r>
              <a:rPr lang="fr-FR" b="1" dirty="0" smtClean="0">
                <a:solidFill>
                  <a:srgbClr val="00FFFF"/>
                </a:solidFill>
              </a:rPr>
              <a:t>FRSV </a:t>
            </a:r>
            <a:r>
              <a:rPr lang="fr-FR" b="1" dirty="0" err="1">
                <a:solidFill>
                  <a:srgbClr val="00FFFF"/>
                </a:solidFill>
              </a:rPr>
              <a:t>T</a:t>
            </a:r>
            <a:r>
              <a:rPr lang="fr-FR" b="1" dirty="0" err="1" smtClean="0">
                <a:solidFill>
                  <a:srgbClr val="00FFFF"/>
                </a:solidFill>
              </a:rPr>
              <a:t>hesis</a:t>
            </a:r>
            <a:r>
              <a:rPr lang="fr-FR" b="1" dirty="0" smtClean="0">
                <a:solidFill>
                  <a:srgbClr val="00FFFF"/>
                </a:solidFill>
              </a:rPr>
              <a:t> </a:t>
            </a:r>
            <a:r>
              <a:rPr lang="fr-FR" b="1" dirty="0" err="1" smtClean="0">
                <a:solidFill>
                  <a:srgbClr val="00FFFF"/>
                </a:solidFill>
              </a:rPr>
              <a:t>Prize</a:t>
            </a:r>
            <a:r>
              <a:rPr lang="fr-FR" b="1" dirty="0" smtClean="0">
                <a:solidFill>
                  <a:srgbClr val="00FFFF"/>
                </a:solidFill>
              </a:rPr>
              <a:t> </a:t>
            </a:r>
            <a:r>
              <a:rPr lang="fr-FR" dirty="0" smtClean="0"/>
              <a:t>: Véronique </a:t>
            </a:r>
            <a:r>
              <a:rPr lang="fr-FR" dirty="0" err="1" smtClean="0"/>
              <a:t>Baldin</a:t>
            </a:r>
            <a:r>
              <a:rPr lang="fr-FR" dirty="0" smtClean="0"/>
              <a:t>, Stéphanie </a:t>
            </a:r>
            <a:r>
              <a:rPr lang="fr-FR" dirty="0" err="1" smtClean="0"/>
              <a:t>Miserey-Lenkei</a:t>
            </a:r>
            <a:endParaRPr lang="fr-FR" dirty="0" smtClean="0"/>
          </a:p>
          <a:p>
            <a:r>
              <a:rPr lang="en-US" b="1" dirty="0" smtClean="0">
                <a:solidFill>
                  <a:srgbClr val="00FFFF"/>
                </a:solidFill>
              </a:rPr>
              <a:t>Grant Travel for Doc/Post-</a:t>
            </a:r>
            <a:r>
              <a:rPr lang="en-US" b="1" dirty="0" err="1" smtClean="0">
                <a:solidFill>
                  <a:srgbClr val="00FFFF"/>
                </a:solidFill>
              </a:rPr>
              <a:t>doct</a:t>
            </a:r>
            <a:r>
              <a:rPr lang="en-US" b="1" dirty="0" smtClean="0">
                <a:solidFill>
                  <a:srgbClr val="00FFFF"/>
                </a:solidFill>
              </a:rPr>
              <a:t>:  </a:t>
            </a:r>
            <a:r>
              <a:rPr lang="en-US" dirty="0" err="1" smtClean="0"/>
              <a:t>Frédéric</a:t>
            </a:r>
            <a:r>
              <a:rPr lang="en-US" dirty="0" smtClean="0"/>
              <a:t> André, </a:t>
            </a:r>
            <a:r>
              <a:rPr lang="en-US" dirty="0" err="1" smtClean="0"/>
              <a:t>Véronique</a:t>
            </a:r>
            <a:r>
              <a:rPr lang="en-US" dirty="0" smtClean="0"/>
              <a:t> </a:t>
            </a:r>
            <a:r>
              <a:rPr lang="en-US" dirty="0" err="1" smtClean="0"/>
              <a:t>Baldin</a:t>
            </a:r>
            <a:r>
              <a:rPr lang="en-US" dirty="0" smtClean="0"/>
              <a:t>, </a:t>
            </a:r>
            <a:r>
              <a:rPr lang="en-US" dirty="0"/>
              <a:t>René-Marc </a:t>
            </a:r>
            <a:r>
              <a:rPr lang="en-US" dirty="0" err="1"/>
              <a:t>Mège</a:t>
            </a:r>
            <a:r>
              <a:rPr lang="en-US" dirty="0"/>
              <a:t>, </a:t>
            </a:r>
            <a:r>
              <a:rPr lang="en-US" dirty="0" err="1" smtClean="0"/>
              <a:t>Stéphanie</a:t>
            </a:r>
            <a:r>
              <a:rPr lang="en-US" dirty="0" smtClean="0"/>
              <a:t> </a:t>
            </a:r>
            <a:r>
              <a:rPr lang="en-US" dirty="0" err="1" smtClean="0"/>
              <a:t>Miserey-Lenkei</a:t>
            </a:r>
            <a:r>
              <a:rPr lang="en-US" dirty="0" smtClean="0"/>
              <a:t>, Brigitte  Sola</a:t>
            </a:r>
          </a:p>
          <a:p>
            <a:r>
              <a:rPr lang="en-US" dirty="0" smtClean="0"/>
              <a:t>deadlines: </a:t>
            </a:r>
            <a:r>
              <a:rPr lang="fr-FR" dirty="0"/>
              <a:t>15 Mars ; 15 Juin ; 15 Septembre ; 15 </a:t>
            </a:r>
            <a:r>
              <a:rPr lang="fr-FR" dirty="0" smtClean="0"/>
              <a:t>Décembre </a:t>
            </a:r>
          </a:p>
          <a:p>
            <a:r>
              <a:rPr lang="en-US" b="1" dirty="0" smtClean="0">
                <a:solidFill>
                  <a:srgbClr val="00FFFF"/>
                </a:solidFill>
              </a:rPr>
              <a:t>Meeting support:</a:t>
            </a:r>
            <a:r>
              <a:rPr lang="en-US" dirty="0" smtClean="0">
                <a:solidFill>
                  <a:srgbClr val="00FFFF"/>
                </a:solidFill>
              </a:rPr>
              <a:t> </a:t>
            </a:r>
            <a:r>
              <a:rPr lang="fr-FR" dirty="0"/>
              <a:t>Arnaud </a:t>
            </a:r>
            <a:r>
              <a:rPr lang="fr-FR" dirty="0" err="1"/>
              <a:t>Echard</a:t>
            </a:r>
            <a:r>
              <a:rPr lang="fr-FR" dirty="0"/>
              <a:t>, Alexis </a:t>
            </a:r>
            <a:r>
              <a:rPr lang="fr-FR" dirty="0" err="1"/>
              <a:t>Gautreau</a:t>
            </a:r>
            <a:r>
              <a:rPr lang="fr-FR" dirty="0"/>
              <a:t>, </a:t>
            </a:r>
            <a:r>
              <a:rPr lang="fr-FR" dirty="0" smtClean="0"/>
              <a:t>Franck Perez</a:t>
            </a:r>
            <a:endParaRPr lang="fr-FR" dirty="0"/>
          </a:p>
          <a:p>
            <a:pPr>
              <a:buNone/>
            </a:pPr>
            <a:r>
              <a:rPr lang="fr-FR" dirty="0" smtClean="0"/>
              <a:t>deadline </a:t>
            </a:r>
            <a:r>
              <a:rPr lang="fr-FR" dirty="0"/>
              <a:t>: 31 Mars et 30 </a:t>
            </a:r>
            <a:r>
              <a:rPr lang="fr-FR" dirty="0" smtClean="0"/>
              <a:t>Septembre</a:t>
            </a:r>
          </a:p>
          <a:p>
            <a:pPr>
              <a:buNone/>
            </a:pPr>
            <a:endParaRPr lang="en-US" dirty="0"/>
          </a:p>
          <a:p>
            <a:r>
              <a:rPr lang="fr-FR" b="1" dirty="0" err="1" smtClean="0">
                <a:solidFill>
                  <a:srgbClr val="00FFFF"/>
                </a:solidFill>
              </a:rPr>
              <a:t>Website</a:t>
            </a:r>
            <a:r>
              <a:rPr lang="fr-FR" b="1" dirty="0" smtClean="0">
                <a:solidFill>
                  <a:srgbClr val="00FFFF"/>
                </a:solidFill>
              </a:rPr>
              <a:t> contact</a:t>
            </a:r>
            <a:r>
              <a:rPr lang="fr-FR" dirty="0" smtClean="0"/>
              <a:t>: </a:t>
            </a:r>
            <a:r>
              <a:rPr lang="fr-FR" dirty="0"/>
              <a:t>Grégoire </a:t>
            </a:r>
            <a:r>
              <a:rPr lang="fr-FR" dirty="0" smtClean="0"/>
              <a:t>Michaux, Violaine Moreau</a:t>
            </a:r>
            <a:endParaRPr lang="fr-FR" dirty="0"/>
          </a:p>
          <a:p>
            <a:r>
              <a:rPr lang="fr-FR" b="1" dirty="0" smtClean="0">
                <a:solidFill>
                  <a:srgbClr val="00FFFF"/>
                </a:solidFill>
              </a:rPr>
              <a:t>Webmaste</a:t>
            </a:r>
            <a:r>
              <a:rPr lang="fr-FR" dirty="0" smtClean="0">
                <a:solidFill>
                  <a:srgbClr val="00FFFF"/>
                </a:solidFill>
              </a:rPr>
              <a:t>r</a:t>
            </a:r>
            <a:r>
              <a:rPr lang="fr-FR" dirty="0" smtClean="0"/>
              <a:t>: </a:t>
            </a:r>
            <a:r>
              <a:rPr lang="fr-FR" dirty="0"/>
              <a:t>Adriaan </a:t>
            </a:r>
            <a:r>
              <a:rPr lang="fr-FR" dirty="0" err="1"/>
              <a:t>Oprins</a:t>
            </a:r>
            <a:endParaRPr lang="fr-FR" dirty="0"/>
          </a:p>
          <a:p>
            <a:r>
              <a:rPr lang="fr-FR" b="1" dirty="0" err="1" smtClean="0">
                <a:solidFill>
                  <a:srgbClr val="00FFFF"/>
                </a:solidFill>
              </a:rPr>
              <a:t>Teaching</a:t>
            </a:r>
            <a:r>
              <a:rPr lang="fr-FR" b="1" dirty="0" smtClean="0">
                <a:solidFill>
                  <a:srgbClr val="00FFFF"/>
                </a:solidFill>
              </a:rPr>
              <a:t> contact</a:t>
            </a:r>
            <a:r>
              <a:rPr lang="fr-FR" dirty="0" smtClean="0"/>
              <a:t>: </a:t>
            </a:r>
            <a:r>
              <a:rPr lang="fr-FR" dirty="0" err="1"/>
              <a:t>Ijsbrand</a:t>
            </a:r>
            <a:r>
              <a:rPr lang="fr-FR" dirty="0"/>
              <a:t> </a:t>
            </a:r>
            <a:r>
              <a:rPr lang="fr-FR" dirty="0" err="1"/>
              <a:t>Kramer</a:t>
            </a:r>
            <a:endParaRPr lang="fr-FR" dirty="0"/>
          </a:p>
          <a:p>
            <a:r>
              <a:rPr lang="fr-FR" b="1" dirty="0" err="1" smtClean="0">
                <a:solidFill>
                  <a:srgbClr val="00FFFF"/>
                </a:solidFill>
              </a:rPr>
              <a:t>Secretary</a:t>
            </a:r>
            <a:r>
              <a:rPr lang="fr-FR" dirty="0" smtClean="0"/>
              <a:t>: </a:t>
            </a:r>
            <a:r>
              <a:rPr lang="fr-FR" dirty="0" err="1"/>
              <a:t>Elysabeth</a:t>
            </a:r>
            <a:r>
              <a:rPr lang="fr-FR" dirty="0"/>
              <a:t> </a:t>
            </a:r>
            <a:r>
              <a:rPr lang="fr-FR" dirty="0" err="1"/>
              <a:t>Cortade</a:t>
            </a:r>
            <a:r>
              <a:rPr lang="fr-FR" dirty="0"/>
              <a:t>, </a:t>
            </a:r>
            <a:r>
              <a:rPr lang="fr-FR" dirty="0" err="1" smtClean="0"/>
              <a:t>Atoutcom</a:t>
            </a:r>
            <a:endParaRPr lang="fr-FR" dirty="0" smtClean="0"/>
          </a:p>
          <a:p>
            <a:endParaRPr lang="fr-FR" dirty="0" smtClean="0"/>
          </a:p>
          <a:p>
            <a:r>
              <a:rPr lang="fr-FR" b="1" dirty="0" smtClean="0">
                <a:solidFill>
                  <a:srgbClr val="00FFFF"/>
                </a:solidFill>
              </a:rPr>
              <a:t>Permanent </a:t>
            </a:r>
            <a:r>
              <a:rPr lang="fr-FR" b="1" dirty="0" err="1" smtClean="0">
                <a:solidFill>
                  <a:srgbClr val="00FFFF"/>
                </a:solidFill>
              </a:rPr>
              <a:t>members</a:t>
            </a:r>
            <a:r>
              <a:rPr lang="fr-FR" dirty="0" smtClean="0">
                <a:solidFill>
                  <a:srgbClr val="00FFFF"/>
                </a:solidFill>
              </a:rPr>
              <a:t>: </a:t>
            </a:r>
            <a:r>
              <a:rPr lang="fr-FR" dirty="0" smtClean="0"/>
              <a:t>Thierry Galli, Cécile Gauthier-</a:t>
            </a:r>
            <a:r>
              <a:rPr lang="fr-FR" dirty="0" err="1"/>
              <a:t>R</a:t>
            </a:r>
            <a:r>
              <a:rPr lang="fr-FR" dirty="0" err="1" smtClean="0"/>
              <a:t>ouviere</a:t>
            </a:r>
            <a:r>
              <a:rPr lang="fr-FR" dirty="0" smtClean="0"/>
              <a:t>, </a:t>
            </a:r>
            <a:r>
              <a:rPr lang="fr-FR" dirty="0"/>
              <a:t>Bernard </a:t>
            </a:r>
            <a:r>
              <a:rPr lang="fr-FR" dirty="0" smtClean="0"/>
              <a:t>Ducommun, </a:t>
            </a:r>
            <a:r>
              <a:rPr lang="fr-FR" dirty="0"/>
              <a:t>Bruno </a:t>
            </a:r>
            <a:r>
              <a:rPr lang="fr-FR" dirty="0" err="1" smtClean="0"/>
              <a:t>Goud</a:t>
            </a:r>
            <a:r>
              <a:rPr lang="fr-FR" dirty="0" smtClean="0"/>
              <a:t>, </a:t>
            </a:r>
            <a:r>
              <a:rPr lang="fr-FR" dirty="0"/>
              <a:t>Pierre </a:t>
            </a:r>
            <a:r>
              <a:rPr lang="fr-FR" dirty="0" err="1" smtClean="0"/>
              <a:t>Jurdic</a:t>
            </a:r>
            <a:r>
              <a:rPr lang="fr-FR" dirty="0" smtClean="0"/>
              <a:t>, </a:t>
            </a:r>
            <a:r>
              <a:rPr lang="fr-FR" dirty="0"/>
              <a:t>Christian </a:t>
            </a:r>
            <a:r>
              <a:rPr lang="fr-FR" dirty="0" err="1" smtClean="0"/>
              <a:t>Sardet</a:t>
            </a:r>
            <a:r>
              <a:rPr lang="fr-FR" dirty="0" smtClean="0"/>
              <a:t>, </a:t>
            </a:r>
            <a:r>
              <a:rPr lang="fr-FR" dirty="0"/>
              <a:t>Bernard </a:t>
            </a:r>
            <a:r>
              <a:rPr lang="fr-FR" dirty="0" err="1" smtClean="0"/>
              <a:t>Hoflack</a:t>
            </a:r>
            <a:r>
              <a:rPr lang="fr-FR" dirty="0" smtClean="0"/>
              <a:t> </a:t>
            </a:r>
            <a:r>
              <a:rPr lang="fr-FR" dirty="0"/>
              <a:t> </a:t>
            </a:r>
            <a:r>
              <a:rPr lang="fr-FR" dirty="0" smtClean="0"/>
              <a:t>as former Présidents</a:t>
            </a:r>
            <a:r>
              <a:rPr lang="fr-FR" dirty="0"/>
              <a:t> </a:t>
            </a:r>
            <a:r>
              <a:rPr lang="fr-FR" dirty="0" smtClean="0"/>
              <a:t>AND   </a:t>
            </a:r>
          </a:p>
          <a:p>
            <a:r>
              <a:rPr lang="fr-FR" dirty="0" smtClean="0"/>
              <a:t>Thierry Galli </a:t>
            </a:r>
            <a:r>
              <a:rPr lang="fr-FR" dirty="0"/>
              <a:t>: </a:t>
            </a:r>
            <a:r>
              <a:rPr lang="fr-FR" dirty="0" smtClean="0"/>
              <a:t>Editor-in-</a:t>
            </a:r>
            <a:r>
              <a:rPr lang="fr-FR" dirty="0" err="1" smtClean="0"/>
              <a:t>chief</a:t>
            </a:r>
            <a:r>
              <a:rPr lang="fr-FR" dirty="0" smtClean="0"/>
              <a:t> of </a:t>
            </a:r>
            <a:r>
              <a:rPr lang="fr-FR" i="1" dirty="0" err="1"/>
              <a:t>Biology</a:t>
            </a:r>
            <a:r>
              <a:rPr lang="fr-FR" i="1" dirty="0"/>
              <a:t> of the </a:t>
            </a:r>
            <a:r>
              <a:rPr lang="fr-FR" i="1" dirty="0" err="1" smtClean="0"/>
              <a:t>Cell</a:t>
            </a:r>
            <a:endParaRPr lang="fr-FR" dirty="0"/>
          </a:p>
          <a:p>
            <a:endParaRPr lang="en-US"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0188" b="6528"/>
          <a:stretch/>
        </p:blipFill>
        <p:spPr bwMode="auto">
          <a:xfrm>
            <a:off x="33100" y="-243408"/>
            <a:ext cx="9147412" cy="1781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ZoneTexte 1"/>
          <p:cNvSpPr txBox="1"/>
          <p:nvPr/>
        </p:nvSpPr>
        <p:spPr>
          <a:xfrm>
            <a:off x="33100" y="226855"/>
            <a:ext cx="2527487" cy="830997"/>
          </a:xfrm>
          <a:prstGeom prst="rect">
            <a:avLst/>
          </a:prstGeom>
          <a:noFill/>
        </p:spPr>
        <p:txBody>
          <a:bodyPr wrap="none" rtlCol="0">
            <a:spAutoFit/>
          </a:bodyPr>
          <a:lstStyle/>
          <a:p>
            <a:r>
              <a:rPr lang="fr-FR" sz="2400" b="1" dirty="0" smtClean="0">
                <a:solidFill>
                  <a:srgbClr val="00FFFF"/>
                </a:solidFill>
              </a:rPr>
              <a:t>1 </a:t>
            </a:r>
            <a:r>
              <a:rPr lang="fr-FR" sz="2400" b="1" dirty="0" err="1" smtClean="0">
                <a:solidFill>
                  <a:srgbClr val="00FFFF"/>
                </a:solidFill>
              </a:rPr>
              <a:t>webconf</a:t>
            </a:r>
            <a:r>
              <a:rPr lang="fr-FR" sz="2400" b="1" dirty="0" smtClean="0">
                <a:solidFill>
                  <a:srgbClr val="00FFFF"/>
                </a:solidFill>
              </a:rPr>
              <a:t>/</a:t>
            </a:r>
            <a:r>
              <a:rPr lang="fr-FR" sz="2400" b="1" dirty="0" err="1" smtClean="0">
                <a:solidFill>
                  <a:srgbClr val="00FFFF"/>
                </a:solidFill>
              </a:rPr>
              <a:t>month</a:t>
            </a:r>
            <a:endParaRPr lang="fr-FR" sz="2400" b="1" dirty="0" smtClean="0">
              <a:solidFill>
                <a:srgbClr val="00FFFF"/>
              </a:solidFill>
            </a:endParaRPr>
          </a:p>
          <a:p>
            <a:r>
              <a:rPr lang="fr-FR" sz="2400" b="1" dirty="0" smtClean="0">
                <a:solidFill>
                  <a:srgbClr val="00FFFF"/>
                </a:solidFill>
              </a:rPr>
              <a:t>3-4 meetings/</a:t>
            </a:r>
            <a:r>
              <a:rPr lang="fr-FR" sz="2400" b="1" dirty="0" err="1" smtClean="0">
                <a:solidFill>
                  <a:srgbClr val="00FFFF"/>
                </a:solidFill>
              </a:rPr>
              <a:t>year</a:t>
            </a:r>
            <a:endParaRPr lang="fr-FR" sz="2400" b="1" dirty="0">
              <a:solidFill>
                <a:srgbClr val="00FFFF"/>
              </a:solidFill>
            </a:endParaRPr>
          </a:p>
        </p:txBody>
      </p:sp>
    </p:spTree>
    <p:extLst>
      <p:ext uri="{BB962C8B-B14F-4D97-AF65-F5344CB8AC3E}">
        <p14:creationId xmlns:p14="http://schemas.microsoft.com/office/powerpoint/2010/main" val="46970010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5496" y="2223442"/>
            <a:ext cx="9276899" cy="4185761"/>
          </a:xfrm>
          <a:prstGeom prst="rect">
            <a:avLst/>
          </a:prstGeom>
          <a:noFill/>
        </p:spPr>
        <p:txBody>
          <a:bodyPr wrap="none" rtlCol="0">
            <a:spAutoFit/>
          </a:bodyPr>
          <a:lstStyle/>
          <a:p>
            <a:r>
              <a:rPr lang="fr-FR" sz="3200" b="1" dirty="0" err="1" smtClean="0">
                <a:solidFill>
                  <a:srgbClr val="00FFFF"/>
                </a:solidFill>
                <a:latin typeface="Arial" panose="020B0604020202020204" pitchFamily="34" charset="0"/>
                <a:cs typeface="Arial" panose="020B0604020202020204" pitchFamily="34" charset="0"/>
              </a:rPr>
              <a:t>Membership</a:t>
            </a:r>
            <a:r>
              <a:rPr lang="fr-FR" sz="3200" b="1" dirty="0" smtClean="0">
                <a:solidFill>
                  <a:srgbClr val="00FFFF"/>
                </a:solidFill>
                <a:latin typeface="Arial" panose="020B0604020202020204" pitchFamily="34" charset="0"/>
                <a:cs typeface="Arial" panose="020B0604020202020204" pitchFamily="34" charset="0"/>
              </a:rPr>
              <a:t> </a:t>
            </a:r>
            <a:r>
              <a:rPr lang="fr-FR" sz="3200" b="1" dirty="0" err="1" smtClean="0">
                <a:solidFill>
                  <a:srgbClr val="00FFFF"/>
                </a:solidFill>
                <a:latin typeface="Arial" panose="020B0604020202020204" pitchFamily="34" charset="0"/>
                <a:cs typeface="Arial" panose="020B0604020202020204" pitchFamily="34" charset="0"/>
              </a:rPr>
              <a:t>benefits</a:t>
            </a:r>
            <a:endParaRPr lang="fr-FR" sz="3200" b="1" dirty="0" smtClean="0">
              <a:solidFill>
                <a:srgbClr val="00FFFF"/>
              </a:solidFill>
              <a:latin typeface="Arial" panose="020B0604020202020204" pitchFamily="34" charset="0"/>
              <a:cs typeface="Arial" panose="020B0604020202020204" pitchFamily="34" charset="0"/>
            </a:endParaRPr>
          </a:p>
          <a:p>
            <a:endParaRPr lang="fr-FR"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dirty="0" smtClean="0">
                <a:solidFill>
                  <a:srgbClr val="00FFFF"/>
                </a:solidFill>
                <a:latin typeface="Arial" panose="020B0604020202020204" pitchFamily="34" charset="0"/>
                <a:cs typeface="Arial" panose="020B0604020202020204" pitchFamily="34" charset="0"/>
              </a:rPr>
              <a:t>A </a:t>
            </a:r>
            <a:r>
              <a:rPr lang="fr-FR" dirty="0" err="1" smtClean="0">
                <a:solidFill>
                  <a:srgbClr val="00FFFF"/>
                </a:solidFill>
                <a:latin typeface="Arial" panose="020B0604020202020204" pitchFamily="34" charset="0"/>
                <a:cs typeface="Arial" panose="020B0604020202020204" pitchFamily="34" charset="0"/>
              </a:rPr>
              <a:t>quaterly</a:t>
            </a:r>
            <a:r>
              <a:rPr lang="fr-FR" dirty="0" smtClean="0">
                <a:solidFill>
                  <a:srgbClr val="00FFFF"/>
                </a:solidFill>
                <a:latin typeface="Arial" panose="020B0604020202020204" pitchFamily="34" charset="0"/>
                <a:cs typeface="Arial" panose="020B0604020202020204" pitchFamily="34" charset="0"/>
              </a:rPr>
              <a:t> newsletter « gazette » </a:t>
            </a:r>
            <a:r>
              <a:rPr lang="fr-FR" dirty="0" err="1" smtClean="0">
                <a:solidFill>
                  <a:srgbClr val="00FFFF"/>
                </a:solidFill>
                <a:latin typeface="Arial" panose="020B0604020202020204" pitchFamily="34" charset="0"/>
                <a:cs typeface="Arial" panose="020B0604020202020204" pitchFamily="34" charset="0"/>
              </a:rPr>
              <a:t>with</a:t>
            </a:r>
            <a:r>
              <a:rPr lang="fr-FR" dirty="0" smtClean="0">
                <a:solidFill>
                  <a:srgbClr val="00FFFF"/>
                </a:solidFill>
                <a:latin typeface="Arial" panose="020B0604020202020204" pitchFamily="34" charset="0"/>
                <a:cs typeface="Arial" panose="020B0604020202020204" pitchFamily="34" charset="0"/>
              </a:rPr>
              <a:t> updates on </a:t>
            </a:r>
            <a:r>
              <a:rPr lang="fr-FR" dirty="0" err="1" smtClean="0">
                <a:solidFill>
                  <a:srgbClr val="00FFFF"/>
                </a:solidFill>
                <a:latin typeface="Arial" panose="020B0604020202020204" pitchFamily="34" charset="0"/>
                <a:cs typeface="Arial" panose="020B0604020202020204" pitchFamily="34" charset="0"/>
              </a:rPr>
              <a:t>grant</a:t>
            </a:r>
            <a:r>
              <a:rPr lang="fr-FR" dirty="0" smtClean="0">
                <a:solidFill>
                  <a:srgbClr val="00FFFF"/>
                </a:solidFill>
                <a:latin typeface="Arial" panose="020B0604020202020204" pitchFamily="34" charset="0"/>
                <a:cs typeface="Arial" panose="020B0604020202020204" pitchFamily="34" charset="0"/>
              </a:rPr>
              <a:t>/</a:t>
            </a:r>
            <a:r>
              <a:rPr lang="fr-FR" dirty="0" err="1" smtClean="0">
                <a:solidFill>
                  <a:srgbClr val="00FFFF"/>
                </a:solidFill>
                <a:latin typeface="Arial" panose="020B0604020202020204" pitchFamily="34" charset="0"/>
                <a:cs typeface="Arial" panose="020B0604020202020204" pitchFamily="34" charset="0"/>
              </a:rPr>
              <a:t>award</a:t>
            </a:r>
            <a:r>
              <a:rPr lang="fr-FR" dirty="0" smtClean="0">
                <a:solidFill>
                  <a:srgbClr val="00FFFF"/>
                </a:solidFill>
                <a:latin typeface="Arial" panose="020B0604020202020204" pitchFamily="34" charset="0"/>
                <a:cs typeface="Arial" panose="020B0604020202020204" pitchFamily="34" charset="0"/>
              </a:rPr>
              <a:t> </a:t>
            </a:r>
            <a:r>
              <a:rPr lang="fr-FR" dirty="0" err="1" smtClean="0">
                <a:solidFill>
                  <a:srgbClr val="00FFFF"/>
                </a:solidFill>
                <a:latin typeface="Arial" panose="020B0604020202020204" pitchFamily="34" charset="0"/>
                <a:cs typeface="Arial" panose="020B0604020202020204" pitchFamily="34" charset="0"/>
              </a:rPr>
              <a:t>opportunities</a:t>
            </a:r>
            <a:r>
              <a:rPr lang="fr-FR" dirty="0" smtClean="0">
                <a:solidFill>
                  <a:srgbClr val="00FFFF"/>
                </a:solidFill>
                <a:latin typeface="Arial" panose="020B0604020202020204" pitchFamily="34" charset="0"/>
                <a:cs typeface="Arial" panose="020B0604020202020204" pitchFamily="34" charset="0"/>
              </a:rPr>
              <a:t>,</a:t>
            </a:r>
          </a:p>
          <a:p>
            <a:r>
              <a:rPr lang="fr-FR" dirty="0">
                <a:solidFill>
                  <a:srgbClr val="00FFFF"/>
                </a:solidFill>
                <a:latin typeface="Arial" panose="020B0604020202020204" pitchFamily="34" charset="0"/>
                <a:cs typeface="Arial" panose="020B0604020202020204" pitchFamily="34" charset="0"/>
              </a:rPr>
              <a:t>p</a:t>
            </a:r>
            <a:r>
              <a:rPr lang="fr-FR" dirty="0" smtClean="0">
                <a:solidFill>
                  <a:srgbClr val="00FFFF"/>
                </a:solidFill>
                <a:latin typeface="Arial" panose="020B0604020202020204" pitchFamily="34" charset="0"/>
                <a:cs typeface="Arial" panose="020B0604020202020204" pitchFamily="34" charset="0"/>
              </a:rPr>
              <a:t>ublic </a:t>
            </a:r>
            <a:r>
              <a:rPr lang="fr-FR" dirty="0" err="1" smtClean="0">
                <a:solidFill>
                  <a:srgbClr val="00FFFF"/>
                </a:solidFill>
                <a:latin typeface="Arial" panose="020B0604020202020204" pitchFamily="34" charset="0"/>
                <a:cs typeface="Arial" panose="020B0604020202020204" pitchFamily="34" charset="0"/>
              </a:rPr>
              <a:t>policy</a:t>
            </a:r>
            <a:r>
              <a:rPr lang="fr-FR" dirty="0" smtClean="0">
                <a:solidFill>
                  <a:srgbClr val="00FFFF"/>
                </a:solidFill>
                <a:latin typeface="Arial" panose="020B0604020202020204" pitchFamily="34" charset="0"/>
                <a:cs typeface="Arial" panose="020B0604020202020204" pitchFamily="34" charset="0"/>
              </a:rPr>
              <a:t> briefings, meeting </a:t>
            </a:r>
            <a:r>
              <a:rPr lang="fr-FR" dirty="0" err="1" smtClean="0">
                <a:solidFill>
                  <a:srgbClr val="00FFFF"/>
                </a:solidFill>
                <a:latin typeface="Arial" panose="020B0604020202020204" pitchFamily="34" charset="0"/>
                <a:cs typeface="Arial" panose="020B0604020202020204" pitchFamily="34" charset="0"/>
              </a:rPr>
              <a:t>announcements</a:t>
            </a:r>
            <a:r>
              <a:rPr lang="fr-FR" dirty="0" smtClean="0">
                <a:solidFill>
                  <a:srgbClr val="00FFFF"/>
                </a:solidFill>
                <a:latin typeface="Arial" panose="020B0604020202020204" pitchFamily="34" charset="0"/>
                <a:cs typeface="Arial" panose="020B0604020202020204" pitchFamily="34" charset="0"/>
              </a:rPr>
              <a:t>, news of </a:t>
            </a:r>
            <a:r>
              <a:rPr lang="fr-FR" dirty="0" err="1" smtClean="0">
                <a:solidFill>
                  <a:srgbClr val="00FFFF"/>
                </a:solidFill>
                <a:latin typeface="Arial" panose="020B0604020202020204" pitchFamily="34" charset="0"/>
                <a:cs typeface="Arial" panose="020B0604020202020204" pitchFamily="34" charset="0"/>
              </a:rPr>
              <a:t>interest</a:t>
            </a:r>
            <a:r>
              <a:rPr lang="fr-FR" dirty="0" smtClean="0">
                <a:solidFill>
                  <a:srgbClr val="00FFFF"/>
                </a:solidFill>
                <a:latin typeface="Arial" panose="020B0604020202020204" pitchFamily="34" charset="0"/>
                <a:cs typeface="Arial" panose="020B0604020202020204" pitchFamily="34" charset="0"/>
              </a:rPr>
              <a:t> to the SBCF </a:t>
            </a:r>
            <a:r>
              <a:rPr lang="fr-FR" dirty="0" err="1" smtClean="0">
                <a:solidFill>
                  <a:srgbClr val="00FFFF"/>
                </a:solidFill>
                <a:latin typeface="Arial" panose="020B0604020202020204" pitchFamily="34" charset="0"/>
                <a:cs typeface="Arial" panose="020B0604020202020204" pitchFamily="34" charset="0"/>
              </a:rPr>
              <a:t>community</a:t>
            </a:r>
            <a:endParaRPr lang="fr-FR" dirty="0" smtClean="0">
              <a:solidFill>
                <a:srgbClr val="00FFFF"/>
              </a:solidFill>
              <a:latin typeface="Arial" panose="020B0604020202020204" pitchFamily="34" charset="0"/>
              <a:cs typeface="Arial" panose="020B0604020202020204" pitchFamily="34" charset="0"/>
            </a:endParaRPr>
          </a:p>
          <a:p>
            <a:endParaRPr lang="fr-FR"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dirty="0" smtClean="0">
                <a:solidFill>
                  <a:srgbClr val="00FFFF"/>
                </a:solidFill>
                <a:latin typeface="Arial" panose="020B0604020202020204" pitchFamily="34" charset="0"/>
                <a:cs typeface="Arial" panose="020B0604020202020204" pitchFamily="34" charset="0"/>
              </a:rPr>
              <a:t>An </a:t>
            </a:r>
            <a:r>
              <a:rPr lang="fr-FR" dirty="0" err="1" smtClean="0">
                <a:solidFill>
                  <a:srgbClr val="00FFFF"/>
                </a:solidFill>
                <a:latin typeface="Arial" panose="020B0604020202020204" pitchFamily="34" charset="0"/>
                <a:cs typeface="Arial" panose="020B0604020202020204" pitchFamily="34" charset="0"/>
              </a:rPr>
              <a:t>annotated</a:t>
            </a:r>
            <a:r>
              <a:rPr lang="fr-FR" dirty="0" smtClean="0">
                <a:solidFill>
                  <a:srgbClr val="00FFFF"/>
                </a:solidFill>
                <a:latin typeface="Arial" panose="020B0604020202020204" pitchFamily="34" charset="0"/>
                <a:cs typeface="Arial" panose="020B0604020202020204" pitchFamily="34" charset="0"/>
              </a:rPr>
              <a:t> </a:t>
            </a:r>
            <a:r>
              <a:rPr lang="fr-FR" dirty="0" err="1" smtClean="0">
                <a:solidFill>
                  <a:srgbClr val="00FFFF"/>
                </a:solidFill>
                <a:latin typeface="Arial" panose="020B0604020202020204" pitchFamily="34" charset="0"/>
                <a:cs typeface="Arial" panose="020B0604020202020204" pitchFamily="34" charset="0"/>
              </a:rPr>
              <a:t>membership</a:t>
            </a:r>
            <a:r>
              <a:rPr lang="fr-FR" dirty="0" smtClean="0">
                <a:solidFill>
                  <a:srgbClr val="00FFFF"/>
                </a:solidFill>
                <a:latin typeface="Arial" panose="020B0604020202020204" pitchFamily="34" charset="0"/>
                <a:cs typeface="Arial" panose="020B0604020202020204" pitchFamily="34" charset="0"/>
              </a:rPr>
              <a:t> directory</a:t>
            </a:r>
          </a:p>
          <a:p>
            <a:pPr marL="285750" indent="-285750">
              <a:buFont typeface="Arial" panose="020B0604020202020204" pitchFamily="34" charset="0"/>
              <a:buChar char="•"/>
            </a:pPr>
            <a:endParaRPr lang="fr-FR"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dirty="0" err="1" smtClean="0">
                <a:solidFill>
                  <a:srgbClr val="00FFFF"/>
                </a:solidFill>
                <a:latin typeface="Arial" panose="020B0604020202020204" pitchFamily="34" charset="0"/>
                <a:cs typeface="Arial" panose="020B0604020202020204" pitchFamily="34" charset="0"/>
              </a:rPr>
              <a:t>Travel</a:t>
            </a:r>
            <a:r>
              <a:rPr lang="fr-FR" dirty="0" smtClean="0">
                <a:solidFill>
                  <a:srgbClr val="00FFFF"/>
                </a:solidFill>
                <a:latin typeface="Arial" panose="020B0604020202020204" pitchFamily="34" charset="0"/>
                <a:cs typeface="Arial" panose="020B0604020202020204" pitchFamily="34" charset="0"/>
              </a:rPr>
              <a:t> </a:t>
            </a:r>
            <a:r>
              <a:rPr lang="fr-FR" dirty="0" err="1" smtClean="0">
                <a:solidFill>
                  <a:srgbClr val="00FFFF"/>
                </a:solidFill>
                <a:latin typeface="Arial" panose="020B0604020202020204" pitchFamily="34" charset="0"/>
                <a:cs typeface="Arial" panose="020B0604020202020204" pitchFamily="34" charset="0"/>
              </a:rPr>
              <a:t>grants</a:t>
            </a:r>
            <a:r>
              <a:rPr lang="fr-FR" dirty="0" smtClean="0">
                <a:solidFill>
                  <a:srgbClr val="00FFFF"/>
                </a:solidFill>
                <a:latin typeface="Arial" panose="020B0604020202020204" pitchFamily="34" charset="0"/>
                <a:cs typeface="Arial" panose="020B0604020202020204" pitchFamily="34" charset="0"/>
              </a:rPr>
              <a:t>, poster </a:t>
            </a:r>
            <a:r>
              <a:rPr lang="fr-FR" dirty="0" err="1" smtClean="0">
                <a:solidFill>
                  <a:srgbClr val="00FFFF"/>
                </a:solidFill>
                <a:latin typeface="Arial" panose="020B0604020202020204" pitchFamily="34" charset="0"/>
                <a:cs typeface="Arial" panose="020B0604020202020204" pitchFamily="34" charset="0"/>
              </a:rPr>
              <a:t>prizes</a:t>
            </a:r>
            <a:r>
              <a:rPr lang="fr-FR" dirty="0" smtClean="0">
                <a:solidFill>
                  <a:srgbClr val="00FFFF"/>
                </a:solidFill>
                <a:latin typeface="Arial" panose="020B0604020202020204" pitchFamily="34" charset="0"/>
                <a:cs typeface="Arial" panose="020B0604020202020204" pitchFamily="34" charset="0"/>
              </a:rPr>
              <a:t>, </a:t>
            </a:r>
            <a:r>
              <a:rPr lang="fr-FR" dirty="0" err="1" smtClean="0">
                <a:solidFill>
                  <a:srgbClr val="00FFFF"/>
                </a:solidFill>
                <a:latin typeface="Arial" panose="020B0604020202020204" pitchFamily="34" charset="0"/>
                <a:cs typeface="Arial" panose="020B0604020202020204" pitchFamily="34" charset="0"/>
              </a:rPr>
              <a:t>annual</a:t>
            </a:r>
            <a:r>
              <a:rPr lang="fr-FR" dirty="0" smtClean="0">
                <a:solidFill>
                  <a:srgbClr val="00FFFF"/>
                </a:solidFill>
                <a:latin typeface="Arial" panose="020B0604020202020204" pitchFamily="34" charset="0"/>
                <a:cs typeface="Arial" panose="020B0604020202020204" pitchFamily="34" charset="0"/>
              </a:rPr>
              <a:t> </a:t>
            </a:r>
            <a:r>
              <a:rPr lang="fr-FR" dirty="0" err="1" smtClean="0">
                <a:solidFill>
                  <a:srgbClr val="00FFFF"/>
                </a:solidFill>
                <a:latin typeface="Arial" panose="020B0604020202020204" pitchFamily="34" charset="0"/>
                <a:cs typeface="Arial" panose="020B0604020202020204" pitchFamily="34" charset="0"/>
              </a:rPr>
              <a:t>young</a:t>
            </a:r>
            <a:r>
              <a:rPr lang="fr-FR" dirty="0" smtClean="0">
                <a:solidFill>
                  <a:srgbClr val="00FFFF"/>
                </a:solidFill>
                <a:latin typeface="Arial" panose="020B0604020202020204" pitchFamily="34" charset="0"/>
                <a:cs typeface="Arial" panose="020B0604020202020204" pitchFamily="34" charset="0"/>
              </a:rPr>
              <a:t> </a:t>
            </a:r>
            <a:r>
              <a:rPr lang="fr-FR" dirty="0" err="1" smtClean="0">
                <a:solidFill>
                  <a:srgbClr val="00FFFF"/>
                </a:solidFill>
                <a:latin typeface="Arial" panose="020B0604020202020204" pitchFamily="34" charset="0"/>
                <a:cs typeface="Arial" panose="020B0604020202020204" pitchFamily="34" charset="0"/>
              </a:rPr>
              <a:t>researcher</a:t>
            </a:r>
            <a:r>
              <a:rPr lang="fr-FR" dirty="0" smtClean="0">
                <a:solidFill>
                  <a:srgbClr val="00FFFF"/>
                </a:solidFill>
                <a:latin typeface="Arial" panose="020B0604020202020204" pitchFamily="34" charset="0"/>
                <a:cs typeface="Arial" panose="020B0604020202020204" pitchFamily="34" charset="0"/>
              </a:rPr>
              <a:t> </a:t>
            </a:r>
            <a:r>
              <a:rPr lang="fr-FR" dirty="0" err="1" smtClean="0">
                <a:solidFill>
                  <a:srgbClr val="00FFFF"/>
                </a:solidFill>
                <a:latin typeface="Arial" panose="020B0604020202020204" pitchFamily="34" charset="0"/>
                <a:cs typeface="Arial" panose="020B0604020202020204" pitchFamily="34" charset="0"/>
              </a:rPr>
              <a:t>prize</a:t>
            </a:r>
            <a:endParaRPr lang="fr-FR"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fr-FR"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dirty="0" smtClean="0">
                <a:solidFill>
                  <a:srgbClr val="00FFFF"/>
                </a:solidFill>
                <a:latin typeface="Arial" panose="020B0604020202020204" pitchFamily="34" charset="0"/>
                <a:cs typeface="Arial" panose="020B0604020202020204" pitchFamily="34" charset="0"/>
              </a:rPr>
              <a:t>Financial support for meetings/workshops</a:t>
            </a:r>
          </a:p>
          <a:p>
            <a:endParaRPr lang="fr-FR" dirty="0" smtClean="0">
              <a:solidFill>
                <a:srgbClr val="00FF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fr-FR" dirty="0" smtClean="0">
                <a:solidFill>
                  <a:srgbClr val="00FFFF"/>
                </a:solidFill>
                <a:latin typeface="Arial" panose="020B0604020202020204" pitchFamily="34" charset="0"/>
                <a:cs typeface="Arial" panose="020B0604020202020204" pitchFamily="34" charset="0"/>
              </a:rPr>
              <a:t>Large diffusion of job </a:t>
            </a:r>
            <a:r>
              <a:rPr lang="fr-FR" dirty="0" err="1" smtClean="0">
                <a:solidFill>
                  <a:srgbClr val="00FFFF"/>
                </a:solidFill>
                <a:latin typeface="Arial" panose="020B0604020202020204" pitchFamily="34" charset="0"/>
                <a:cs typeface="Arial" panose="020B0604020202020204" pitchFamily="34" charset="0"/>
              </a:rPr>
              <a:t>opportunities</a:t>
            </a:r>
            <a:r>
              <a:rPr lang="fr-FR" dirty="0" smtClean="0">
                <a:solidFill>
                  <a:srgbClr val="00FFFF"/>
                </a:solidFill>
                <a:latin typeface="Arial" panose="020B0604020202020204" pitchFamily="34" charset="0"/>
                <a:cs typeface="Arial" panose="020B0604020202020204" pitchFamily="34" charset="0"/>
              </a:rPr>
              <a:t> (</a:t>
            </a:r>
            <a:r>
              <a:rPr lang="fr-FR" dirty="0" err="1" smtClean="0">
                <a:solidFill>
                  <a:srgbClr val="00FFFF"/>
                </a:solidFill>
                <a:latin typeface="Arial" panose="020B0604020202020204" pitchFamily="34" charset="0"/>
                <a:cs typeface="Arial" panose="020B0604020202020204" pitchFamily="34" charset="0"/>
              </a:rPr>
              <a:t>website</a:t>
            </a:r>
            <a:r>
              <a:rPr lang="fr-FR" dirty="0" smtClean="0">
                <a:solidFill>
                  <a:srgbClr val="00FFFF"/>
                </a:solidFill>
                <a:latin typeface="Arial" panose="020B0604020202020204" pitchFamily="34" charset="0"/>
                <a:cs typeface="Arial" panose="020B0604020202020204" pitchFamily="34" charset="0"/>
              </a:rPr>
              <a:t> + emailing </a:t>
            </a:r>
            <a:r>
              <a:rPr lang="fr-FR" dirty="0" err="1" smtClean="0">
                <a:solidFill>
                  <a:srgbClr val="00FFFF"/>
                </a:solidFill>
                <a:latin typeface="Arial" panose="020B0604020202020204" pitchFamily="34" charset="0"/>
                <a:cs typeface="Arial" panose="020B0604020202020204" pitchFamily="34" charset="0"/>
              </a:rPr>
              <a:t>list</a:t>
            </a:r>
            <a:r>
              <a:rPr lang="fr-FR" dirty="0" smtClean="0">
                <a:solidFill>
                  <a:srgbClr val="00FFFF"/>
                </a:solidFill>
                <a:latin typeface="Arial" panose="020B0604020202020204" pitchFamily="34" charset="0"/>
                <a:cs typeface="Arial" panose="020B0604020202020204" pitchFamily="34" charset="0"/>
              </a:rPr>
              <a:t>  diffusion once a </a:t>
            </a:r>
            <a:r>
              <a:rPr lang="fr-FR" dirty="0" err="1" smtClean="0">
                <a:solidFill>
                  <a:srgbClr val="00FFFF"/>
                </a:solidFill>
                <a:latin typeface="Arial" panose="020B0604020202020204" pitchFamily="34" charset="0"/>
                <a:cs typeface="Arial" panose="020B0604020202020204" pitchFamily="34" charset="0"/>
              </a:rPr>
              <a:t>month</a:t>
            </a:r>
            <a:r>
              <a:rPr lang="fr-FR" dirty="0" smtClean="0">
                <a:solidFill>
                  <a:srgbClr val="00FFFF"/>
                </a:solidFill>
                <a:latin typeface="Arial" panose="020B0604020202020204" pitchFamily="34" charset="0"/>
                <a:cs typeface="Arial" panose="020B0604020202020204" pitchFamily="34" charset="0"/>
              </a:rPr>
              <a:t>)</a:t>
            </a:r>
          </a:p>
          <a:p>
            <a:endParaRPr lang="fr-FR" dirty="0" smtClean="0">
              <a:solidFill>
                <a:srgbClr val="00FFFF"/>
              </a:solidFill>
              <a:latin typeface="Arial" panose="020B0604020202020204" pitchFamily="34" charset="0"/>
              <a:cs typeface="Arial" panose="020B0604020202020204" pitchFamily="34" charset="0"/>
            </a:endParaRPr>
          </a:p>
          <a:p>
            <a:endParaRPr lang="fr-FR" dirty="0">
              <a:solidFill>
                <a:srgbClr val="00FFFF"/>
              </a:solidFill>
              <a:latin typeface="Arial" panose="020B0604020202020204" pitchFamily="34" charset="0"/>
              <a:cs typeface="Arial" panose="020B0604020202020204" pitchFamily="34" charset="0"/>
            </a:endParaRPr>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3615"/>
          <a:stretch/>
        </p:blipFill>
        <p:spPr bwMode="auto">
          <a:xfrm>
            <a:off x="35496" y="-27384"/>
            <a:ext cx="9147412" cy="2150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456178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5496" y="2001034"/>
            <a:ext cx="8246104" cy="646331"/>
          </a:xfrm>
          <a:prstGeom prst="rect">
            <a:avLst/>
          </a:prstGeom>
          <a:noFill/>
        </p:spPr>
        <p:txBody>
          <a:bodyPr wrap="none" rtlCol="0">
            <a:spAutoFit/>
          </a:bodyPr>
          <a:lstStyle/>
          <a:p>
            <a:r>
              <a:rPr lang="fr-FR" sz="3600" b="1" dirty="0" smtClean="0">
                <a:solidFill>
                  <a:srgbClr val="00FFFF"/>
                </a:solidFill>
              </a:rPr>
              <a:t>Meetings </a:t>
            </a:r>
            <a:r>
              <a:rPr lang="fr-FR" sz="3600" b="1" dirty="0" err="1" smtClean="0">
                <a:solidFill>
                  <a:srgbClr val="00FFFF"/>
                </a:solidFill>
              </a:rPr>
              <a:t>supported</a:t>
            </a:r>
            <a:r>
              <a:rPr lang="fr-FR" sz="3600" b="1" dirty="0" smtClean="0">
                <a:solidFill>
                  <a:srgbClr val="00FFFF"/>
                </a:solidFill>
              </a:rPr>
              <a:t> by SBCF in 2013-2014</a:t>
            </a:r>
            <a:endParaRPr lang="fr-FR" sz="3600" b="1" dirty="0">
              <a:solidFill>
                <a:srgbClr val="00FFFF"/>
              </a:solidFill>
            </a:endParaRPr>
          </a:p>
        </p:txBody>
      </p:sp>
      <p:sp>
        <p:nvSpPr>
          <p:cNvPr id="11" name="ZoneTexte 10"/>
          <p:cNvSpPr txBox="1"/>
          <p:nvPr/>
        </p:nvSpPr>
        <p:spPr>
          <a:xfrm>
            <a:off x="-36512" y="2658392"/>
            <a:ext cx="7778027" cy="4154984"/>
          </a:xfrm>
          <a:prstGeom prst="rect">
            <a:avLst/>
          </a:prstGeom>
          <a:noFill/>
        </p:spPr>
        <p:txBody>
          <a:bodyPr wrap="none" rtlCol="0">
            <a:spAutoFit/>
          </a:bodyPr>
          <a:lstStyle/>
          <a:p>
            <a:pPr marL="342900" indent="-342900">
              <a:buFont typeface="Arial" panose="020B0604020202020204" pitchFamily="34" charset="0"/>
              <a:buChar char="•"/>
            </a:pPr>
            <a:r>
              <a:rPr lang="fr-FR" sz="2400" dirty="0" smtClean="0"/>
              <a:t>5th </a:t>
            </a:r>
            <a:r>
              <a:rPr lang="fr-FR" sz="2400" dirty="0" err="1" smtClean="0"/>
              <a:t>Cell</a:t>
            </a:r>
            <a:r>
              <a:rPr lang="fr-FR" sz="2400" dirty="0" smtClean="0"/>
              <a:t> </a:t>
            </a:r>
            <a:r>
              <a:rPr lang="fr-FR" sz="2400" dirty="0" err="1" smtClean="0"/>
              <a:t>Adhesion</a:t>
            </a:r>
            <a:r>
              <a:rPr lang="fr-FR" sz="2400" dirty="0" smtClean="0"/>
              <a:t>  </a:t>
            </a:r>
            <a:r>
              <a:rPr lang="fr-FR" sz="2400" dirty="0"/>
              <a:t>Club meeting Marseille </a:t>
            </a:r>
            <a:r>
              <a:rPr lang="fr-FR" sz="2400" dirty="0" smtClean="0"/>
              <a:t>May 2014</a:t>
            </a:r>
          </a:p>
          <a:p>
            <a:endParaRPr lang="fr-FR" sz="2400" dirty="0" smtClean="0"/>
          </a:p>
          <a:p>
            <a:pPr marL="342900" indent="-342900">
              <a:buFont typeface="Arial" panose="020B0604020202020204" pitchFamily="34" charset="0"/>
              <a:buChar char="•"/>
            </a:pPr>
            <a:r>
              <a:rPr lang="fr-FR" sz="2400" dirty="0" smtClean="0"/>
              <a:t>17th </a:t>
            </a:r>
            <a:r>
              <a:rPr lang="fr-FR" sz="2400" dirty="0" err="1" smtClean="0"/>
              <a:t>Endo</a:t>
            </a:r>
            <a:r>
              <a:rPr lang="fr-FR" sz="2400" dirty="0" smtClean="0"/>
              <a:t>/</a:t>
            </a:r>
            <a:r>
              <a:rPr lang="fr-FR" sz="2400" dirty="0" err="1" smtClean="0"/>
              <a:t>Exocytosis</a:t>
            </a:r>
            <a:r>
              <a:rPr lang="fr-FR" sz="2400" dirty="0" smtClean="0"/>
              <a:t> Club </a:t>
            </a:r>
            <a:r>
              <a:rPr lang="fr-FR" sz="2400" dirty="0" err="1" smtClean="0"/>
              <a:t>conference</a:t>
            </a:r>
            <a:r>
              <a:rPr lang="fr-FR" sz="2400" dirty="0" smtClean="0"/>
              <a:t> May 2014</a:t>
            </a:r>
          </a:p>
          <a:p>
            <a:endParaRPr lang="fr-FR" sz="2400" dirty="0" smtClean="0"/>
          </a:p>
          <a:p>
            <a:pPr marL="342900" indent="-342900">
              <a:buFont typeface="Arial" panose="020B0604020202020204" pitchFamily="34" charset="0"/>
              <a:buChar char="•"/>
            </a:pPr>
            <a:r>
              <a:rPr lang="fr-FR" sz="2400" dirty="0" smtClean="0"/>
              <a:t>6th </a:t>
            </a:r>
            <a:r>
              <a:rPr lang="fr-FR" sz="2400" dirty="0" err="1" smtClean="0"/>
              <a:t>European</a:t>
            </a:r>
            <a:r>
              <a:rPr lang="fr-FR" sz="2400" dirty="0" smtClean="0"/>
              <a:t> </a:t>
            </a:r>
            <a:r>
              <a:rPr lang="fr-FR" sz="2400" dirty="0" err="1" smtClean="0"/>
              <a:t>Conference</a:t>
            </a:r>
            <a:r>
              <a:rPr lang="fr-FR" sz="2400" dirty="0" smtClean="0"/>
              <a:t> on </a:t>
            </a:r>
            <a:r>
              <a:rPr lang="fr-FR" sz="2400" dirty="0" err="1" smtClean="0"/>
              <a:t>Tetraspanins</a:t>
            </a:r>
            <a:r>
              <a:rPr lang="fr-FR" sz="2400" dirty="0" smtClean="0"/>
              <a:t> Lille </a:t>
            </a:r>
            <a:r>
              <a:rPr lang="fr-FR" sz="2400" dirty="0" err="1" smtClean="0"/>
              <a:t>June</a:t>
            </a:r>
            <a:r>
              <a:rPr lang="fr-FR" sz="2400" dirty="0" smtClean="0"/>
              <a:t> 2014</a:t>
            </a:r>
          </a:p>
          <a:p>
            <a:endParaRPr lang="fr-FR" sz="2400" dirty="0" smtClean="0"/>
          </a:p>
          <a:p>
            <a:pPr marL="342900" indent="-342900">
              <a:buFont typeface="Arial" panose="020B0604020202020204" pitchFamily="34" charset="0"/>
              <a:buChar char="•"/>
            </a:pPr>
            <a:r>
              <a:rPr lang="fr-FR" sz="2400" dirty="0" smtClean="0"/>
              <a:t>FEBS EMBO 2014  Paris </a:t>
            </a:r>
            <a:r>
              <a:rPr lang="fr-FR" sz="2400" dirty="0" err="1" smtClean="0"/>
              <a:t>September</a:t>
            </a:r>
            <a:r>
              <a:rPr lang="fr-FR" sz="2400" dirty="0" smtClean="0"/>
              <a:t> 2014</a:t>
            </a:r>
          </a:p>
          <a:p>
            <a:endParaRPr lang="fr-FR" sz="2400" dirty="0" smtClean="0"/>
          </a:p>
          <a:p>
            <a:pPr marL="342900" indent="-342900">
              <a:buFont typeface="Arial" panose="020B0604020202020204" pitchFamily="34" charset="0"/>
              <a:buChar char="•"/>
            </a:pPr>
            <a:r>
              <a:rPr lang="fr-FR" sz="2400" dirty="0" smtClean="0"/>
              <a:t>Cancer and </a:t>
            </a:r>
            <a:r>
              <a:rPr lang="fr-FR" sz="2400" dirty="0" err="1" smtClean="0"/>
              <a:t>Metabolism</a:t>
            </a:r>
            <a:r>
              <a:rPr lang="fr-FR" sz="2400" dirty="0" smtClean="0"/>
              <a:t> Nice </a:t>
            </a:r>
            <a:r>
              <a:rPr lang="fr-FR" sz="2400" dirty="0" err="1" smtClean="0"/>
              <a:t>September</a:t>
            </a:r>
            <a:r>
              <a:rPr lang="fr-FR" sz="2400" dirty="0" smtClean="0"/>
              <a:t> 2014</a:t>
            </a:r>
          </a:p>
          <a:p>
            <a:pPr marL="342900" indent="-342900">
              <a:buFont typeface="Arial" panose="020B0604020202020204" pitchFamily="34" charset="0"/>
              <a:buChar char="•"/>
            </a:pPr>
            <a:endParaRPr lang="fr-FR" sz="2400" dirty="0" smtClean="0"/>
          </a:p>
          <a:p>
            <a:pPr marL="342900" indent="-342900">
              <a:buFont typeface="Arial" panose="020B0604020202020204" pitchFamily="34" charset="0"/>
              <a:buChar char="•"/>
            </a:pPr>
            <a:r>
              <a:rPr lang="fr-FR" sz="2400" dirty="0" smtClean="0"/>
              <a:t>Building the </a:t>
            </a:r>
            <a:r>
              <a:rPr lang="fr-FR" sz="2400" dirty="0" err="1" smtClean="0"/>
              <a:t>cell</a:t>
            </a:r>
            <a:r>
              <a:rPr lang="fr-FR" sz="2400" dirty="0" smtClean="0"/>
              <a:t> Paris </a:t>
            </a:r>
            <a:r>
              <a:rPr lang="fr-FR" sz="2400" dirty="0" err="1" smtClean="0"/>
              <a:t>September</a:t>
            </a:r>
            <a:r>
              <a:rPr lang="fr-FR" sz="2400" dirty="0" smtClean="0"/>
              <a:t> 2014</a:t>
            </a:r>
            <a:endParaRPr lang="fr-FR" sz="2400" dirty="0"/>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3615"/>
          <a:stretch/>
        </p:blipFill>
        <p:spPr bwMode="auto">
          <a:xfrm>
            <a:off x="35496" y="-89459"/>
            <a:ext cx="9147412" cy="2150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19" descr="Capture d’écran 2014-05-04 à 16.25.31.png"/>
          <p:cNvPicPr>
            <a:picLocks noChangeAspect="1"/>
          </p:cNvPicPr>
          <p:nvPr/>
        </p:nvPicPr>
        <p:blipFill>
          <a:blip r:embed="rId3"/>
          <a:srcRect/>
          <a:stretch>
            <a:fillRect/>
          </a:stretch>
        </p:blipFill>
        <p:spPr bwMode="auto">
          <a:xfrm>
            <a:off x="7551356" y="4735884"/>
            <a:ext cx="1592643" cy="2122116"/>
          </a:xfrm>
          <a:prstGeom prst="rect">
            <a:avLst/>
          </a:prstGeom>
          <a:noFill/>
          <a:ln w="9525">
            <a:noFill/>
            <a:miter lim="800000"/>
            <a:headEnd/>
            <a:tailEnd/>
          </a:ln>
        </p:spPr>
      </p:pic>
    </p:spTree>
    <p:extLst>
      <p:ext uri="{BB962C8B-B14F-4D97-AF65-F5344CB8AC3E}">
        <p14:creationId xmlns:p14="http://schemas.microsoft.com/office/powerpoint/2010/main" val="425119673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4277</TotalTime>
  <Words>850</Words>
  <Application>Microsoft Macintosh PowerPoint</Application>
  <PresentationFormat>Présentation à l'écran (4:3)</PresentationFormat>
  <Paragraphs>211</Paragraphs>
  <Slides>22</Slides>
  <Notes>4</Notes>
  <HiddenSlides>0</HiddenSlides>
  <MMClips>0</MMClips>
  <ScaleCrop>false</ScaleCrop>
  <HeadingPairs>
    <vt:vector size="4" baseType="variant">
      <vt:variant>
        <vt:lpstr>Thème</vt:lpstr>
      </vt:variant>
      <vt:variant>
        <vt:i4>2</vt:i4>
      </vt:variant>
      <vt:variant>
        <vt:lpstr>Titres des diapositives</vt:lpstr>
      </vt:variant>
      <vt:variant>
        <vt:i4>22</vt:i4>
      </vt:variant>
    </vt:vector>
  </HeadingPairs>
  <TitlesOfParts>
    <vt:vector size="24" baseType="lpstr">
      <vt:lpstr>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Teaching Why study in France?</vt:lpstr>
      <vt:lpstr>Biology of the Cell</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Corinne</dc:creator>
  <cp:lastModifiedBy>SIC</cp:lastModifiedBy>
  <cp:revision>237</cp:revision>
  <dcterms:created xsi:type="dcterms:W3CDTF">2013-12-04T21:05:52Z</dcterms:created>
  <dcterms:modified xsi:type="dcterms:W3CDTF">2017-09-05T14:48:59Z</dcterms:modified>
</cp:coreProperties>
</file>