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lemaitre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14T19:48:20.039" idx="1">
    <p:pos x="5420" y="3148"/>
    <p:text>chiffres à mettre à jour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83ED-0F6E-3F46-B670-E712B065E4E4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BAA29-224F-494F-B64B-7114141C2B9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6D32C0-82EF-49CC-BDE3-695C3908D954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1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04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5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87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8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47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7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42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0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77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5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19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9ED14-CDEB-534A-ACDA-63E95B0A30E6}" type="datetimeFigureOut">
              <a:rPr lang="fr-FR" smtClean="0"/>
              <a:t>05/09/17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20BD-5649-7048-9195-2C7EABC139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90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628629" y="136559"/>
            <a:ext cx="7861082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800" dirty="0" smtClean="0"/>
              <a:t>How to </a:t>
            </a:r>
            <a:r>
              <a:rPr lang="fr-FR" sz="2800" dirty="0" err="1" smtClean="0"/>
              <a:t>get</a:t>
            </a:r>
            <a:r>
              <a:rPr lang="fr-FR" sz="2800" dirty="0" smtClean="0"/>
              <a:t> a </a:t>
            </a:r>
            <a:r>
              <a:rPr lang="fr-FR" sz="2800" dirty="0" err="1" smtClean="0"/>
              <a:t>research</a:t>
            </a:r>
            <a:r>
              <a:rPr lang="fr-FR" sz="2800" dirty="0" smtClean="0"/>
              <a:t> position in France?</a:t>
            </a:r>
          </a:p>
          <a:p>
            <a:pPr algn="ctr">
              <a:lnSpc>
                <a:spcPct val="90000"/>
              </a:lnSpc>
            </a:pPr>
            <a:r>
              <a:rPr lang="fr-FR" sz="2800" dirty="0" smtClean="0"/>
              <a:t>- </a:t>
            </a:r>
            <a:r>
              <a:rPr lang="fr-FR" sz="2800" dirty="0" err="1" smtClean="0"/>
              <a:t>after</a:t>
            </a:r>
            <a:r>
              <a:rPr lang="fr-FR" sz="2800" dirty="0" smtClean="0"/>
              <a:t> a post-doc –French </a:t>
            </a:r>
            <a:r>
              <a:rPr lang="fr-FR" sz="2800" dirty="0" err="1" smtClean="0"/>
              <a:t>citizenship</a:t>
            </a:r>
            <a:r>
              <a:rPr lang="fr-FR" sz="2800" dirty="0" smtClean="0"/>
              <a:t> not </a:t>
            </a:r>
            <a:r>
              <a:rPr lang="fr-FR" sz="2800" dirty="0" err="1" smtClean="0"/>
              <a:t>required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74680" y="1154805"/>
            <a:ext cx="8300995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 smtClean="0"/>
              <a:t>Permanent staff </a:t>
            </a:r>
            <a:r>
              <a:rPr lang="fr-FR" b="1" dirty="0" err="1" smtClean="0"/>
              <a:t>researcher</a:t>
            </a:r>
            <a:r>
              <a:rPr lang="fr-FR" b="1" dirty="0" smtClean="0"/>
              <a:t> positions to </a:t>
            </a:r>
            <a:r>
              <a:rPr lang="fr-FR" b="1" dirty="0" err="1" smtClean="0"/>
              <a:t>join</a:t>
            </a:r>
            <a:r>
              <a:rPr lang="fr-FR" b="1" dirty="0" smtClean="0"/>
              <a:t> an </a:t>
            </a:r>
            <a:r>
              <a:rPr lang="fr-FR" b="1" dirty="0" err="1" smtClean="0"/>
              <a:t>existing</a:t>
            </a:r>
            <a:r>
              <a:rPr lang="fr-FR" b="1" dirty="0" smtClean="0"/>
              <a:t> </a:t>
            </a:r>
            <a:r>
              <a:rPr lang="fr-FR" b="1" dirty="0" err="1" smtClean="0"/>
              <a:t>lab</a:t>
            </a:r>
            <a:r>
              <a:rPr lang="fr-FR" b="1" dirty="0" smtClean="0"/>
              <a:t> (to </a:t>
            </a:r>
            <a:r>
              <a:rPr lang="fr-FR" b="1" dirty="0" err="1" smtClean="0"/>
              <a:t>be</a:t>
            </a:r>
            <a:r>
              <a:rPr lang="fr-FR" b="1" dirty="0" smtClean="0"/>
              <a:t> first </a:t>
            </a:r>
            <a:r>
              <a:rPr lang="fr-FR" b="1" dirty="0" err="1" smtClean="0"/>
              <a:t>directly</a:t>
            </a:r>
            <a:endParaRPr lang="fr-FR" b="1" dirty="0" smtClean="0"/>
          </a:p>
          <a:p>
            <a:r>
              <a:rPr lang="fr-FR" b="1" dirty="0" err="1" smtClean="0"/>
              <a:t>contacted</a:t>
            </a:r>
            <a:r>
              <a:rPr lang="fr-FR" b="1" dirty="0" smtClean="0"/>
              <a:t> </a:t>
            </a:r>
            <a:r>
              <a:rPr lang="fr-FR" b="1" dirty="0" err="1" smtClean="0"/>
              <a:t>before</a:t>
            </a:r>
            <a:r>
              <a:rPr lang="fr-FR" b="1" dirty="0" smtClean="0"/>
              <a:t> application)</a:t>
            </a:r>
          </a:p>
          <a:p>
            <a:endParaRPr lang="fr-FR" b="1" dirty="0" smtClean="0"/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rgbClr val="4F81BD"/>
                </a:solidFill>
              </a:rPr>
              <a:t>Granted</a:t>
            </a:r>
            <a:r>
              <a:rPr lang="fr-FR" b="1" dirty="0" smtClean="0">
                <a:solidFill>
                  <a:srgbClr val="4F81BD"/>
                </a:solidFill>
              </a:rPr>
              <a:t> by national institutions </a:t>
            </a:r>
            <a:r>
              <a:rPr lang="fr-FR" b="1" dirty="0" err="1" smtClean="0">
                <a:solidFill>
                  <a:srgbClr val="4F81BD"/>
                </a:solidFill>
              </a:rPr>
              <a:t>like</a:t>
            </a:r>
            <a:r>
              <a:rPr lang="fr-FR" b="1" dirty="0">
                <a:solidFill>
                  <a:srgbClr val="4F81BD"/>
                </a:solidFill>
              </a:rPr>
              <a:t> </a:t>
            </a:r>
            <a:r>
              <a:rPr lang="fr-FR" b="1" dirty="0" smtClean="0">
                <a:solidFill>
                  <a:srgbClr val="4F81BD"/>
                </a:solidFill>
              </a:rPr>
              <a:t>Inserm (</a:t>
            </a:r>
            <a:r>
              <a:rPr lang="fr-FR" b="1" dirty="0" err="1" smtClean="0">
                <a:solidFill>
                  <a:srgbClr val="4F81BD"/>
                </a:solidFill>
              </a:rPr>
              <a:t>medical</a:t>
            </a:r>
            <a:r>
              <a:rPr lang="fr-FR" b="1" dirty="0" smtClean="0">
                <a:solidFill>
                  <a:srgbClr val="4F81BD"/>
                </a:solidFill>
              </a:rPr>
              <a:t>), CNRS (</a:t>
            </a:r>
            <a:r>
              <a:rPr lang="fr-FR" b="1" dirty="0" err="1" smtClean="0">
                <a:solidFill>
                  <a:srgbClr val="4F81BD"/>
                </a:solidFill>
              </a:rPr>
              <a:t>fundamental</a:t>
            </a:r>
            <a:r>
              <a:rPr lang="fr-FR" b="1" dirty="0" smtClean="0">
                <a:solidFill>
                  <a:srgbClr val="4F81BD"/>
                </a:solidFill>
              </a:rPr>
              <a:t>), INRA </a:t>
            </a:r>
          </a:p>
          <a:p>
            <a:r>
              <a:rPr lang="fr-FR" b="1" dirty="0" smtClean="0">
                <a:solidFill>
                  <a:srgbClr val="4F81BD"/>
                </a:solidFill>
              </a:rPr>
              <a:t>(</a:t>
            </a:r>
            <a:r>
              <a:rPr lang="fr-FR" b="1" dirty="0" err="1" smtClean="0">
                <a:solidFill>
                  <a:srgbClr val="4F81BD"/>
                </a:solidFill>
              </a:rPr>
              <a:t>agronomy</a:t>
            </a:r>
            <a:r>
              <a:rPr lang="fr-FR" b="1" dirty="0" smtClean="0">
                <a:solidFill>
                  <a:srgbClr val="4F81BD"/>
                </a:solidFill>
              </a:rPr>
              <a:t>), </a:t>
            </a:r>
            <a:r>
              <a:rPr lang="fr-FR" b="1" dirty="0" err="1" smtClean="0">
                <a:solidFill>
                  <a:srgbClr val="4F81BD"/>
                </a:solidFill>
              </a:rPr>
              <a:t>etc</a:t>
            </a:r>
            <a:endParaRPr lang="fr-FR" b="1" dirty="0" smtClean="0">
              <a:solidFill>
                <a:srgbClr val="4F81BD"/>
              </a:solidFill>
            </a:endParaRPr>
          </a:p>
          <a:p>
            <a:r>
              <a:rPr lang="fr-FR" dirty="0" smtClean="0"/>
              <a:t>-&gt; National </a:t>
            </a:r>
            <a:r>
              <a:rPr lang="fr-FR" dirty="0" err="1" smtClean="0"/>
              <a:t>competition</a:t>
            </a:r>
            <a:r>
              <a:rPr lang="fr-FR" dirty="0" smtClean="0"/>
              <a:t> (« chargé de recherches » position)</a:t>
            </a:r>
          </a:p>
          <a:p>
            <a:r>
              <a:rPr lang="fr-FR" dirty="0" smtClean="0"/>
              <a:t>-&gt; </a:t>
            </a:r>
            <a:r>
              <a:rPr lang="fr-FR" dirty="0" err="1" smtClean="0"/>
              <a:t>Early</a:t>
            </a:r>
            <a:r>
              <a:rPr lang="fr-FR" dirty="0" smtClean="0"/>
              <a:t> permanent civil servant positions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duties</a:t>
            </a:r>
            <a:endParaRPr lang="fr-FR" dirty="0" smtClean="0"/>
          </a:p>
          <a:p>
            <a:endParaRPr lang="fr-FR" b="1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chemeClr val="accent1"/>
                </a:solidFill>
              </a:rPr>
              <a:t>Granted</a:t>
            </a:r>
            <a:r>
              <a:rPr lang="fr-FR" b="1" dirty="0" smtClean="0">
                <a:solidFill>
                  <a:schemeClr val="accent1"/>
                </a:solidFill>
              </a:rPr>
              <a:t> by </a:t>
            </a:r>
            <a:r>
              <a:rPr lang="fr-FR" b="1" dirty="0" err="1" smtClean="0">
                <a:solidFill>
                  <a:schemeClr val="accent1"/>
                </a:solidFill>
              </a:rPr>
              <a:t>Universities</a:t>
            </a: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dirty="0" smtClean="0"/>
              <a:t>-&gt; Local </a:t>
            </a:r>
            <a:r>
              <a:rPr lang="fr-FR" dirty="0" err="1" smtClean="0"/>
              <a:t>competition</a:t>
            </a:r>
            <a:r>
              <a:rPr lang="fr-FR" dirty="0" smtClean="0"/>
              <a:t> (« maître de conférences » position)</a:t>
            </a:r>
          </a:p>
          <a:p>
            <a:r>
              <a:rPr lang="fr-FR" dirty="0" smtClean="0"/>
              <a:t>-&gt; </a:t>
            </a:r>
            <a:r>
              <a:rPr lang="fr-FR" dirty="0" err="1" smtClean="0"/>
              <a:t>Early</a:t>
            </a:r>
            <a:r>
              <a:rPr lang="fr-FR" dirty="0" smtClean="0"/>
              <a:t> permanent civil servant position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duties</a:t>
            </a:r>
            <a:endParaRPr lang="fr-FR" dirty="0" smtClean="0"/>
          </a:p>
          <a:p>
            <a:endParaRPr lang="fr-FR" dirty="0"/>
          </a:p>
          <a:p>
            <a:r>
              <a:rPr lang="fr-FR" b="1" dirty="0" smtClean="0"/>
              <a:t>2. PI- group leader positions to </a:t>
            </a:r>
            <a:r>
              <a:rPr lang="fr-FR" b="1" dirty="0" err="1" smtClean="0"/>
              <a:t>start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own</a:t>
            </a:r>
            <a:r>
              <a:rPr lang="fr-FR" b="1" dirty="0" smtClean="0"/>
              <a:t> </a:t>
            </a:r>
            <a:r>
              <a:rPr lang="fr-FR" b="1" dirty="0" err="1" smtClean="0"/>
              <a:t>lab</a:t>
            </a:r>
            <a:r>
              <a:rPr lang="fr-FR" b="1" dirty="0"/>
              <a:t> </a:t>
            </a:r>
            <a:r>
              <a:rPr lang="fr-FR" b="1" dirty="0" smtClean="0"/>
              <a:t>(</a:t>
            </a:r>
            <a:r>
              <a:rPr lang="fr-FR" b="1" dirty="0" err="1" smtClean="0"/>
              <a:t>Starting</a:t>
            </a:r>
            <a:r>
              <a:rPr lang="fr-FR" b="1" dirty="0" smtClean="0"/>
              <a:t> packages </a:t>
            </a:r>
            <a:r>
              <a:rPr lang="fr-FR" b="1" dirty="0" err="1" smtClean="0"/>
              <a:t>with</a:t>
            </a:r>
            <a:r>
              <a:rPr lang="fr-FR" b="1" dirty="0" smtClean="0"/>
              <a:t> or </a:t>
            </a:r>
            <a:r>
              <a:rPr lang="fr-FR" b="1" dirty="0" err="1" smtClean="0"/>
              <a:t>without</a:t>
            </a:r>
            <a:endParaRPr lang="fr-FR" b="1" dirty="0"/>
          </a:p>
          <a:p>
            <a:r>
              <a:rPr lang="fr-FR" b="1" dirty="0" smtClean="0"/>
              <a:t>PI </a:t>
            </a:r>
            <a:r>
              <a:rPr lang="fr-FR" b="1" dirty="0" err="1" smtClean="0"/>
              <a:t>salary</a:t>
            </a:r>
            <a:r>
              <a:rPr lang="fr-FR" b="1" dirty="0" smtClean="0"/>
              <a:t>)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ATIP-Avenir program of </a:t>
            </a:r>
            <a:r>
              <a:rPr lang="fr-FR" b="1" dirty="0" err="1" smtClean="0">
                <a:solidFill>
                  <a:schemeClr val="accent1"/>
                </a:solidFill>
              </a:rPr>
              <a:t>Inserm&amp;CNRS</a:t>
            </a:r>
            <a:r>
              <a:rPr lang="fr-FR" b="1" dirty="0" smtClean="0">
                <a:solidFill>
                  <a:schemeClr val="accent1"/>
                </a:solidFill>
              </a:rPr>
              <a:t>, 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G5 program of Institut Pasteur, 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Start programs </a:t>
            </a:r>
            <a:r>
              <a:rPr lang="fr-FR" b="1" dirty="0" err="1" smtClean="0">
                <a:solidFill>
                  <a:schemeClr val="accent1"/>
                </a:solidFill>
              </a:rPr>
              <a:t>from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Universities</a:t>
            </a:r>
            <a:r>
              <a:rPr lang="fr-FR" b="1" dirty="0" smtClean="0">
                <a:solidFill>
                  <a:schemeClr val="accent1"/>
                </a:solidFill>
              </a:rPr>
              <a:t> (</a:t>
            </a:r>
            <a:r>
              <a:rPr lang="fr-FR" b="1" dirty="0" err="1" smtClean="0">
                <a:solidFill>
                  <a:schemeClr val="accent1"/>
                </a:solidFill>
              </a:rPr>
              <a:t>see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each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University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webpage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Amorçage </a:t>
            </a:r>
            <a:r>
              <a:rPr lang="fr-FR" b="1" dirty="0" err="1" smtClean="0">
                <a:solidFill>
                  <a:schemeClr val="accent1"/>
                </a:solidFill>
              </a:rPr>
              <a:t>starting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grant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from</a:t>
            </a:r>
            <a:r>
              <a:rPr lang="fr-FR" b="1" dirty="0" smtClean="0">
                <a:solidFill>
                  <a:schemeClr val="accent1"/>
                </a:solidFill>
              </a:rPr>
              <a:t> Fondation pour la Recherche Médicale, 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Open calls </a:t>
            </a:r>
            <a:r>
              <a:rPr lang="fr-FR" b="1" dirty="0" err="1" smtClean="0">
                <a:solidFill>
                  <a:schemeClr val="accent1"/>
                </a:solidFill>
              </a:rPr>
              <a:t>from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various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research</a:t>
            </a:r>
            <a:r>
              <a:rPr lang="fr-FR" b="1" dirty="0" smtClean="0">
                <a:solidFill>
                  <a:schemeClr val="accent1"/>
                </a:solidFill>
              </a:rPr>
              <a:t> institutes (</a:t>
            </a:r>
            <a:r>
              <a:rPr lang="fr-FR" b="1" dirty="0" err="1" smtClean="0">
                <a:solidFill>
                  <a:schemeClr val="accent1"/>
                </a:solidFill>
              </a:rPr>
              <a:t>see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link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412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 logo coul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267" y="260648"/>
            <a:ext cx="2656533" cy="663197"/>
          </a:xfrm>
          <a:prstGeom prst="rect">
            <a:avLst/>
          </a:prstGeom>
        </p:spPr>
      </p:pic>
      <p:sp>
        <p:nvSpPr>
          <p:cNvPr id="74754" name="Text Box 8"/>
          <p:cNvSpPr txBox="1">
            <a:spLocks noChangeArrowheads="1"/>
          </p:cNvSpPr>
          <p:nvPr/>
        </p:nvSpPr>
        <p:spPr bwMode="auto">
          <a:xfrm>
            <a:off x="395536" y="836712"/>
            <a:ext cx="8537325" cy="473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000" dirty="0">
              <a:solidFill>
                <a:srgbClr val="FF2600"/>
              </a:solidFill>
              <a:ea typeface="Geneva"/>
              <a:cs typeface="Arial" pitchFamily="34" charset="0"/>
              <a:sym typeface="Wingdings 2" pitchFamily="18" charset="2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2000" b="1" dirty="0">
                <a:solidFill>
                  <a:prstClr val="black"/>
                </a:solidFill>
              </a:rPr>
              <a:t>Goal</a:t>
            </a:r>
            <a:r>
              <a:rPr lang="en-US" sz="2000" b="1" dirty="0">
                <a:solidFill>
                  <a:srgbClr val="0000FF"/>
                </a:solidFill>
              </a:rPr>
              <a:t>: To create and lead a team within a CNRS or </a:t>
            </a:r>
            <a:r>
              <a:rPr lang="en-US" sz="2000" b="1" dirty="0" err="1">
                <a:solidFill>
                  <a:srgbClr val="0000FF"/>
                </a:solidFill>
              </a:rPr>
              <a:t>Inserm</a:t>
            </a:r>
            <a:r>
              <a:rPr lang="en-US" sz="2000" b="1" dirty="0">
                <a:solidFill>
                  <a:srgbClr val="0000FF"/>
                </a:solidFill>
              </a:rPr>
              <a:t> structure but to develop independently ones own scientific project.</a:t>
            </a:r>
          </a:p>
          <a:p>
            <a:pPr marL="285750" indent="-285750">
              <a:buFont typeface="Wingdings" charset="2"/>
              <a:buChar char="Ø"/>
            </a:pPr>
            <a:endParaRPr lang="en-US" sz="1200" b="1" dirty="0">
              <a:solidFill>
                <a:prstClr val="black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800" b="1" dirty="0">
                <a:solidFill>
                  <a:prstClr val="black"/>
                </a:solidFill>
              </a:rPr>
              <a:t> Means provided:</a:t>
            </a:r>
            <a:endParaRPr lang="en-US" sz="2000" b="1" dirty="0">
              <a:solidFill>
                <a:prstClr val="black"/>
              </a:solidFill>
            </a:endParaRPr>
          </a:p>
          <a:p>
            <a:pPr marL="1047750" lvl="2">
              <a:buFont typeface="Wingdings" charset="2"/>
              <a:buChar char="ü"/>
            </a:pPr>
            <a:r>
              <a:rPr lang="en-GB" sz="2000" b="1" dirty="0">
                <a:solidFill>
                  <a:prstClr val="black"/>
                </a:solidFill>
              </a:rPr>
              <a:t>A salary for </a:t>
            </a:r>
            <a:r>
              <a:rPr lang="en-GB" sz="2000" b="1" dirty="0">
                <a:solidFill>
                  <a:srgbClr val="0000FF"/>
                </a:solidFill>
              </a:rPr>
              <a:t>3-5 years </a:t>
            </a:r>
            <a:endParaRPr lang="en-US" sz="2000" b="1" dirty="0">
              <a:solidFill>
                <a:srgbClr val="0000FF"/>
              </a:solidFill>
            </a:endParaRPr>
          </a:p>
          <a:p>
            <a:pPr marL="1047750" lvl="2">
              <a:buFont typeface="Wingdings" charset="2"/>
              <a:buChar char="ü"/>
            </a:pPr>
            <a:r>
              <a:rPr lang="en-GB" sz="2000" b="1" dirty="0">
                <a:solidFill>
                  <a:prstClr val="black"/>
                </a:solidFill>
              </a:rPr>
              <a:t>A research budget of </a:t>
            </a:r>
            <a:r>
              <a:rPr lang="en-GB" sz="2000" b="1" dirty="0">
                <a:solidFill>
                  <a:srgbClr val="0000FF"/>
                </a:solidFill>
              </a:rPr>
              <a:t>78 000 </a:t>
            </a:r>
            <a:r>
              <a:rPr lang="en-US" sz="2000" b="1" dirty="0">
                <a:solidFill>
                  <a:srgbClr val="0000FF"/>
                </a:solidFill>
              </a:rPr>
              <a:t>$/year </a:t>
            </a:r>
            <a:r>
              <a:rPr lang="en-US" sz="2000" b="1" dirty="0">
                <a:solidFill>
                  <a:prstClr val="black"/>
                </a:solidFill>
              </a:rPr>
              <a:t>for </a:t>
            </a:r>
            <a:r>
              <a:rPr lang="en-US" sz="2000" b="1" dirty="0">
                <a:solidFill>
                  <a:srgbClr val="0000FF"/>
                </a:solidFill>
              </a:rPr>
              <a:t>3 years</a:t>
            </a:r>
          </a:p>
          <a:p>
            <a:pPr marL="1047750" lvl="2">
              <a:buFont typeface="Wingdings" charset="2"/>
              <a:buChar char="ü"/>
            </a:pPr>
            <a:r>
              <a:rPr lang="en-GB" sz="2000" b="1" dirty="0">
                <a:solidFill>
                  <a:prstClr val="black"/>
                </a:solidFill>
              </a:rPr>
              <a:t>Minimum lab space of </a:t>
            </a:r>
            <a:r>
              <a:rPr lang="en-GB" sz="2000" b="1" dirty="0">
                <a:solidFill>
                  <a:srgbClr val="0000FF"/>
                </a:solidFill>
              </a:rPr>
              <a:t>50 m</a:t>
            </a:r>
            <a:r>
              <a:rPr lang="en-GB" sz="2000" b="1" baseline="30000" dirty="0">
                <a:solidFill>
                  <a:srgbClr val="0000FF"/>
                </a:solidFill>
              </a:rPr>
              <a:t>2</a:t>
            </a:r>
            <a:r>
              <a:rPr lang="en-GB" sz="2000" b="1" dirty="0">
                <a:solidFill>
                  <a:prstClr val="black"/>
                </a:solidFill>
              </a:rPr>
              <a:t>/550 </a:t>
            </a:r>
            <a:r>
              <a:rPr lang="en-GB" sz="2000" b="1" dirty="0" err="1">
                <a:solidFill>
                  <a:prstClr val="black"/>
                </a:solidFill>
              </a:rPr>
              <a:t>SqFt</a:t>
            </a:r>
            <a:endParaRPr lang="en-US" sz="2000" b="1" dirty="0">
              <a:solidFill>
                <a:prstClr val="black"/>
              </a:solidFill>
            </a:endParaRPr>
          </a:p>
          <a:p>
            <a:pPr marL="1047750" lvl="2">
              <a:buFont typeface="Wingdings" charset="2"/>
              <a:buChar char="ü"/>
            </a:pPr>
            <a:r>
              <a:rPr lang="en-US" sz="2000" b="1" dirty="0">
                <a:solidFill>
                  <a:srgbClr val="0000FF"/>
                </a:solidFill>
              </a:rPr>
              <a:t>2 years </a:t>
            </a:r>
            <a:r>
              <a:rPr lang="en-US" sz="2000" b="1" dirty="0">
                <a:solidFill>
                  <a:prstClr val="black"/>
                </a:solidFill>
              </a:rPr>
              <a:t>salary for a </a:t>
            </a:r>
            <a:r>
              <a:rPr lang="en-US" sz="2000" b="1" dirty="0">
                <a:solidFill>
                  <a:srgbClr val="0000FF"/>
                </a:solidFill>
              </a:rPr>
              <a:t>post-doc</a:t>
            </a:r>
          </a:p>
          <a:p>
            <a:endParaRPr lang="fr-FR" sz="1200" b="1" dirty="0">
              <a:solidFill>
                <a:prstClr val="black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1800" b="1" dirty="0">
                <a:solidFill>
                  <a:prstClr val="black"/>
                </a:solidFill>
              </a:rPr>
              <a:t>Application criteria: </a:t>
            </a:r>
          </a:p>
          <a:p>
            <a:pPr lvl="2">
              <a:buFont typeface="Wingdings" charset="2"/>
              <a:buChar char="ü"/>
            </a:pPr>
            <a:r>
              <a:rPr lang="en-US" sz="1800" b="1" dirty="0">
                <a:solidFill>
                  <a:srgbClr val="0000FF"/>
                </a:solidFill>
              </a:rPr>
              <a:t>2 years&lt; </a:t>
            </a:r>
            <a:r>
              <a:rPr lang="en-US" sz="1800" b="1" dirty="0">
                <a:solidFill>
                  <a:prstClr val="black"/>
                </a:solidFill>
              </a:rPr>
              <a:t>PhD </a:t>
            </a:r>
            <a:r>
              <a:rPr lang="en-US" sz="1800" b="1" dirty="0">
                <a:solidFill>
                  <a:srgbClr val="0000FF"/>
                </a:solidFill>
              </a:rPr>
              <a:t>&lt;10 years</a:t>
            </a:r>
          </a:p>
          <a:p>
            <a:pPr lvl="2">
              <a:buFont typeface="Wingdings" charset="2"/>
              <a:buChar char="ü"/>
            </a:pP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lab to be created in a host </a:t>
            </a:r>
            <a:r>
              <a:rPr lang="en-US" sz="1800" b="1" dirty="0" err="1" smtClean="0">
                <a:solidFill>
                  <a:srgbClr val="0000FF"/>
                </a:solidFill>
              </a:rPr>
              <a:t>insititute</a:t>
            </a:r>
            <a:r>
              <a:rPr lang="en-US" sz="1800" b="1" dirty="0" smtClean="0">
                <a:solidFill>
                  <a:srgbClr val="0000FF"/>
                </a:solidFill>
              </a:rPr>
              <a:t> different from your PhD or post-doc institute</a:t>
            </a:r>
          </a:p>
          <a:p>
            <a:pPr marL="0" indent="0"/>
            <a:endParaRPr lang="en-US" sz="1200" b="1" dirty="0">
              <a:solidFill>
                <a:prstClr val="black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1800" b="1" dirty="0">
                <a:solidFill>
                  <a:srgbClr val="FF0000"/>
                </a:solidFill>
              </a:rPr>
              <a:t>French citizenship not required</a:t>
            </a:r>
            <a:endParaRPr lang="en-US" sz="1200" b="1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 rot="16200000">
            <a:off x="8614715" y="6458517"/>
            <a:ext cx="344592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charset="0"/>
                <a:cs typeface="Geneva" charset="0"/>
              </a:defRPr>
            </a:lvl9pPr>
          </a:lstStyle>
          <a:p>
            <a:pPr algn="ctr"/>
            <a:fld id="{E30AA258-9625-4803-AF3A-24E272A7A225}" type="slidenum">
              <a:rPr lang="fr-FR" sz="1400" smtClean="0">
                <a:solidFill>
                  <a:srgbClr val="C00000"/>
                </a:solidFill>
              </a:rPr>
              <a:pPr algn="ctr"/>
              <a:t>2</a:t>
            </a:fld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8" name="ZoneTexte 1"/>
          <p:cNvSpPr txBox="1">
            <a:spLocks noChangeArrowheads="1"/>
          </p:cNvSpPr>
          <p:nvPr/>
        </p:nvSpPr>
        <p:spPr bwMode="auto">
          <a:xfrm>
            <a:off x="1147738" y="381000"/>
            <a:ext cx="6336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GB" sz="2400" b="1" dirty="0">
                <a:solidFill>
                  <a:srgbClr val="FF0000"/>
                </a:solidFill>
              </a:rPr>
              <a:t>The “ATIP-</a:t>
            </a:r>
            <a:r>
              <a:rPr lang="en-GB" sz="2400" b="1" dirty="0" err="1">
                <a:solidFill>
                  <a:srgbClr val="FF0000"/>
                </a:solidFill>
              </a:rPr>
              <a:t>Avenir</a:t>
            </a:r>
            <a:r>
              <a:rPr lang="en-GB" sz="2400" b="1" dirty="0">
                <a:solidFill>
                  <a:srgbClr val="FF0000"/>
                </a:solidFill>
              </a:rPr>
              <a:t>” Program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858099" cy="115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6431631" y="4876800"/>
            <a:ext cx="2407569" cy="160504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a typeface="Geneva" charset="0"/>
                <a:cs typeface="Geneva" charset="0"/>
              </a:rPr>
              <a:t>2016</a:t>
            </a:r>
            <a:endParaRPr lang="en-US" sz="2000" b="1" dirty="0">
              <a:solidFill>
                <a:srgbClr val="FF0000"/>
              </a:solidFill>
              <a:ea typeface="Geneva" charset="0"/>
              <a:cs typeface="Geneva" charset="0"/>
            </a:endParaRPr>
          </a:p>
          <a:p>
            <a:pPr algn="ctr"/>
            <a:r>
              <a:rPr lang="en-US" sz="2000" b="1" dirty="0">
                <a:solidFill>
                  <a:srgbClr val="0000FF"/>
                </a:solidFill>
                <a:ea typeface="Geneva" charset="0"/>
                <a:cs typeface="Geneva" charset="0"/>
              </a:rPr>
              <a:t>151 </a:t>
            </a:r>
            <a:r>
              <a:rPr lang="en-US" sz="2000" b="1" dirty="0">
                <a:solidFill>
                  <a:prstClr val="black"/>
                </a:solidFill>
                <a:ea typeface="Geneva" charset="0"/>
                <a:cs typeface="Geneva" charset="0"/>
              </a:rPr>
              <a:t>Candidates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ea typeface="Geneva" charset="0"/>
                <a:cs typeface="Geneva" charset="0"/>
              </a:rPr>
              <a:t>21 </a:t>
            </a:r>
            <a:r>
              <a:rPr lang="en-US" sz="2000" b="1" dirty="0">
                <a:solidFill>
                  <a:prstClr val="black"/>
                </a:solidFill>
                <a:ea typeface="Geneva" charset="0"/>
                <a:cs typeface="Geneva" charset="0"/>
              </a:rPr>
              <a:t>Laureates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ea typeface="Geneva" charset="0"/>
                <a:cs typeface="Geneva" charset="0"/>
              </a:rPr>
              <a:t>11 </a:t>
            </a:r>
            <a:r>
              <a:rPr lang="en-US" sz="2000" b="1" dirty="0">
                <a:solidFill>
                  <a:prstClr val="black"/>
                </a:solidFill>
                <a:ea typeface="Geneva" charset="0"/>
                <a:cs typeface="Geneva" charset="0"/>
              </a:rPr>
              <a:t>from abroad</a:t>
            </a:r>
          </a:p>
        </p:txBody>
      </p:sp>
      <p:sp>
        <p:nvSpPr>
          <p:cNvPr id="2" name="Rectangle 1"/>
          <p:cNvSpPr/>
          <p:nvPr/>
        </p:nvSpPr>
        <p:spPr>
          <a:xfrm>
            <a:off x="369682" y="5085183"/>
            <a:ext cx="65324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>
              <a:buFont typeface="Wingdings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One Call per year (deadline usually in November</a:t>
            </a:r>
            <a:r>
              <a:rPr lang="en-US" sz="2000" b="1" dirty="0" smtClean="0">
                <a:solidFill>
                  <a:srgbClr val="0000FF"/>
                </a:solidFill>
              </a:rPr>
              <a:t>).      </a:t>
            </a:r>
            <a:r>
              <a:rPr lang="fr-FR" b="1" dirty="0" smtClean="0">
                <a:solidFill>
                  <a:prstClr val="black"/>
                </a:solidFill>
              </a:rPr>
              <a:t>On </a:t>
            </a:r>
            <a:r>
              <a:rPr lang="fr-FR" b="1" dirty="0">
                <a:solidFill>
                  <a:prstClr val="black"/>
                </a:solidFill>
              </a:rPr>
              <a:t>line inscription.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5896" y="6453336"/>
            <a:ext cx="288032" cy="28803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6145617"/>
            <a:ext cx="5090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charset="2"/>
              <a:buChar char="Ø"/>
            </a:pPr>
            <a:r>
              <a:rPr lang="en-US" b="1" dirty="0" smtClean="0"/>
              <a:t> Evaluation by </a:t>
            </a:r>
            <a:r>
              <a:rPr lang="en-US" b="1" dirty="0" smtClean="0">
                <a:solidFill>
                  <a:srgbClr val="0000FF"/>
                </a:solidFill>
              </a:rPr>
              <a:t>international committees </a:t>
            </a:r>
            <a:r>
              <a:rPr lang="en-US" b="1" dirty="0" smtClean="0"/>
              <a:t>(2-steps)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754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582341" y="130266"/>
            <a:ext cx="6266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How Do </a:t>
            </a:r>
            <a:r>
              <a:rPr lang="fr-FR" sz="2400" b="1" dirty="0" err="1">
                <a:solidFill>
                  <a:srgbClr val="FF0000"/>
                </a:solidFill>
              </a:rPr>
              <a:t>Apply</a:t>
            </a:r>
            <a:r>
              <a:rPr lang="fr-FR" sz="2400" b="1" dirty="0">
                <a:solidFill>
                  <a:srgbClr val="FF0000"/>
                </a:solidFill>
              </a:rPr>
              <a:t> to An </a:t>
            </a:r>
            <a:r>
              <a:rPr lang="fr-FR" sz="2400" b="1" dirty="0" err="1">
                <a:solidFill>
                  <a:srgbClr val="FF0000"/>
                </a:solidFill>
              </a:rPr>
              <a:t>University</a:t>
            </a:r>
            <a:r>
              <a:rPr lang="fr-FR" sz="2400" b="1" dirty="0">
                <a:solidFill>
                  <a:srgbClr val="FF0000"/>
                </a:solidFill>
              </a:rPr>
              <a:t> Position ?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475656" y="742627"/>
            <a:ext cx="59684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err="1"/>
              <a:t>Two</a:t>
            </a:r>
            <a:r>
              <a:rPr lang="fr-FR" sz="2000" b="1" dirty="0"/>
              <a:t> </a:t>
            </a:r>
            <a:r>
              <a:rPr lang="fr-FR" sz="2000" b="1" dirty="0" err="1"/>
              <a:t>steps</a:t>
            </a:r>
            <a:r>
              <a:rPr lang="fr-FR" sz="2000" b="1" dirty="0"/>
              <a:t>:</a:t>
            </a:r>
          </a:p>
          <a:p>
            <a:pPr algn="ctr"/>
            <a:endParaRPr lang="fr-FR" sz="2000" b="1" dirty="0"/>
          </a:p>
          <a:p>
            <a:pPr algn="ctr">
              <a:buFont typeface="Wingdings" pitchFamily="2" charset="2"/>
              <a:buChar char="ü"/>
            </a:pPr>
            <a:r>
              <a:rPr lang="fr-FR" sz="2000" b="1" dirty="0"/>
              <a:t>A national </a:t>
            </a:r>
            <a:r>
              <a:rPr lang="fr-FR" sz="2000" b="1" dirty="0" err="1"/>
              <a:t>step</a:t>
            </a:r>
            <a:r>
              <a:rPr lang="fr-FR" sz="2000" b="1" dirty="0"/>
              <a:t>: </a:t>
            </a:r>
            <a:r>
              <a:rPr lang="fr-FR" sz="2000" b="1" dirty="0">
                <a:solidFill>
                  <a:srgbClr val="0000FF"/>
                </a:solidFill>
              </a:rPr>
              <a:t>the qualification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/>
              <a:t>September-October:</a:t>
            </a:r>
            <a:r>
              <a:rPr lang="en-US" sz="2000" b="1" dirty="0">
                <a:solidFill>
                  <a:srgbClr val="0000FF"/>
                </a:solidFill>
              </a:rPr>
              <a:t>  </a:t>
            </a:r>
            <a:r>
              <a:rPr lang="en-US" sz="2000" b="1" dirty="0">
                <a:solidFill>
                  <a:srgbClr val="FF0000"/>
                </a:solidFill>
              </a:rPr>
              <a:t>year n-1 !!   </a:t>
            </a:r>
          </a:p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http://www.enseignementsup-recherche.gouv.fr</a:t>
            </a:r>
          </a:p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/cid22713/galaxie.html </a:t>
            </a:r>
          </a:p>
          <a:p>
            <a:pPr algn="ctr"/>
            <a:endParaRPr lang="en-US" sz="2000" b="1" dirty="0">
              <a:solidFill>
                <a:srgbClr val="0000FF"/>
              </a:solidFill>
            </a:endParaRPr>
          </a:p>
          <a:p>
            <a:pPr algn="ctr"/>
            <a:endParaRPr lang="fr-FR" sz="2000" b="1" dirty="0">
              <a:solidFill>
                <a:srgbClr val="0000FF"/>
              </a:solidFill>
            </a:endParaRPr>
          </a:p>
          <a:p>
            <a:pPr algn="ctr"/>
            <a:endParaRPr lang="fr-FR" sz="2000" b="1" dirty="0"/>
          </a:p>
          <a:p>
            <a:pPr algn="ctr">
              <a:buFont typeface="Wingdings" pitchFamily="2" charset="2"/>
              <a:buChar char="ü"/>
            </a:pPr>
            <a:r>
              <a:rPr lang="fr-FR" sz="2000" b="1" dirty="0"/>
              <a:t>A local </a:t>
            </a:r>
            <a:r>
              <a:rPr lang="fr-FR" sz="2000" b="1" dirty="0" err="1"/>
              <a:t>step</a:t>
            </a:r>
            <a:r>
              <a:rPr lang="fr-FR" sz="2000" b="1" dirty="0"/>
              <a:t> : </a:t>
            </a:r>
            <a:r>
              <a:rPr lang="fr-FR" sz="2000" b="1" dirty="0">
                <a:solidFill>
                  <a:srgbClr val="0000FF"/>
                </a:solidFill>
              </a:rPr>
              <a:t>application </a:t>
            </a:r>
            <a:r>
              <a:rPr lang="fr-FR" sz="2000" b="1" dirty="0" err="1">
                <a:solidFill>
                  <a:srgbClr val="0000FF"/>
                </a:solidFill>
              </a:rPr>
              <a:t>within</a:t>
            </a:r>
            <a:r>
              <a:rPr lang="fr-FR" sz="2000" b="1" dirty="0">
                <a:solidFill>
                  <a:srgbClr val="0000FF"/>
                </a:solidFill>
              </a:rPr>
              <a:t> the </a:t>
            </a:r>
            <a:r>
              <a:rPr lang="fr-FR" sz="2000" b="1" dirty="0" err="1">
                <a:solidFill>
                  <a:srgbClr val="0000FF"/>
                </a:solidFill>
              </a:rPr>
              <a:t>University</a:t>
            </a:r>
            <a:endParaRPr lang="fr-FR" sz="20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February  to March </a:t>
            </a:r>
            <a:r>
              <a:rPr lang="fr-FR" sz="2000" b="1" dirty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site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Galaxie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830280" y="4351744"/>
            <a:ext cx="5370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Contact Laboratories / Department: </a:t>
            </a:r>
            <a:r>
              <a:rPr lang="en-US" sz="2000" b="1" dirty="0">
                <a:solidFill>
                  <a:srgbClr val="FF0000"/>
                </a:solidFill>
              </a:rPr>
              <a:t>ASAP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Interviews: April-May  </a:t>
            </a:r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Results and Choice : June</a:t>
            </a:r>
            <a:endParaRPr lang="en-US" dirty="0"/>
          </a:p>
          <a:p>
            <a:endParaRPr lang="fr-FR" dirty="0"/>
          </a:p>
        </p:txBody>
      </p:sp>
      <p:cxnSp>
        <p:nvCxnSpPr>
          <p:cNvPr id="18" name="Straight Arrow Connector 13"/>
          <p:cNvCxnSpPr/>
          <p:nvPr/>
        </p:nvCxnSpPr>
        <p:spPr>
          <a:xfrm>
            <a:off x="4283968" y="2767568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3"/>
          <p:cNvCxnSpPr/>
          <p:nvPr/>
        </p:nvCxnSpPr>
        <p:spPr>
          <a:xfrm>
            <a:off x="4355976" y="4711784"/>
            <a:ext cx="0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3"/>
          <p:cNvCxnSpPr/>
          <p:nvPr/>
        </p:nvCxnSpPr>
        <p:spPr>
          <a:xfrm>
            <a:off x="4355976" y="5661248"/>
            <a:ext cx="0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318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272</Words>
  <Application>Microsoft Macintosh PowerPoint</Application>
  <PresentationFormat>Présentation à l'écran (4:3)</PresentationFormat>
  <Paragraphs>66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Institut Cochin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Niedergang</dc:creator>
  <cp:lastModifiedBy>SIC</cp:lastModifiedBy>
  <cp:revision>6</cp:revision>
  <dcterms:created xsi:type="dcterms:W3CDTF">2017-08-18T13:49:36Z</dcterms:created>
  <dcterms:modified xsi:type="dcterms:W3CDTF">2017-09-05T15:05:00Z</dcterms:modified>
</cp:coreProperties>
</file>