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20.xml" ContentType="application/vnd.openxmlformats-officedocument.presentationml.notesSlide+xml"/>
  <Override PartName="/ppt/charts/chart5.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7"/>
  </p:notesMasterIdLst>
  <p:sldIdLst>
    <p:sldId id="285" r:id="rId3"/>
    <p:sldId id="296" r:id="rId4"/>
    <p:sldId id="293" r:id="rId5"/>
    <p:sldId id="297" r:id="rId6"/>
    <p:sldId id="298" r:id="rId7"/>
    <p:sldId id="338" r:id="rId8"/>
    <p:sldId id="286" r:id="rId9"/>
    <p:sldId id="287" r:id="rId10"/>
    <p:sldId id="291" r:id="rId11"/>
    <p:sldId id="320" r:id="rId12"/>
    <p:sldId id="322" r:id="rId13"/>
    <p:sldId id="288" r:id="rId14"/>
    <p:sldId id="317" r:id="rId15"/>
    <p:sldId id="316" r:id="rId16"/>
    <p:sldId id="321" r:id="rId17"/>
    <p:sldId id="323" r:id="rId18"/>
    <p:sldId id="276" r:id="rId19"/>
    <p:sldId id="289" r:id="rId20"/>
    <p:sldId id="303" r:id="rId21"/>
    <p:sldId id="279" r:id="rId22"/>
    <p:sldId id="319" r:id="rId23"/>
    <p:sldId id="278" r:id="rId24"/>
    <p:sldId id="304" r:id="rId25"/>
    <p:sldId id="318" r:id="rId26"/>
    <p:sldId id="324" r:id="rId27"/>
    <p:sldId id="344" r:id="rId28"/>
    <p:sldId id="266" r:id="rId29"/>
    <p:sldId id="308" r:id="rId30"/>
    <p:sldId id="339" r:id="rId31"/>
    <p:sldId id="271" r:id="rId32"/>
    <p:sldId id="312" r:id="rId33"/>
    <p:sldId id="313" r:id="rId34"/>
    <p:sldId id="315" r:id="rId35"/>
    <p:sldId id="325" r:id="rId36"/>
    <p:sldId id="269" r:id="rId37"/>
    <p:sldId id="326" r:id="rId38"/>
    <p:sldId id="300" r:id="rId39"/>
    <p:sldId id="272" r:id="rId40"/>
    <p:sldId id="284" r:id="rId41"/>
    <p:sldId id="332" r:id="rId42"/>
    <p:sldId id="333" r:id="rId43"/>
    <p:sldId id="310" r:id="rId44"/>
    <p:sldId id="311" r:id="rId45"/>
    <p:sldId id="295" r:id="rId46"/>
    <p:sldId id="341" r:id="rId47"/>
    <p:sldId id="342" r:id="rId48"/>
    <p:sldId id="343" r:id="rId49"/>
    <p:sldId id="337" r:id="rId50"/>
    <p:sldId id="294" r:id="rId51"/>
    <p:sldId id="334" r:id="rId52"/>
    <p:sldId id="314" r:id="rId53"/>
    <p:sldId id="327" r:id="rId54"/>
    <p:sldId id="328" r:id="rId55"/>
    <p:sldId id="329" r:id="rId56"/>
  </p:sldIdLst>
  <p:sldSz cx="9144000" cy="6858000" type="screen4x3"/>
  <p:notesSz cx="6858000" cy="9144000"/>
  <p:defaultTextStyle>
    <a:defPPr>
      <a:defRPr lang="fr-FR"/>
    </a:defPPr>
    <a:lvl1pPr marL="0" algn="l" defTabSz="913816" rtl="0" eaLnBrk="1" latinLnBrk="0" hangingPunct="1">
      <a:defRPr sz="1800" kern="1200">
        <a:solidFill>
          <a:schemeClr val="tx1"/>
        </a:solidFill>
        <a:latin typeface="+mn-lt"/>
        <a:ea typeface="+mn-ea"/>
        <a:cs typeface="+mn-cs"/>
      </a:defRPr>
    </a:lvl1pPr>
    <a:lvl2pPr marL="456908" algn="l" defTabSz="913816" rtl="0" eaLnBrk="1" latinLnBrk="0" hangingPunct="1">
      <a:defRPr sz="1800" kern="1200">
        <a:solidFill>
          <a:schemeClr val="tx1"/>
        </a:solidFill>
        <a:latin typeface="+mn-lt"/>
        <a:ea typeface="+mn-ea"/>
        <a:cs typeface="+mn-cs"/>
      </a:defRPr>
    </a:lvl2pPr>
    <a:lvl3pPr marL="913816" algn="l" defTabSz="913816" rtl="0" eaLnBrk="1" latinLnBrk="0" hangingPunct="1">
      <a:defRPr sz="1800" kern="1200">
        <a:solidFill>
          <a:schemeClr val="tx1"/>
        </a:solidFill>
        <a:latin typeface="+mn-lt"/>
        <a:ea typeface="+mn-ea"/>
        <a:cs typeface="+mn-cs"/>
      </a:defRPr>
    </a:lvl3pPr>
    <a:lvl4pPr marL="1370723" algn="l" defTabSz="913816" rtl="0" eaLnBrk="1" latinLnBrk="0" hangingPunct="1">
      <a:defRPr sz="1800" kern="1200">
        <a:solidFill>
          <a:schemeClr val="tx1"/>
        </a:solidFill>
        <a:latin typeface="+mn-lt"/>
        <a:ea typeface="+mn-ea"/>
        <a:cs typeface="+mn-cs"/>
      </a:defRPr>
    </a:lvl4pPr>
    <a:lvl5pPr marL="1827630" algn="l" defTabSz="913816" rtl="0" eaLnBrk="1" latinLnBrk="0" hangingPunct="1">
      <a:defRPr sz="1800" kern="1200">
        <a:solidFill>
          <a:schemeClr val="tx1"/>
        </a:solidFill>
        <a:latin typeface="+mn-lt"/>
        <a:ea typeface="+mn-ea"/>
        <a:cs typeface="+mn-cs"/>
      </a:defRPr>
    </a:lvl5pPr>
    <a:lvl6pPr marL="2284538" algn="l" defTabSz="913816" rtl="0" eaLnBrk="1" latinLnBrk="0" hangingPunct="1">
      <a:defRPr sz="1800" kern="1200">
        <a:solidFill>
          <a:schemeClr val="tx1"/>
        </a:solidFill>
        <a:latin typeface="+mn-lt"/>
        <a:ea typeface="+mn-ea"/>
        <a:cs typeface="+mn-cs"/>
      </a:defRPr>
    </a:lvl6pPr>
    <a:lvl7pPr marL="2741446" algn="l" defTabSz="913816" rtl="0" eaLnBrk="1" latinLnBrk="0" hangingPunct="1">
      <a:defRPr sz="1800" kern="1200">
        <a:solidFill>
          <a:schemeClr val="tx1"/>
        </a:solidFill>
        <a:latin typeface="+mn-lt"/>
        <a:ea typeface="+mn-ea"/>
        <a:cs typeface="+mn-cs"/>
      </a:defRPr>
    </a:lvl7pPr>
    <a:lvl8pPr marL="3198354" algn="l" defTabSz="913816" rtl="0" eaLnBrk="1" latinLnBrk="0" hangingPunct="1">
      <a:defRPr sz="1800" kern="1200">
        <a:solidFill>
          <a:schemeClr val="tx1"/>
        </a:solidFill>
        <a:latin typeface="+mn-lt"/>
        <a:ea typeface="+mn-ea"/>
        <a:cs typeface="+mn-cs"/>
      </a:defRPr>
    </a:lvl8pPr>
    <a:lvl9pPr marL="3655261" algn="l" defTabSz="91381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85" autoAdjust="0"/>
    <p:restoredTop sz="94660"/>
  </p:normalViewPr>
  <p:slideViewPr>
    <p:cSldViewPr>
      <p:cViewPr>
        <p:scale>
          <a:sx n="100" d="100"/>
          <a:sy n="100" d="100"/>
        </p:scale>
        <p:origin x="-1616" y="-632"/>
      </p:cViewPr>
      <p:guideLst>
        <p:guide orient="horz" pos="2160"/>
        <p:guide pos="2880"/>
      </p:guideLst>
    </p:cSldViewPr>
  </p:slideViewPr>
  <p:notesTextViewPr>
    <p:cViewPr>
      <p:scale>
        <a:sx n="1" d="1"/>
        <a:sy n="1" d="1"/>
      </p:scale>
      <p:origin x="0" y="0"/>
    </p:cViewPr>
  </p:notesTextViewPr>
  <p:sorterViewPr>
    <p:cViewPr>
      <p:scale>
        <a:sx n="100" d="100"/>
        <a:sy n="100" d="100"/>
      </p:scale>
      <p:origin x="0" y="97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elene\My%20Backup%20Files\Documents\SBCF\Bilans%20SBCF%20AG\Budget%20SBCF%202012%20-%20201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elene\My%20Backup%20Files\Documents\SBCF\Bilans%20SBCF%20AG\Budget%20SBCF%202012%20-%20201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elene\My%20Backup%20Files\Documents\SBCF\Bilans%20SBCF%20AG\Budget%20SBCF%202012%20-%20201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elene\My%20Backup%20Files\Documents\SBCF\Bilans%20SBCF%20AG\Budget%20SBCF%202012%20-%20201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Helene\My%20Backup%20Files\Documents\SBCF\Bilans%20SBCF%20AG\Budget%20SBCF%202012%20-%2020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Feuil2!$C$3</c:f>
              <c:strCache>
                <c:ptCount val="1"/>
                <c:pt idx="0">
                  <c:v>2014</c:v>
                </c:pt>
              </c:strCache>
            </c:strRef>
          </c:tx>
          <c:cat>
            <c:strRef>
              <c:f>Feuil2!$B$4:$B$8</c:f>
              <c:strCache>
                <c:ptCount val="5"/>
                <c:pt idx="0">
                  <c:v>BOC royalties Wiley</c:v>
                </c:pt>
                <c:pt idx="1">
                  <c:v>Carl Zeiss contrat</c:v>
                </c:pt>
                <c:pt idx="2">
                  <c:v>Total Congrès dont subvensions</c:v>
                </c:pt>
                <c:pt idx="3">
                  <c:v>Autres produits financiers</c:v>
                </c:pt>
                <c:pt idx="4">
                  <c:v>Subventions</c:v>
                </c:pt>
              </c:strCache>
            </c:strRef>
          </c:cat>
          <c:val>
            <c:numRef>
              <c:f>Feuil2!$C$4:$C$8</c:f>
              <c:numCache>
                <c:formatCode>_-* #,##0\ "$"_-;\-* #,##0\ "$"_-;_-* "-"\ "$"_-;_-@_-</c:formatCode>
                <c:ptCount val="5"/>
                <c:pt idx="0">
                  <c:v>54214.0</c:v>
                </c:pt>
                <c:pt idx="1">
                  <c:v>3000.0</c:v>
                </c:pt>
                <c:pt idx="2">
                  <c:v>60228.0</c:v>
                </c:pt>
                <c:pt idx="3">
                  <c:v>1895.0</c:v>
                </c:pt>
                <c:pt idx="4">
                  <c:v>4514.0</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Feuil2!$F$3</c:f>
              <c:strCache>
                <c:ptCount val="1"/>
                <c:pt idx="0">
                  <c:v>2015</c:v>
                </c:pt>
              </c:strCache>
            </c:strRef>
          </c:tx>
          <c:cat>
            <c:strRef>
              <c:f>Feuil2!$E$4:$E$8</c:f>
              <c:strCache>
                <c:ptCount val="5"/>
                <c:pt idx="0">
                  <c:v>BOC royalties Wiley</c:v>
                </c:pt>
                <c:pt idx="1">
                  <c:v>Carl Zeiss contrat</c:v>
                </c:pt>
                <c:pt idx="2">
                  <c:v>Total Congrès dont subvensions</c:v>
                </c:pt>
                <c:pt idx="3">
                  <c:v>Autres produits financiers</c:v>
                </c:pt>
                <c:pt idx="4">
                  <c:v>Subventions</c:v>
                </c:pt>
              </c:strCache>
            </c:strRef>
          </c:cat>
          <c:val>
            <c:numRef>
              <c:f>Feuil2!$F$4:$F$8</c:f>
              <c:numCache>
                <c:formatCode>_-* #,##0\ "$"_-;\-* #,##0\ "$"_-;_-* "-"\ "$"_-;_-@_-</c:formatCode>
                <c:ptCount val="5"/>
                <c:pt idx="0">
                  <c:v>56475.0</c:v>
                </c:pt>
                <c:pt idx="1">
                  <c:v>3000.0</c:v>
                </c:pt>
                <c:pt idx="2">
                  <c:v>150412.0</c:v>
                </c:pt>
                <c:pt idx="3">
                  <c:v>2659.0</c:v>
                </c:pt>
                <c:pt idx="4">
                  <c:v>19230.0</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Feuil1!$C$3</c:f>
              <c:strCache>
                <c:ptCount val="1"/>
                <c:pt idx="0">
                  <c:v>2014</c:v>
                </c:pt>
              </c:strCache>
            </c:strRef>
          </c:tx>
          <c:cat>
            <c:strRef>
              <c:f>Feuil1!$B$4:$B$12</c:f>
              <c:strCache>
                <c:ptCount val="9"/>
                <c:pt idx="0">
                  <c:v>Prest.services</c:v>
                </c:pt>
                <c:pt idx="1">
                  <c:v>Fournitures/divers</c:v>
                </c:pt>
                <c:pt idx="2">
                  <c:v>Honoraires/Publicité</c:v>
                </c:pt>
                <c:pt idx="3">
                  <c:v>Bureau/Conseil</c:v>
                </c:pt>
                <c:pt idx="4">
                  <c:v>Frais Congrès</c:v>
                </c:pt>
                <c:pt idx="5">
                  <c:v>Soutien Congrès</c:v>
                </c:pt>
                <c:pt idx="6">
                  <c:v>Cabinet comptable</c:v>
                </c:pt>
                <c:pt idx="7">
                  <c:v>Bourses et Prix</c:v>
                </c:pt>
                <c:pt idx="8">
                  <c:v>Charges</c:v>
                </c:pt>
              </c:strCache>
            </c:strRef>
          </c:cat>
          <c:val>
            <c:numRef>
              <c:f>Feuil1!$C$4:$C$12</c:f>
              <c:numCache>
                <c:formatCode>General</c:formatCode>
                <c:ptCount val="9"/>
                <c:pt idx="0">
                  <c:v>7200.0</c:v>
                </c:pt>
                <c:pt idx="1">
                  <c:v>1302.0</c:v>
                </c:pt>
                <c:pt idx="2">
                  <c:v>6671.0</c:v>
                </c:pt>
                <c:pt idx="3">
                  <c:v>6842.0</c:v>
                </c:pt>
                <c:pt idx="4">
                  <c:v>50639.0</c:v>
                </c:pt>
                <c:pt idx="5">
                  <c:v>6333.0</c:v>
                </c:pt>
                <c:pt idx="6">
                  <c:v>3800.0</c:v>
                </c:pt>
                <c:pt idx="7">
                  <c:v>27843.0</c:v>
                </c:pt>
                <c:pt idx="8">
                  <c:v>2567.0</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Feuil1!$C$16</c:f>
              <c:strCache>
                <c:ptCount val="1"/>
                <c:pt idx="0">
                  <c:v>2015</c:v>
                </c:pt>
              </c:strCache>
            </c:strRef>
          </c:tx>
          <c:cat>
            <c:strRef>
              <c:f>Feuil1!$B$17:$B$25</c:f>
              <c:strCache>
                <c:ptCount val="9"/>
                <c:pt idx="0">
                  <c:v>Prest.services</c:v>
                </c:pt>
                <c:pt idx="1">
                  <c:v>Fournitures/divers</c:v>
                </c:pt>
                <c:pt idx="2">
                  <c:v>Honoraires/Publicité</c:v>
                </c:pt>
                <c:pt idx="3">
                  <c:v>Bureau/Conseil</c:v>
                </c:pt>
                <c:pt idx="4">
                  <c:v>Frais Congrès</c:v>
                </c:pt>
                <c:pt idx="5">
                  <c:v>Soutien Congrès</c:v>
                </c:pt>
                <c:pt idx="6">
                  <c:v>Cabinet comptable</c:v>
                </c:pt>
                <c:pt idx="7">
                  <c:v>Bourses et Prix</c:v>
                </c:pt>
                <c:pt idx="8">
                  <c:v>Charges</c:v>
                </c:pt>
              </c:strCache>
            </c:strRef>
          </c:cat>
          <c:val>
            <c:numRef>
              <c:f>Feuil1!$C$17:$C$25</c:f>
              <c:numCache>
                <c:formatCode>General</c:formatCode>
                <c:ptCount val="9"/>
                <c:pt idx="0">
                  <c:v>7200.0</c:v>
                </c:pt>
                <c:pt idx="1">
                  <c:v>1407.0</c:v>
                </c:pt>
                <c:pt idx="2">
                  <c:v>6427.0</c:v>
                </c:pt>
                <c:pt idx="3">
                  <c:v>7260.0</c:v>
                </c:pt>
                <c:pt idx="4">
                  <c:v>133710.0</c:v>
                </c:pt>
                <c:pt idx="5">
                  <c:v>4500.0</c:v>
                </c:pt>
                <c:pt idx="6">
                  <c:v>1800.0</c:v>
                </c:pt>
                <c:pt idx="7">
                  <c:v>19900.0</c:v>
                </c:pt>
                <c:pt idx="8">
                  <c:v>11167.0</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clustered"/>
        <c:varyColors val="0"/>
        <c:ser>
          <c:idx val="0"/>
          <c:order val="0"/>
          <c:tx>
            <c:strRef>
              <c:f>'Profit - Loss Summary'!$B$5</c:f>
              <c:strCache>
                <c:ptCount val="1"/>
                <c:pt idx="0">
                  <c:v>Total income</c:v>
                </c:pt>
              </c:strCache>
            </c:strRef>
          </c:tx>
          <c:invertIfNegative val="0"/>
          <c:cat>
            <c:numRef>
              <c:f>'Profit - Loss Summary'!$C$4:$D$4</c:f>
              <c:numCache>
                <c:formatCode>General</c:formatCode>
                <c:ptCount val="2"/>
                <c:pt idx="0">
                  <c:v>2014.0</c:v>
                </c:pt>
                <c:pt idx="1">
                  <c:v>2015.0</c:v>
                </c:pt>
              </c:numCache>
            </c:numRef>
          </c:cat>
          <c:val>
            <c:numRef>
              <c:f>'Profit - Loss Summary'!$C$5:$D$5</c:f>
              <c:numCache>
                <c:formatCode>_-* #,##0\ _€_-;\-* #,##0\ _€_-;_-* "-"\ _€_-;_-@_-</c:formatCode>
                <c:ptCount val="2"/>
                <c:pt idx="0">
                  <c:v>121837.0</c:v>
                </c:pt>
                <c:pt idx="1">
                  <c:v>231776.0</c:v>
                </c:pt>
              </c:numCache>
            </c:numRef>
          </c:val>
        </c:ser>
        <c:ser>
          <c:idx val="1"/>
          <c:order val="1"/>
          <c:tx>
            <c:strRef>
              <c:f>'Profit - Loss Summary'!$B$6</c:f>
              <c:strCache>
                <c:ptCount val="1"/>
                <c:pt idx="0">
                  <c:v>Total expenses</c:v>
                </c:pt>
              </c:strCache>
            </c:strRef>
          </c:tx>
          <c:invertIfNegative val="0"/>
          <c:cat>
            <c:numRef>
              <c:f>'Profit - Loss Summary'!$C$4:$D$4</c:f>
              <c:numCache>
                <c:formatCode>General</c:formatCode>
                <c:ptCount val="2"/>
                <c:pt idx="0">
                  <c:v>2014.0</c:v>
                </c:pt>
                <c:pt idx="1">
                  <c:v>2015.0</c:v>
                </c:pt>
              </c:numCache>
            </c:numRef>
          </c:cat>
          <c:val>
            <c:numRef>
              <c:f>'Profit - Loss Summary'!$C$6:$D$6</c:f>
              <c:numCache>
                <c:formatCode>_-* #,##0\ _€_-;\-* #,##0\ _€_-;_-* "-"\ _€_-;_-@_-</c:formatCode>
                <c:ptCount val="2"/>
                <c:pt idx="0">
                  <c:v>113197.0</c:v>
                </c:pt>
                <c:pt idx="1">
                  <c:v>193371.0</c:v>
                </c:pt>
              </c:numCache>
            </c:numRef>
          </c:val>
        </c:ser>
        <c:dLbls>
          <c:showLegendKey val="0"/>
          <c:showVal val="0"/>
          <c:showCatName val="0"/>
          <c:showSerName val="0"/>
          <c:showPercent val="0"/>
          <c:showBubbleSize val="0"/>
        </c:dLbls>
        <c:gapWidth val="150"/>
        <c:shape val="cylinder"/>
        <c:axId val="432607144"/>
        <c:axId val="432448216"/>
        <c:axId val="0"/>
      </c:bar3DChart>
      <c:catAx>
        <c:axId val="432607144"/>
        <c:scaling>
          <c:orientation val="minMax"/>
        </c:scaling>
        <c:delete val="0"/>
        <c:axPos val="b"/>
        <c:numFmt formatCode="General" sourceLinked="1"/>
        <c:majorTickMark val="out"/>
        <c:minorTickMark val="none"/>
        <c:tickLblPos val="nextTo"/>
        <c:crossAx val="432448216"/>
        <c:crosses val="autoZero"/>
        <c:auto val="1"/>
        <c:lblAlgn val="ctr"/>
        <c:lblOffset val="100"/>
        <c:noMultiLvlLbl val="0"/>
      </c:catAx>
      <c:valAx>
        <c:axId val="432448216"/>
        <c:scaling>
          <c:orientation val="minMax"/>
        </c:scaling>
        <c:delete val="0"/>
        <c:axPos val="l"/>
        <c:majorGridlines/>
        <c:numFmt formatCode="_-* #,##0\ _€_-;\-* #,##0\ _€_-;_-* &quot;-&quot;\ _€_-;_-@_-" sourceLinked="1"/>
        <c:majorTickMark val="out"/>
        <c:minorTickMark val="none"/>
        <c:tickLblPos val="nextTo"/>
        <c:crossAx val="432607144"/>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21776C-1364-4453-9EE9-9AAC20CD0CEB}" type="datetimeFigureOut">
              <a:rPr lang="fr-FR" smtClean="0"/>
              <a:pPr/>
              <a:t>10/02/17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E0B171-6124-4562-855C-285BF924BBD6}" type="slidenum">
              <a:rPr lang="fr-FR" smtClean="0"/>
              <a:pPr/>
              <a:t>‹#›</a:t>
            </a:fld>
            <a:endParaRPr lang="fr-FR"/>
          </a:p>
        </p:txBody>
      </p:sp>
    </p:spTree>
    <p:extLst>
      <p:ext uri="{BB962C8B-B14F-4D97-AF65-F5344CB8AC3E}">
        <p14:creationId xmlns:p14="http://schemas.microsoft.com/office/powerpoint/2010/main" val="1732304484"/>
      </p:ext>
    </p:extLst>
  </p:cSld>
  <p:clrMap bg1="lt1" tx1="dk1" bg2="lt2" tx2="dk2" accent1="accent1" accent2="accent2" accent3="accent3" accent4="accent4" accent5="accent5" accent6="accent6" hlink="hlink" folHlink="folHlink"/>
  <p:notesStyle>
    <a:lvl1pPr marL="0" algn="l" defTabSz="913816" rtl="0" eaLnBrk="1" latinLnBrk="0" hangingPunct="1">
      <a:defRPr sz="1200" kern="1200">
        <a:solidFill>
          <a:schemeClr val="tx1"/>
        </a:solidFill>
        <a:latin typeface="+mn-lt"/>
        <a:ea typeface="+mn-ea"/>
        <a:cs typeface="+mn-cs"/>
      </a:defRPr>
    </a:lvl1pPr>
    <a:lvl2pPr marL="456908" algn="l" defTabSz="913816" rtl="0" eaLnBrk="1" latinLnBrk="0" hangingPunct="1">
      <a:defRPr sz="1200" kern="1200">
        <a:solidFill>
          <a:schemeClr val="tx1"/>
        </a:solidFill>
        <a:latin typeface="+mn-lt"/>
        <a:ea typeface="+mn-ea"/>
        <a:cs typeface="+mn-cs"/>
      </a:defRPr>
    </a:lvl2pPr>
    <a:lvl3pPr marL="913816" algn="l" defTabSz="913816" rtl="0" eaLnBrk="1" latinLnBrk="0" hangingPunct="1">
      <a:defRPr sz="1200" kern="1200">
        <a:solidFill>
          <a:schemeClr val="tx1"/>
        </a:solidFill>
        <a:latin typeface="+mn-lt"/>
        <a:ea typeface="+mn-ea"/>
        <a:cs typeface="+mn-cs"/>
      </a:defRPr>
    </a:lvl3pPr>
    <a:lvl4pPr marL="1370723" algn="l" defTabSz="913816" rtl="0" eaLnBrk="1" latinLnBrk="0" hangingPunct="1">
      <a:defRPr sz="1200" kern="1200">
        <a:solidFill>
          <a:schemeClr val="tx1"/>
        </a:solidFill>
        <a:latin typeface="+mn-lt"/>
        <a:ea typeface="+mn-ea"/>
        <a:cs typeface="+mn-cs"/>
      </a:defRPr>
    </a:lvl4pPr>
    <a:lvl5pPr marL="1827630" algn="l" defTabSz="913816" rtl="0" eaLnBrk="1" latinLnBrk="0" hangingPunct="1">
      <a:defRPr sz="1200" kern="1200">
        <a:solidFill>
          <a:schemeClr val="tx1"/>
        </a:solidFill>
        <a:latin typeface="+mn-lt"/>
        <a:ea typeface="+mn-ea"/>
        <a:cs typeface="+mn-cs"/>
      </a:defRPr>
    </a:lvl5pPr>
    <a:lvl6pPr marL="2284538" algn="l" defTabSz="913816" rtl="0" eaLnBrk="1" latinLnBrk="0" hangingPunct="1">
      <a:defRPr sz="1200" kern="1200">
        <a:solidFill>
          <a:schemeClr val="tx1"/>
        </a:solidFill>
        <a:latin typeface="+mn-lt"/>
        <a:ea typeface="+mn-ea"/>
        <a:cs typeface="+mn-cs"/>
      </a:defRPr>
    </a:lvl6pPr>
    <a:lvl7pPr marL="2741446" algn="l" defTabSz="913816" rtl="0" eaLnBrk="1" latinLnBrk="0" hangingPunct="1">
      <a:defRPr sz="1200" kern="1200">
        <a:solidFill>
          <a:schemeClr val="tx1"/>
        </a:solidFill>
        <a:latin typeface="+mn-lt"/>
        <a:ea typeface="+mn-ea"/>
        <a:cs typeface="+mn-cs"/>
      </a:defRPr>
    </a:lvl7pPr>
    <a:lvl8pPr marL="3198354" algn="l" defTabSz="913816" rtl="0" eaLnBrk="1" latinLnBrk="0" hangingPunct="1">
      <a:defRPr sz="1200" kern="1200">
        <a:solidFill>
          <a:schemeClr val="tx1"/>
        </a:solidFill>
        <a:latin typeface="+mn-lt"/>
        <a:ea typeface="+mn-ea"/>
        <a:cs typeface="+mn-cs"/>
      </a:defRPr>
    </a:lvl8pPr>
    <a:lvl9pPr marL="3655261" algn="l" defTabSz="9138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ascb.org/local-meetings"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http://www.ascb.org/local-meetings"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 Id="rId3" Type="http://schemas.openxmlformats.org/officeDocument/2006/relationships/hyperlink" Target="http://www.ascb.org/local-meetings"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 Id="rId3" Type="http://schemas.openxmlformats.org/officeDocument/2006/relationships/hyperlink" Target="http://www.ascb.org/local-meeting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 Id="rId3" Type="http://schemas.openxmlformats.org/officeDocument/2006/relationships/hyperlink" Target="http://www.ascb.org/local-meeting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 Id="rId3" Type="http://schemas.openxmlformats.org/officeDocument/2006/relationships/hyperlink" Target="http://www.ascb.org/local-meetings"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 Id="rId3" Type="http://schemas.openxmlformats.org/officeDocument/2006/relationships/hyperlink" Target="http://www.ascb.org/local-meetings"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 Id="rId3" Type="http://schemas.openxmlformats.org/officeDocument/2006/relationships/hyperlink" Target="http://www.ascb.org/local-meeting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 Id="rId3" Type="http://schemas.openxmlformats.org/officeDocument/2006/relationships/hyperlink" Target="http://www.ascb.org/local-meeting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 Id="rId3" Type="http://schemas.openxmlformats.org/officeDocument/2006/relationships/hyperlink" Target="http://www.ascb.org/local-meeting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 Id="rId3" Type="http://schemas.openxmlformats.org/officeDocument/2006/relationships/hyperlink" Target="http://www.ascb.org/local-meetings"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www.ascb.org/membership-benefits/171-publications/1082-the-ascb-newsletter"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 Id="rId3" Type="http://schemas.openxmlformats.org/officeDocument/2006/relationships/hyperlink" Target="http://www.ascb.org/local-meeting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 Id="rId3" Type="http://schemas.openxmlformats.org/officeDocument/2006/relationships/hyperlink" Target="http://www.ascb.org/local-meetings"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 Id="rId3" Type="http://schemas.openxmlformats.org/officeDocument/2006/relationships/hyperlink" Target="http://www.ascb.org/local-meeting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 Id="rId3" Type="http://schemas.openxmlformats.org/officeDocument/2006/relationships/hyperlink" Target="http://www.ascb.org/local-meetings"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www.ascb.org/membership-benefits/171-publications/1082-the-ascb-newsletter"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www.ascb.org/local-meetings"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 Id="rId3" Type="http://schemas.openxmlformats.org/officeDocument/2006/relationships/hyperlink" Target="http://www.ascb.org/local-meetings"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 Id="rId3" Type="http://schemas.openxmlformats.org/officeDocument/2006/relationships/hyperlink" Target="http://www.ascb.org/local-meeting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30</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31</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32</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33</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35</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38</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39</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44</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45</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46</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hlinkClick r:id="rId3"/>
              </a:rPr>
              <a:t>The ASCB Newsletter</a:t>
            </a:r>
            <a:r>
              <a:rPr lang="en-US" dirty="0" smtClean="0"/>
              <a:t>, published 11 times per year, provides information on funding opportunities, public policy, careers, meetings and other topics of interest</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pPr/>
              <a:t>9</a:t>
            </a:fld>
            <a:endParaRPr lang="fr-FR"/>
          </a:p>
        </p:txBody>
      </p:sp>
    </p:spTree>
    <p:extLst>
      <p:ext uri="{BB962C8B-B14F-4D97-AF65-F5344CB8AC3E}">
        <p14:creationId xmlns:p14="http://schemas.microsoft.com/office/powerpoint/2010/main" val="1673373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47</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48</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49</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50</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hlinkClick r:id="rId3"/>
              </a:rPr>
              <a:t>The ASCB Newsletter</a:t>
            </a:r>
            <a:r>
              <a:rPr lang="en-US" dirty="0" smtClean="0"/>
              <a:t>, published 11 times per year, provides information on funding opportunities, public policy, careers, meetings and other topics of interest</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pPr/>
              <a:t>10</a:t>
            </a:fld>
            <a:endParaRPr lang="fr-FR"/>
          </a:p>
        </p:txBody>
      </p:sp>
    </p:spTree>
    <p:extLst>
      <p:ext uri="{BB962C8B-B14F-4D97-AF65-F5344CB8AC3E}">
        <p14:creationId xmlns:p14="http://schemas.microsoft.com/office/powerpoint/2010/main" val="1673373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SBCF is an inclusive, international community of biologists studying the cell, the fundamental unit of life. We are dedicated to advancing scientific discovery, advocating sound research policies, improving education, promoting professional development, and increasing diversity in the scientific workforce</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17</a:t>
            </a:fld>
            <a:endParaRPr lang="fr-FR">
              <a:solidFill>
                <a:prstClr val="black"/>
              </a:solidFill>
            </a:endParaRPr>
          </a:p>
        </p:txBody>
      </p:sp>
    </p:spTree>
    <p:extLst>
      <p:ext uri="{BB962C8B-B14F-4D97-AF65-F5344CB8AC3E}">
        <p14:creationId xmlns:p14="http://schemas.microsoft.com/office/powerpoint/2010/main" val="3675483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SBCF is an inclusive, international community of biologists studying the cell, the fundamental unit of life. We are dedicated to advancing scientific discovery, advocating sound research policies, improving education, promoting professional development, and increasing diversity in the scientific workforce</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20</a:t>
            </a:fld>
            <a:endParaRPr lang="fr-FR">
              <a:solidFill>
                <a:prstClr val="black"/>
              </a:solidFill>
            </a:endParaRPr>
          </a:p>
        </p:txBody>
      </p:sp>
    </p:spTree>
    <p:extLst>
      <p:ext uri="{BB962C8B-B14F-4D97-AF65-F5344CB8AC3E}">
        <p14:creationId xmlns:p14="http://schemas.microsoft.com/office/powerpoint/2010/main" val="3675483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SBCF is an inclusive, international community of biologists studying the cell, the fundamental unit of life. We are dedicated to advancing scientific discovery, advocating sound research policies, improving education, promoting professional development, and increasing diversity in the scientific workforce</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3675483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27</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28</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solidFill>
                  <a:prstClr val="black"/>
                </a:solidFill>
              </a:rPr>
              <a:pPr/>
              <a:t>29</a:t>
            </a:fld>
            <a:endParaRPr lang="fr-FR">
              <a:solidFill>
                <a:prstClr val="black"/>
              </a:solidFill>
            </a:endParaRPr>
          </a:p>
        </p:txBody>
      </p:sp>
    </p:spTree>
    <p:extLst>
      <p:ext uri="{BB962C8B-B14F-4D97-AF65-F5344CB8AC3E}">
        <p14:creationId xmlns:p14="http://schemas.microsoft.com/office/powerpoint/2010/main" val="2510598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03627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73723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805952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41004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29315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2847220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534861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white">
                  <a:tint val="75000"/>
                </a:prstClr>
              </a:solidFill>
            </a:endParaRPr>
          </a:p>
        </p:txBody>
      </p:sp>
      <p:sp>
        <p:nvSpPr>
          <p:cNvPr id="9" name="Espace réservé du numéro de diapositive 8"/>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2047081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white">
                  <a:tint val="75000"/>
                </a:prstClr>
              </a:solidFill>
            </a:endParaRPr>
          </a:p>
        </p:txBody>
      </p:sp>
      <p:sp>
        <p:nvSpPr>
          <p:cNvPr id="5" name="Espace réservé du numéro de diapositive 4"/>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2955711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white">
                  <a:tint val="75000"/>
                </a:prstClr>
              </a:solidFill>
            </a:endParaRPr>
          </a:p>
        </p:txBody>
      </p:sp>
      <p:sp>
        <p:nvSpPr>
          <p:cNvPr id="4" name="Espace réservé du numéro de diapositive 3"/>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2464405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51635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55761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558595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680744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4272479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75000"/>
                </a:prstClr>
              </a:solidFill>
            </a:endParaRP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65448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4121876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white">
                  <a:tint val="75000"/>
                </a:prstClr>
              </a:solidFill>
            </a:endParaRPr>
          </a:p>
        </p:txBody>
      </p:sp>
      <p:sp>
        <p:nvSpPr>
          <p:cNvPr id="9" name="Espace réservé du numéro de diapositive 8"/>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541798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white">
                  <a:tint val="75000"/>
                </a:prstClr>
              </a:solidFill>
            </a:endParaRPr>
          </a:p>
        </p:txBody>
      </p:sp>
      <p:sp>
        <p:nvSpPr>
          <p:cNvPr id="5" name="Espace réservé du numéro de diapositive 4"/>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164570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white">
                  <a:tint val="75000"/>
                </a:prstClr>
              </a:solidFill>
            </a:endParaRPr>
          </a:p>
        </p:txBody>
      </p:sp>
      <p:sp>
        <p:nvSpPr>
          <p:cNvPr id="4" name="Espace réservé du numéro de diapositive 3"/>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3002875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121955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solidFill>
                  <a:prstClr val="white">
                    <a:tint val="75000"/>
                  </a:prstClr>
                </a:solidFill>
              </a:rPr>
              <a:pPr/>
              <a:t>10/02/17</a:t>
            </a:fld>
            <a:endParaRPr lang="fr-FR">
              <a:solidFill>
                <a:prstClr val="white">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white">
                  <a:tint val="75000"/>
                </a:prstClr>
              </a:solidFill>
            </a:endParaRP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solidFill>
                  <a:prstClr val="white">
                    <a:tint val="75000"/>
                  </a:prstClr>
                </a:solidFill>
              </a:rPr>
              <a:pPr/>
              <a:t>‹#›</a:t>
            </a:fld>
            <a:endParaRPr lang="fr-FR">
              <a:solidFill>
                <a:prstClr val="white">
                  <a:tint val="75000"/>
                </a:prstClr>
              </a:solidFill>
            </a:endParaRPr>
          </a:p>
        </p:txBody>
      </p:sp>
    </p:spTree>
    <p:extLst>
      <p:ext uri="{BB962C8B-B14F-4D97-AF65-F5344CB8AC3E}">
        <p14:creationId xmlns:p14="http://schemas.microsoft.com/office/powerpoint/2010/main" val="2936558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3976D37-45D2-40EB-B65A-214F4113AED0}" type="datetimeFigureOut">
              <a:rPr lang="fr-FR" smtClean="0">
                <a:solidFill>
                  <a:prstClr val="white">
                    <a:tint val="75000"/>
                  </a:prstClr>
                </a:solidFill>
              </a:rPr>
              <a:pPr defTabSz="914400"/>
              <a:t>10/02/17</a:t>
            </a:fld>
            <a:endParaRPr lang="fr-FR">
              <a:solidFill>
                <a:prstClr val="white">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white">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E05A699-0A3B-43A4-BBF5-3244403C3B77}" type="slidenum">
              <a:rPr lang="fr-FR" smtClean="0">
                <a:solidFill>
                  <a:prstClr val="white">
                    <a:tint val="75000"/>
                  </a:prstClr>
                </a:solidFill>
              </a:rPr>
              <a:pPr defTabSz="914400"/>
              <a:t>‹#›</a:t>
            </a:fld>
            <a:endParaRPr lang="fr-FR">
              <a:solidFill>
                <a:prstClr val="white">
                  <a:tint val="75000"/>
                </a:prstClr>
              </a:solidFill>
            </a:endParaRPr>
          </a:p>
        </p:txBody>
      </p:sp>
    </p:spTree>
    <p:extLst>
      <p:ext uri="{BB962C8B-B14F-4D97-AF65-F5344CB8AC3E}">
        <p14:creationId xmlns:p14="http://schemas.microsoft.com/office/powerpoint/2010/main" val="62858734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3976D37-45D2-40EB-B65A-214F4113AED0}" type="datetimeFigureOut">
              <a:rPr lang="fr-FR" smtClean="0">
                <a:solidFill>
                  <a:prstClr val="white">
                    <a:tint val="75000"/>
                  </a:prstClr>
                </a:solidFill>
              </a:rPr>
              <a:pPr defTabSz="914400"/>
              <a:t>10/02/17</a:t>
            </a:fld>
            <a:endParaRPr lang="fr-FR">
              <a:solidFill>
                <a:prstClr val="white">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white">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E05A699-0A3B-43A4-BBF5-3244403C3B77}" type="slidenum">
              <a:rPr lang="fr-FR" smtClean="0">
                <a:solidFill>
                  <a:prstClr val="white">
                    <a:tint val="75000"/>
                  </a:prstClr>
                </a:solidFill>
              </a:rPr>
              <a:pPr defTabSz="914400"/>
              <a:t>‹#›</a:t>
            </a:fld>
            <a:endParaRPr lang="fr-FR">
              <a:solidFill>
                <a:prstClr val="white">
                  <a:tint val="75000"/>
                </a:prstClr>
              </a:solidFill>
            </a:endParaRPr>
          </a:p>
        </p:txBody>
      </p:sp>
    </p:spTree>
    <p:extLst>
      <p:ext uri="{BB962C8B-B14F-4D97-AF65-F5344CB8AC3E}">
        <p14:creationId xmlns:p14="http://schemas.microsoft.com/office/powerpoint/2010/main" val="28227166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hyperlink" Target="http://www.sbcf.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jpeg"/><Relationship Id="rId13" Type="http://schemas.openxmlformats.org/officeDocument/2006/relationships/image" Target="../media/image1.png"/><Relationship Id="rId14" Type="http://schemas.openxmlformats.org/officeDocument/2006/relationships/image" Target="../media/image20.jpeg"/><Relationship Id="rId15" Type="http://schemas.openxmlformats.org/officeDocument/2006/relationships/image" Target="../media/image21.jpeg"/><Relationship Id="rId16" Type="http://schemas.openxmlformats.org/officeDocument/2006/relationships/image" Target="../media/image22.jpeg"/><Relationship Id="rId17" Type="http://schemas.openxmlformats.org/officeDocument/2006/relationships/image" Target="../media/image23.png"/><Relationship Id="rId18" Type="http://schemas.openxmlformats.org/officeDocument/2006/relationships/image" Target="../media/image24.jpeg"/><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gif"/><Relationship Id="rId7" Type="http://schemas.openxmlformats.org/officeDocument/2006/relationships/image" Target="../media/image14.gif"/><Relationship Id="rId8" Type="http://schemas.openxmlformats.org/officeDocument/2006/relationships/image" Target="../media/image15.gif"/><Relationship Id="rId9" Type="http://schemas.openxmlformats.org/officeDocument/2006/relationships/image" Target="../media/image16.jpeg"/><Relationship Id="rId10" Type="http://schemas.openxmlformats.org/officeDocument/2006/relationships/image" Target="../media/image17.jpeg"/></Relationships>
</file>

<file path=ppt/slides/_rels/slide13.xml.rels><?xml version="1.0" encoding="UTF-8" standalone="yes"?>
<Relationships xmlns="http://schemas.openxmlformats.org/package/2006/relationships"><Relationship Id="rId11" Type="http://schemas.openxmlformats.org/officeDocument/2006/relationships/image" Target="../media/image22.jpeg"/><Relationship Id="rId12" Type="http://schemas.openxmlformats.org/officeDocument/2006/relationships/image" Target="../media/image23.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png"/><Relationship Id="rId16" Type="http://schemas.openxmlformats.org/officeDocument/2006/relationships/image" Target="../media/image28.png"/><Relationship Id="rId17" Type="http://schemas.openxmlformats.org/officeDocument/2006/relationships/image" Target="../media/image12.jpeg"/><Relationship Id="rId18" Type="http://schemas.openxmlformats.org/officeDocument/2006/relationships/image" Target="../media/image16.jpeg"/><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image" Target="../media/image14.gif"/><Relationship Id="rId5" Type="http://schemas.openxmlformats.org/officeDocument/2006/relationships/image" Target="../media/image24.jpeg"/><Relationship Id="rId6" Type="http://schemas.openxmlformats.org/officeDocument/2006/relationships/image" Target="../media/image17.jpeg"/><Relationship Id="rId7" Type="http://schemas.openxmlformats.org/officeDocument/2006/relationships/image" Target="../media/image19.jpeg"/><Relationship Id="rId8" Type="http://schemas.openxmlformats.org/officeDocument/2006/relationships/image" Target="../media/image1.png"/><Relationship Id="rId9" Type="http://schemas.openxmlformats.org/officeDocument/2006/relationships/image" Target="../media/image20.jpeg"/><Relationship Id="rId10"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1" Type="http://schemas.openxmlformats.org/officeDocument/2006/relationships/slideLayout" Target="../slideLayouts/slideLayout13.xml"/><Relationship Id="rId2"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hyperlink" Target="http://www.sbcf.fr/" TargetMode="External"/><Relationship Id="rId4" Type="http://schemas.openxmlformats.org/officeDocument/2006/relationships/image" Target="../media/image39.jpeg"/><Relationship Id="rId5"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8.jpe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9.png"/><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25.png"/><Relationship Id="rId5" Type="http://schemas.openxmlformats.org/officeDocument/2006/relationships/image" Target="../media/image51.jpe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1.png"/><Relationship Id="rId9" Type="http://schemas.openxmlformats.org/officeDocument/2006/relationships/image" Target="../media/image4.png"/><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5.jpe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4.png"/><Relationship Id="rId3" Type="http://schemas.openxmlformats.org/officeDocument/2006/relationships/hyperlink" Target="http://www.biolcell.ne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5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5"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47.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hyperlink" Target="http://www.sbcf.f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19672" y="5157192"/>
            <a:ext cx="4231841" cy="2169825"/>
          </a:xfrm>
          <a:prstGeom prst="rect">
            <a:avLst/>
          </a:prstGeom>
          <a:noFill/>
        </p:spPr>
        <p:txBody>
          <a:bodyPr wrap="none" rtlCol="0">
            <a:spAutoFit/>
          </a:bodyPr>
          <a:lstStyle/>
          <a:p>
            <a:pPr algn="ctr"/>
            <a:r>
              <a:rPr lang="fr-FR" sz="4500" dirty="0" err="1" smtClean="0">
                <a:solidFill>
                  <a:srgbClr val="00FFFF"/>
                </a:solidFill>
              </a:rPr>
              <a:t>www.sbcf.fr</a:t>
            </a:r>
            <a:endParaRPr lang="fr-FR" sz="4500" dirty="0" smtClean="0">
              <a:solidFill>
                <a:srgbClr val="00FFFF"/>
              </a:solidFill>
              <a:hlinkClick r:id="rId2"/>
            </a:endParaRPr>
          </a:p>
          <a:p>
            <a:pPr algn="ctr"/>
            <a:r>
              <a:rPr lang="fr-FR" sz="4500" dirty="0" smtClean="0">
                <a:solidFill>
                  <a:srgbClr val="00FFFF"/>
                </a:solidFill>
              </a:rPr>
              <a:t>free </a:t>
            </a:r>
            <a:r>
              <a:rPr lang="fr-FR" sz="4500" dirty="0" err="1">
                <a:solidFill>
                  <a:srgbClr val="00FFFF"/>
                </a:solidFill>
              </a:rPr>
              <a:t>membership</a:t>
            </a:r>
            <a:endParaRPr lang="fr-FR" sz="4500" dirty="0">
              <a:solidFill>
                <a:srgbClr val="00FFFF"/>
              </a:solidFill>
            </a:endParaRPr>
          </a:p>
          <a:p>
            <a:pPr algn="ctr"/>
            <a:endParaRPr lang="fr-FR" sz="4500" dirty="0">
              <a:solidFill>
                <a:srgbClr val="00B0F0"/>
              </a:solidFill>
            </a:endParaRPr>
          </a:p>
        </p:txBody>
      </p:sp>
      <p:sp>
        <p:nvSpPr>
          <p:cNvPr id="2" name="ZoneTexte 1"/>
          <p:cNvSpPr txBox="1"/>
          <p:nvPr/>
        </p:nvSpPr>
        <p:spPr>
          <a:xfrm>
            <a:off x="188420" y="2895600"/>
            <a:ext cx="7355380" cy="1708160"/>
          </a:xfrm>
          <a:prstGeom prst="rect">
            <a:avLst/>
          </a:prstGeom>
          <a:noFill/>
        </p:spPr>
        <p:txBody>
          <a:bodyPr wrap="none" rtlCol="0">
            <a:spAutoFit/>
          </a:bodyPr>
          <a:lstStyle/>
          <a:p>
            <a:pPr algn="ctr"/>
            <a:r>
              <a:rPr lang="fr-FR" sz="3500" dirty="0" smtClean="0">
                <a:solidFill>
                  <a:srgbClr val="00FFFF"/>
                </a:solidFill>
              </a:rPr>
              <a:t>The French Society for </a:t>
            </a:r>
            <a:r>
              <a:rPr lang="fr-FR" sz="3500" dirty="0" err="1" smtClean="0">
                <a:solidFill>
                  <a:srgbClr val="00FFFF"/>
                </a:solidFill>
              </a:rPr>
              <a:t>Cell</a:t>
            </a:r>
            <a:r>
              <a:rPr lang="fr-FR" sz="3500" dirty="0" smtClean="0">
                <a:solidFill>
                  <a:srgbClr val="00FFFF"/>
                </a:solidFill>
              </a:rPr>
              <a:t> </a:t>
            </a:r>
            <a:r>
              <a:rPr lang="fr-FR" sz="3500" dirty="0" err="1" smtClean="0">
                <a:solidFill>
                  <a:srgbClr val="00FFFF"/>
                </a:solidFill>
              </a:rPr>
              <a:t>Biology</a:t>
            </a:r>
            <a:endParaRPr lang="fr-FR" sz="3500" dirty="0">
              <a:solidFill>
                <a:srgbClr val="00FFFF"/>
              </a:solidFill>
            </a:endParaRPr>
          </a:p>
          <a:p>
            <a:pPr algn="ctr"/>
            <a:r>
              <a:rPr lang="fr-FR" sz="3500" dirty="0" err="1" smtClean="0">
                <a:solidFill>
                  <a:srgbClr val="00FFFF"/>
                </a:solidFill>
              </a:rPr>
              <a:t>aims</a:t>
            </a:r>
            <a:r>
              <a:rPr lang="fr-FR" sz="3500" dirty="0" smtClean="0">
                <a:solidFill>
                  <a:srgbClr val="00FFFF"/>
                </a:solidFill>
              </a:rPr>
              <a:t> </a:t>
            </a:r>
            <a:r>
              <a:rPr lang="fr-FR" sz="3500" dirty="0" err="1" smtClean="0">
                <a:solidFill>
                  <a:srgbClr val="00FFFF"/>
                </a:solidFill>
              </a:rPr>
              <a:t>at</a:t>
            </a:r>
            <a:r>
              <a:rPr lang="fr-FR" sz="3500" dirty="0" smtClean="0">
                <a:solidFill>
                  <a:srgbClr val="00FFFF"/>
                </a:solidFill>
              </a:rPr>
              <a:t> </a:t>
            </a:r>
            <a:r>
              <a:rPr lang="fr-FR" sz="3500" dirty="0" err="1" smtClean="0">
                <a:solidFill>
                  <a:srgbClr val="00FFFF"/>
                </a:solidFill>
              </a:rPr>
              <a:t>promoting</a:t>
            </a:r>
            <a:r>
              <a:rPr lang="fr-FR" sz="3500" dirty="0" smtClean="0">
                <a:solidFill>
                  <a:srgbClr val="00FFFF"/>
                </a:solidFill>
              </a:rPr>
              <a:t> </a:t>
            </a:r>
            <a:r>
              <a:rPr lang="fr-FR" sz="3500" dirty="0" err="1" smtClean="0">
                <a:solidFill>
                  <a:srgbClr val="00FFFF"/>
                </a:solidFill>
              </a:rPr>
              <a:t>cell</a:t>
            </a:r>
            <a:r>
              <a:rPr lang="fr-FR" sz="3500" dirty="0" smtClean="0">
                <a:solidFill>
                  <a:srgbClr val="00FFFF"/>
                </a:solidFill>
              </a:rPr>
              <a:t> </a:t>
            </a:r>
            <a:r>
              <a:rPr lang="fr-FR" sz="3500" dirty="0" err="1" smtClean="0">
                <a:solidFill>
                  <a:srgbClr val="00FFFF"/>
                </a:solidFill>
              </a:rPr>
              <a:t>biology</a:t>
            </a:r>
            <a:r>
              <a:rPr lang="fr-FR" sz="3500" dirty="0" smtClean="0">
                <a:solidFill>
                  <a:srgbClr val="00FFFF"/>
                </a:solidFill>
              </a:rPr>
              <a:t> </a:t>
            </a:r>
            <a:r>
              <a:rPr lang="fr-FR" sz="3500" dirty="0" err="1" smtClean="0">
                <a:solidFill>
                  <a:srgbClr val="00FFFF"/>
                </a:solidFill>
              </a:rPr>
              <a:t>research</a:t>
            </a:r>
            <a:endParaRPr lang="fr-FR" sz="3500" dirty="0">
              <a:solidFill>
                <a:srgbClr val="00FFFF"/>
              </a:solidFill>
            </a:endParaRPr>
          </a:p>
          <a:p>
            <a:pPr algn="ctr"/>
            <a:r>
              <a:rPr lang="fr-FR" sz="3500" dirty="0" smtClean="0">
                <a:solidFill>
                  <a:srgbClr val="00FFFF"/>
                </a:solidFill>
              </a:rPr>
              <a:t>and </a:t>
            </a:r>
            <a:r>
              <a:rPr lang="fr-FR" sz="3500" dirty="0" err="1" smtClean="0">
                <a:solidFill>
                  <a:srgbClr val="00FFFF"/>
                </a:solidFill>
              </a:rPr>
              <a:t>education</a:t>
            </a:r>
            <a:endParaRPr lang="fr-FR" sz="3500" dirty="0">
              <a:solidFill>
                <a:srgbClr val="00FFFF"/>
              </a:solidFill>
            </a:endParaRPr>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officeArt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304" y="1235075"/>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64904720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79512" y="1690330"/>
            <a:ext cx="8712968" cy="4862870"/>
          </a:xfrm>
          <a:prstGeom prst="rect">
            <a:avLst/>
          </a:prstGeom>
        </p:spPr>
        <p:txBody>
          <a:bodyPr wrap="square">
            <a:spAutoFit/>
          </a:bodyPr>
          <a:lstStyle/>
          <a:p>
            <a:r>
              <a:rPr lang="en-US" sz="2400" b="1" dirty="0" smtClean="0">
                <a:solidFill>
                  <a:srgbClr val="00FFFF"/>
                </a:solidFill>
              </a:rPr>
              <a:t>1 Evaluation Committee for each SBCF action</a:t>
            </a:r>
          </a:p>
          <a:p>
            <a:endParaRPr lang="en-US" b="1" dirty="0" smtClean="0"/>
          </a:p>
          <a:p>
            <a:pPr marL="285750" indent="-285750">
              <a:buFont typeface="Wingdings" panose="05000000000000000000" pitchFamily="2" charset="2"/>
              <a:buChar char="Ø"/>
            </a:pPr>
            <a:r>
              <a:rPr lang="en-US" sz="2000" b="1" dirty="0" smtClean="0">
                <a:solidFill>
                  <a:srgbClr val="00FFFF"/>
                </a:solidFill>
              </a:rPr>
              <a:t>Young Scientist Prize</a:t>
            </a:r>
            <a:endParaRPr lang="en-US" sz="2000" dirty="0">
              <a:solidFill>
                <a:srgbClr val="00FFFF"/>
              </a:solidFill>
            </a:endParaRPr>
          </a:p>
          <a:p>
            <a:r>
              <a:rPr lang="en-US" sz="2000" dirty="0"/>
              <a:t>	</a:t>
            </a:r>
            <a:r>
              <a:rPr lang="en-US" sz="2000" dirty="0" smtClean="0"/>
              <a:t>deadline: </a:t>
            </a:r>
            <a:r>
              <a:rPr lang="fr-FR" sz="2000" dirty="0" err="1" smtClean="0"/>
              <a:t>February</a:t>
            </a:r>
            <a:r>
              <a:rPr lang="fr-FR" sz="2000" dirty="0" smtClean="0"/>
              <a:t> 15th</a:t>
            </a:r>
          </a:p>
          <a:p>
            <a:endParaRPr lang="fr-FR" sz="2000" dirty="0" smtClean="0"/>
          </a:p>
          <a:p>
            <a:pPr marL="285750" indent="-285750">
              <a:buFont typeface="Wingdings" panose="05000000000000000000" pitchFamily="2" charset="2"/>
              <a:buChar char="Ø"/>
            </a:pPr>
            <a:r>
              <a:rPr lang="en-US" sz="2000" b="1" dirty="0" smtClean="0">
                <a:solidFill>
                  <a:srgbClr val="00FFFF"/>
                </a:solidFill>
              </a:rPr>
              <a:t>Grant Travel for Doc/Post-</a:t>
            </a:r>
            <a:r>
              <a:rPr lang="en-US" sz="2000" b="1" dirty="0" err="1" smtClean="0">
                <a:solidFill>
                  <a:srgbClr val="00FFFF"/>
                </a:solidFill>
              </a:rPr>
              <a:t>doct</a:t>
            </a:r>
            <a:endParaRPr lang="en-US" sz="2000" dirty="0" smtClean="0">
              <a:solidFill>
                <a:srgbClr val="00FFFF"/>
              </a:solidFill>
            </a:endParaRPr>
          </a:p>
          <a:p>
            <a:r>
              <a:rPr lang="en-US" sz="2000" dirty="0" smtClean="0"/>
              <a:t>	deadlines: </a:t>
            </a:r>
            <a:r>
              <a:rPr lang="fr-FR" sz="2000" dirty="0" smtClean="0"/>
              <a:t>March 15th </a:t>
            </a:r>
            <a:r>
              <a:rPr lang="fr-FR" sz="2000" dirty="0"/>
              <a:t>; </a:t>
            </a:r>
            <a:r>
              <a:rPr lang="fr-FR" sz="2000" dirty="0" err="1" smtClean="0"/>
              <a:t>June</a:t>
            </a:r>
            <a:r>
              <a:rPr lang="fr-FR" sz="2000" dirty="0" smtClean="0"/>
              <a:t> 15th </a:t>
            </a:r>
            <a:r>
              <a:rPr lang="fr-FR" sz="2000" dirty="0"/>
              <a:t>; </a:t>
            </a:r>
            <a:r>
              <a:rPr lang="fr-FR" sz="2000" dirty="0" err="1" smtClean="0"/>
              <a:t>September</a:t>
            </a:r>
            <a:r>
              <a:rPr lang="fr-FR" sz="2000" dirty="0" smtClean="0"/>
              <a:t> 15th </a:t>
            </a:r>
            <a:r>
              <a:rPr lang="fr-FR" sz="2000" dirty="0"/>
              <a:t>; </a:t>
            </a:r>
            <a:r>
              <a:rPr lang="fr-FR" sz="2000" dirty="0" err="1" smtClean="0"/>
              <a:t>December</a:t>
            </a:r>
            <a:r>
              <a:rPr lang="fr-FR" sz="2000" dirty="0" smtClean="0"/>
              <a:t> 15th</a:t>
            </a:r>
          </a:p>
          <a:p>
            <a:r>
              <a:rPr lang="fr-FR" sz="2000" dirty="0" smtClean="0"/>
              <a:t> </a:t>
            </a:r>
          </a:p>
          <a:p>
            <a:pPr marL="285750" indent="-285750">
              <a:buFont typeface="Wingdings" panose="05000000000000000000" pitchFamily="2" charset="2"/>
              <a:buChar char="Ø"/>
            </a:pPr>
            <a:r>
              <a:rPr lang="en-US" sz="2000" b="1" dirty="0" smtClean="0">
                <a:solidFill>
                  <a:srgbClr val="00FFFF"/>
                </a:solidFill>
              </a:rPr>
              <a:t>Meeting support</a:t>
            </a:r>
            <a:endParaRPr lang="fr-FR" sz="2000" dirty="0">
              <a:solidFill>
                <a:srgbClr val="00FFFF"/>
              </a:solidFill>
            </a:endParaRPr>
          </a:p>
          <a:p>
            <a:r>
              <a:rPr lang="fr-FR" sz="2000" dirty="0" smtClean="0"/>
              <a:t>	deadlines </a:t>
            </a:r>
            <a:r>
              <a:rPr lang="fr-FR" sz="2000" dirty="0"/>
              <a:t>: March 15th ; </a:t>
            </a:r>
            <a:r>
              <a:rPr lang="fr-FR" sz="2000" dirty="0" err="1"/>
              <a:t>June</a:t>
            </a:r>
            <a:r>
              <a:rPr lang="fr-FR" sz="2000" dirty="0"/>
              <a:t> 15th ; </a:t>
            </a:r>
            <a:r>
              <a:rPr lang="fr-FR" sz="2000" dirty="0" err="1"/>
              <a:t>September</a:t>
            </a:r>
            <a:r>
              <a:rPr lang="fr-FR" sz="2000" dirty="0"/>
              <a:t> 15th ; </a:t>
            </a:r>
            <a:r>
              <a:rPr lang="fr-FR" sz="2000" dirty="0" err="1"/>
              <a:t>December</a:t>
            </a:r>
            <a:r>
              <a:rPr lang="fr-FR" sz="2000" dirty="0"/>
              <a:t> 15th </a:t>
            </a:r>
          </a:p>
          <a:p>
            <a:endParaRPr lang="fr-FR" b="1" dirty="0">
              <a:solidFill>
                <a:srgbClr val="00FFFF"/>
              </a:solidFill>
            </a:endParaRPr>
          </a:p>
          <a:p>
            <a:r>
              <a:rPr lang="fr-FR" dirty="0" err="1" smtClean="0">
                <a:solidFill>
                  <a:srgbClr val="FFFFFF"/>
                </a:solidFill>
              </a:rPr>
              <a:t>Website</a:t>
            </a:r>
            <a:r>
              <a:rPr lang="fr-FR" dirty="0" smtClean="0">
                <a:solidFill>
                  <a:srgbClr val="FFFFFF"/>
                </a:solidFill>
              </a:rPr>
              <a:t> contact: </a:t>
            </a:r>
            <a:r>
              <a:rPr lang="fr-FR" dirty="0">
                <a:solidFill>
                  <a:srgbClr val="FFFFFF"/>
                </a:solidFill>
              </a:rPr>
              <a:t>Grégoire </a:t>
            </a:r>
            <a:r>
              <a:rPr lang="fr-FR" dirty="0" smtClean="0">
                <a:solidFill>
                  <a:srgbClr val="FFFFFF"/>
                </a:solidFill>
              </a:rPr>
              <a:t>Michaux, Violaine Moreau</a:t>
            </a:r>
          </a:p>
          <a:p>
            <a:r>
              <a:rPr lang="fr-FR" dirty="0" err="1" smtClean="0">
                <a:solidFill>
                  <a:srgbClr val="FFFFFF"/>
                </a:solidFill>
              </a:rPr>
              <a:t>Twitt</a:t>
            </a:r>
            <a:r>
              <a:rPr lang="fr-FR" dirty="0" smtClean="0">
                <a:solidFill>
                  <a:srgbClr val="FFFFFF"/>
                </a:solidFill>
              </a:rPr>
              <a:t> ??</a:t>
            </a:r>
            <a:endParaRPr lang="fr-FR" dirty="0">
              <a:solidFill>
                <a:srgbClr val="FFFFFF"/>
              </a:solidFill>
            </a:endParaRPr>
          </a:p>
          <a:p>
            <a:r>
              <a:rPr lang="fr-FR" dirty="0" smtClean="0">
                <a:solidFill>
                  <a:srgbClr val="FFFFFF"/>
                </a:solidFill>
              </a:rPr>
              <a:t>Webmaster: </a:t>
            </a:r>
            <a:r>
              <a:rPr lang="fr-FR" dirty="0">
                <a:solidFill>
                  <a:srgbClr val="FFFFFF"/>
                </a:solidFill>
              </a:rPr>
              <a:t>Adriaan </a:t>
            </a:r>
            <a:r>
              <a:rPr lang="fr-FR" dirty="0" err="1">
                <a:solidFill>
                  <a:srgbClr val="FFFFFF"/>
                </a:solidFill>
              </a:rPr>
              <a:t>Oprins</a:t>
            </a:r>
            <a:endParaRPr lang="fr-FR" dirty="0">
              <a:solidFill>
                <a:srgbClr val="FFFFFF"/>
              </a:solidFill>
            </a:endParaRPr>
          </a:p>
          <a:p>
            <a:r>
              <a:rPr lang="fr-FR" dirty="0" err="1" smtClean="0">
                <a:solidFill>
                  <a:srgbClr val="FFFFFF"/>
                </a:solidFill>
              </a:rPr>
              <a:t>Teaching</a:t>
            </a:r>
            <a:r>
              <a:rPr lang="fr-FR" dirty="0" smtClean="0">
                <a:solidFill>
                  <a:srgbClr val="FFFFFF"/>
                </a:solidFill>
              </a:rPr>
              <a:t> contact: </a:t>
            </a:r>
            <a:r>
              <a:rPr lang="fr-FR" dirty="0" err="1">
                <a:solidFill>
                  <a:srgbClr val="FFFFFF"/>
                </a:solidFill>
              </a:rPr>
              <a:t>Ijsbrand</a:t>
            </a:r>
            <a:r>
              <a:rPr lang="fr-FR" dirty="0">
                <a:solidFill>
                  <a:srgbClr val="FFFFFF"/>
                </a:solidFill>
              </a:rPr>
              <a:t> </a:t>
            </a:r>
            <a:r>
              <a:rPr lang="fr-FR" dirty="0" err="1">
                <a:solidFill>
                  <a:srgbClr val="FFFFFF"/>
                </a:solidFill>
              </a:rPr>
              <a:t>Kramer</a:t>
            </a:r>
            <a:endParaRPr lang="fr-FR" dirty="0">
              <a:solidFill>
                <a:srgbClr val="FFFFFF"/>
              </a:solidFill>
            </a:endParaRPr>
          </a:p>
          <a:p>
            <a:r>
              <a:rPr lang="fr-FR" dirty="0" err="1" smtClean="0">
                <a:solidFill>
                  <a:srgbClr val="FFFFFF"/>
                </a:solidFill>
              </a:rPr>
              <a:t>Secretary</a:t>
            </a:r>
            <a:r>
              <a:rPr lang="fr-FR" dirty="0" smtClean="0">
                <a:solidFill>
                  <a:srgbClr val="FFFFFF"/>
                </a:solidFill>
              </a:rPr>
              <a:t>: </a:t>
            </a:r>
            <a:r>
              <a:rPr lang="fr-FR" dirty="0" err="1">
                <a:solidFill>
                  <a:srgbClr val="FFFFFF"/>
                </a:solidFill>
              </a:rPr>
              <a:t>Elysabeth</a:t>
            </a:r>
            <a:r>
              <a:rPr lang="fr-FR" dirty="0">
                <a:solidFill>
                  <a:srgbClr val="FFFFFF"/>
                </a:solidFill>
              </a:rPr>
              <a:t> </a:t>
            </a:r>
            <a:r>
              <a:rPr lang="fr-FR" dirty="0" err="1">
                <a:solidFill>
                  <a:srgbClr val="FFFFFF"/>
                </a:solidFill>
              </a:rPr>
              <a:t>Cortade</a:t>
            </a:r>
            <a:r>
              <a:rPr lang="fr-FR" dirty="0">
                <a:solidFill>
                  <a:srgbClr val="FFFFFF"/>
                </a:solidFill>
              </a:rPr>
              <a:t>, </a:t>
            </a:r>
            <a:r>
              <a:rPr lang="fr-FR" dirty="0" err="1" smtClean="0">
                <a:solidFill>
                  <a:srgbClr val="FFFFFF"/>
                </a:solidFill>
              </a:rPr>
              <a:t>Atoutcom</a:t>
            </a:r>
            <a:endParaRPr lang="fr-FR" dirty="0" smtClean="0">
              <a:solidFill>
                <a:srgbClr val="FFFFFF"/>
              </a:solidFill>
            </a:endParaRPr>
          </a:p>
        </p:txBody>
      </p:sp>
    </p:spTree>
    <p:extLst>
      <p:ext uri="{BB962C8B-B14F-4D97-AF65-F5344CB8AC3E}">
        <p14:creationId xmlns:p14="http://schemas.microsoft.com/office/powerpoint/2010/main" val="277203685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611560" y="2014963"/>
            <a:ext cx="7494359" cy="5878533"/>
          </a:xfrm>
          <a:prstGeom prst="rect">
            <a:avLst/>
          </a:prstGeom>
        </p:spPr>
        <p:txBody>
          <a:bodyPr wrap="none">
            <a:spAutoFit/>
          </a:bodyPr>
          <a:lstStyle/>
          <a:p>
            <a:r>
              <a:rPr lang="fr-FR" sz="2400" b="1" dirty="0">
                <a:solidFill>
                  <a:srgbClr val="00FFFF"/>
                </a:solidFill>
              </a:rPr>
              <a:t>1 </a:t>
            </a:r>
            <a:r>
              <a:rPr lang="fr-FR" sz="2400" b="1" dirty="0" err="1">
                <a:solidFill>
                  <a:srgbClr val="00FFFF"/>
                </a:solidFill>
              </a:rPr>
              <a:t>webconf</a:t>
            </a:r>
            <a:r>
              <a:rPr lang="fr-FR" sz="2400" b="1" dirty="0">
                <a:solidFill>
                  <a:srgbClr val="00FFFF"/>
                </a:solidFill>
              </a:rPr>
              <a:t>/</a:t>
            </a:r>
            <a:r>
              <a:rPr lang="fr-FR" sz="2400" b="1" dirty="0" err="1">
                <a:solidFill>
                  <a:srgbClr val="00FFFF"/>
                </a:solidFill>
              </a:rPr>
              <a:t>month</a:t>
            </a:r>
            <a:r>
              <a:rPr lang="fr-FR" sz="2400" b="1" dirty="0">
                <a:solidFill>
                  <a:srgbClr val="00FFFF"/>
                </a:solidFill>
              </a:rPr>
              <a:t> </a:t>
            </a:r>
            <a:r>
              <a:rPr lang="fr-FR" sz="2400" b="1" dirty="0" smtClean="0">
                <a:solidFill>
                  <a:srgbClr val="00FFFF"/>
                </a:solidFill>
              </a:rPr>
              <a:t>for the </a:t>
            </a:r>
            <a:r>
              <a:rPr lang="fr-FR" sz="2400" b="1" dirty="0" err="1" smtClean="0">
                <a:solidFill>
                  <a:srgbClr val="00FFFF"/>
                </a:solidFill>
              </a:rPr>
              <a:t>Executive</a:t>
            </a:r>
            <a:r>
              <a:rPr lang="fr-FR" sz="2400" b="1" dirty="0" smtClean="0">
                <a:solidFill>
                  <a:srgbClr val="00FFFF"/>
                </a:solidFill>
              </a:rPr>
              <a:t> </a:t>
            </a:r>
            <a:r>
              <a:rPr lang="fr-FR" sz="2400" b="1" dirty="0" err="1" smtClean="0">
                <a:solidFill>
                  <a:srgbClr val="00FFFF"/>
                </a:solidFill>
              </a:rPr>
              <a:t>board</a:t>
            </a:r>
            <a:endParaRPr lang="fr-FR" sz="2400" b="1" dirty="0" smtClean="0">
              <a:solidFill>
                <a:srgbClr val="00FFFF"/>
              </a:solidFill>
            </a:endParaRPr>
          </a:p>
          <a:p>
            <a:endParaRPr lang="fr-FR" sz="2400" b="1" dirty="0">
              <a:solidFill>
                <a:srgbClr val="00FFFF"/>
              </a:solidFill>
            </a:endParaRPr>
          </a:p>
          <a:p>
            <a:r>
              <a:rPr lang="fr-FR" sz="2400" b="1" dirty="0" smtClean="0">
                <a:solidFill>
                  <a:srgbClr val="00FFFF"/>
                </a:solidFill>
              </a:rPr>
              <a:t>and </a:t>
            </a:r>
            <a:r>
              <a:rPr lang="fr-FR" sz="2400" b="1" dirty="0">
                <a:solidFill>
                  <a:srgbClr val="00FFFF"/>
                </a:solidFill>
              </a:rPr>
              <a:t>3-4 meetings/</a:t>
            </a:r>
            <a:r>
              <a:rPr lang="fr-FR" sz="2400" b="1" dirty="0" err="1" smtClean="0">
                <a:solidFill>
                  <a:srgbClr val="00FFFF"/>
                </a:solidFill>
              </a:rPr>
              <a:t>year</a:t>
            </a:r>
            <a:r>
              <a:rPr lang="fr-FR" sz="2400" b="1" dirty="0" smtClean="0">
                <a:solidFill>
                  <a:srgbClr val="00FFFF"/>
                </a:solidFill>
              </a:rPr>
              <a:t> for the </a:t>
            </a:r>
            <a:r>
              <a:rPr lang="fr-FR" sz="2400" b="1" dirty="0" err="1" smtClean="0">
                <a:solidFill>
                  <a:srgbClr val="00FFFF"/>
                </a:solidFill>
              </a:rPr>
              <a:t>whole</a:t>
            </a:r>
            <a:r>
              <a:rPr lang="fr-FR" sz="2400" b="1" dirty="0" smtClean="0">
                <a:solidFill>
                  <a:srgbClr val="00FFFF"/>
                </a:solidFill>
              </a:rPr>
              <a:t> Council</a:t>
            </a:r>
          </a:p>
          <a:p>
            <a:endParaRPr lang="fr-FR" b="1" dirty="0">
              <a:solidFill>
                <a:srgbClr val="00FFFF"/>
              </a:solidFill>
            </a:endParaRPr>
          </a:p>
          <a:p>
            <a:endParaRPr lang="fr-FR" b="1" dirty="0" smtClean="0">
              <a:solidFill>
                <a:srgbClr val="00FFFF"/>
              </a:solidFill>
            </a:endParaRPr>
          </a:p>
          <a:p>
            <a:endParaRPr lang="fr-FR" b="1" dirty="0">
              <a:solidFill>
                <a:srgbClr val="00FFFF"/>
              </a:solidFill>
            </a:endParaRPr>
          </a:p>
          <a:p>
            <a:r>
              <a:rPr lang="fr-FR" sz="1600" b="1" dirty="0"/>
              <a:t>Permanent </a:t>
            </a:r>
            <a:r>
              <a:rPr lang="fr-FR" sz="1600" b="1" dirty="0" err="1"/>
              <a:t>members</a:t>
            </a:r>
            <a:r>
              <a:rPr lang="fr-FR" sz="1600" dirty="0"/>
              <a:t>: </a:t>
            </a:r>
            <a:r>
              <a:rPr lang="fr-FR" sz="1600" dirty="0" smtClean="0"/>
              <a:t>	Corinne </a:t>
            </a:r>
            <a:r>
              <a:rPr lang="fr-FR" sz="1600" dirty="0" err="1"/>
              <a:t>Albiges-Rizo</a:t>
            </a:r>
            <a:r>
              <a:rPr lang="fr-FR" sz="1600" dirty="0"/>
              <a:t>, </a:t>
            </a:r>
            <a:endParaRPr lang="fr-FR" sz="1600" dirty="0" smtClean="0"/>
          </a:p>
          <a:p>
            <a:r>
              <a:rPr lang="fr-FR" sz="1600" dirty="0"/>
              <a:t>	</a:t>
            </a:r>
            <a:r>
              <a:rPr lang="fr-FR" sz="1600" dirty="0" smtClean="0"/>
              <a:t>		Thierry Galli</a:t>
            </a:r>
            <a:endParaRPr lang="fr-FR" sz="1600" dirty="0"/>
          </a:p>
          <a:p>
            <a:r>
              <a:rPr lang="fr-FR" sz="1600" dirty="0" smtClean="0"/>
              <a:t>			Cécile </a:t>
            </a:r>
            <a:r>
              <a:rPr lang="fr-FR" sz="1600" dirty="0"/>
              <a:t>Gauthier-</a:t>
            </a:r>
            <a:r>
              <a:rPr lang="fr-FR" sz="1600" dirty="0" err="1" smtClean="0"/>
              <a:t>Rouviere</a:t>
            </a:r>
            <a:endParaRPr lang="fr-FR" sz="1600" dirty="0"/>
          </a:p>
          <a:p>
            <a:r>
              <a:rPr lang="fr-FR" sz="1600" dirty="0" smtClean="0"/>
              <a:t>			Bernard Ducommun</a:t>
            </a:r>
            <a:endParaRPr lang="fr-FR" sz="1600" dirty="0"/>
          </a:p>
          <a:p>
            <a:r>
              <a:rPr lang="fr-FR" sz="1600" dirty="0" smtClean="0"/>
              <a:t>			Bruno </a:t>
            </a:r>
            <a:r>
              <a:rPr lang="fr-FR" sz="1600" dirty="0" err="1" smtClean="0"/>
              <a:t>Goud</a:t>
            </a:r>
            <a:endParaRPr lang="fr-FR" sz="1600" dirty="0"/>
          </a:p>
          <a:p>
            <a:r>
              <a:rPr lang="fr-FR" sz="1600" dirty="0" smtClean="0"/>
              <a:t>			Pierre </a:t>
            </a:r>
            <a:r>
              <a:rPr lang="fr-FR" sz="1600" dirty="0" err="1" smtClean="0"/>
              <a:t>Jurdic</a:t>
            </a:r>
            <a:endParaRPr lang="fr-FR" sz="1600" dirty="0"/>
          </a:p>
          <a:p>
            <a:r>
              <a:rPr lang="fr-FR" sz="1600" dirty="0" smtClean="0"/>
              <a:t>			Christian </a:t>
            </a:r>
            <a:r>
              <a:rPr lang="fr-FR" sz="1600" dirty="0" err="1" smtClean="0"/>
              <a:t>Sardet</a:t>
            </a:r>
            <a:r>
              <a:rPr lang="fr-FR" sz="1600" dirty="0"/>
              <a:t>	</a:t>
            </a:r>
            <a:endParaRPr lang="fr-FR" sz="1600" dirty="0" smtClean="0"/>
          </a:p>
          <a:p>
            <a:r>
              <a:rPr lang="fr-FR" sz="1600" dirty="0"/>
              <a:t>	</a:t>
            </a:r>
            <a:r>
              <a:rPr lang="fr-FR" sz="1600" dirty="0" smtClean="0"/>
              <a:t>		Bernard </a:t>
            </a:r>
            <a:r>
              <a:rPr lang="fr-FR" sz="1600" dirty="0" err="1"/>
              <a:t>Hoflack</a:t>
            </a:r>
            <a:r>
              <a:rPr lang="fr-FR" sz="1600" dirty="0"/>
              <a:t>  as former Présidents </a:t>
            </a:r>
          </a:p>
          <a:p>
            <a:endParaRPr lang="fr-FR" sz="1600" dirty="0" smtClean="0"/>
          </a:p>
          <a:p>
            <a:r>
              <a:rPr lang="fr-FR" sz="1600" dirty="0"/>
              <a:t>	</a:t>
            </a:r>
            <a:r>
              <a:rPr lang="fr-FR" sz="1600" dirty="0" smtClean="0"/>
              <a:t>		AND </a:t>
            </a:r>
            <a:r>
              <a:rPr lang="fr-FR" sz="1600" dirty="0"/>
              <a:t>Thierry Galli : Editor-in-</a:t>
            </a:r>
            <a:r>
              <a:rPr lang="fr-FR" sz="1600" dirty="0" err="1"/>
              <a:t>chief</a:t>
            </a:r>
            <a:r>
              <a:rPr lang="fr-FR" sz="1600" dirty="0"/>
              <a:t> of </a:t>
            </a:r>
            <a:r>
              <a:rPr lang="fr-FR" sz="1600" i="1" dirty="0" err="1"/>
              <a:t>Biology</a:t>
            </a:r>
            <a:r>
              <a:rPr lang="fr-FR" sz="1600" i="1" dirty="0"/>
              <a:t> of the </a:t>
            </a:r>
            <a:r>
              <a:rPr lang="fr-FR" sz="1600" i="1" dirty="0" err="1"/>
              <a:t>Cell</a:t>
            </a:r>
            <a:endParaRPr lang="fr-FR" sz="1600" dirty="0"/>
          </a:p>
          <a:p>
            <a:endParaRPr lang="fr-FR" b="1" dirty="0" smtClean="0">
              <a:solidFill>
                <a:srgbClr val="00FFFF"/>
              </a:solidFill>
            </a:endParaRPr>
          </a:p>
          <a:p>
            <a:endParaRPr lang="fr-FR" b="1" dirty="0">
              <a:solidFill>
                <a:srgbClr val="00FFFF"/>
              </a:solidFill>
            </a:endParaRPr>
          </a:p>
          <a:p>
            <a:endParaRPr lang="fr-FR" b="1" dirty="0" smtClean="0">
              <a:solidFill>
                <a:srgbClr val="00FFFF"/>
              </a:solidFill>
            </a:endParaRPr>
          </a:p>
          <a:p>
            <a:endParaRPr lang="fr-FR" b="1" dirty="0">
              <a:solidFill>
                <a:srgbClr val="00FFFF"/>
              </a:solidFill>
            </a:endParaRPr>
          </a:p>
          <a:p>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04322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data:image/jpeg;base64,/9j/4AAQSkZJRgABAQAAAQABAAD/2wBDAAkGBwgHBgkIBwgKCgkLDRYPDQwMDRsUFRAWIB0iIiAdHx8kKDQsJCYxJx8fLT0tMTU3Ojo6Iys/RD84QzQ5Ojf/2wBDAQoKCg0MDRoPDxo3JR8lNzc3Nzc3Nzc3Nzc3Nzc3Nzc3Nzc3Nzc3Nzc3Nzc3Nzc3Nzc3Nzc3Nzc3Nzc3Nzc3Nzf/wAARCADmANwDASIAAhEBAxEB/8QAGwAAAgIDAQAAAAAAAAAAAAAABAUDBgACBwH/xABHEAABAwIEAwQHBAYIBQUAAAABAgMRAAQFEiExBkFREyJhcRQygZGhscEHI0LRFWJy4fDxJDM0NUNSgpIWU2NzsiUmRFTC/8QAFAEBAAAAAAAAAAAAAAAAAAAAAP/EABQRAQAAAAAAAAAAAAAAAAAAAAD/2gAMAwEAAhEDEQA/ANhgGG//AFgf9RrBgOGj/wCKk+00CeISn/CJrbD8Scv75tjM612iokEED4UB4wLDJ/sjcjzr0YLhoMGza91Wu14RffSCcQO0+rUT3DfZKKVXy9DqYFBWFYNh2X+xs/7aFvsKsUW5KLRoGRsmrf8AoFESbxRHsqJzBrXKUuXebwMUFFRZW6lBJbaR5pFauM2zSSpaGwkbmBTiyYcvHLgIZt4ZUQrMDsJ8ah7ZsevZWqvYfzoFIfsuTrI91SJubXk817xTUXlsBrhdooeRqVOIWQ3wWyPs/dQKUvW52ebn9oVuHGD/AIrf+4VduFGcGxft0v4LaJLe0ImvMUtOHrJ8Nv4azKhIytUFNSWTs6j/AHCpkJbJ9dJ9tWBTXC5TJsmwPBs0Bi1vgisKunMNtwl9CcwMERr40AzbKFH1k++i2rdvTVMedA4o2EsWhCEgqbBVA5xSzyoHrmIotb8WibRxwnJ30EZRmJGvlFWJjKHGwk/iFUNtKiqQCfGnXDiyzeqNwspRIIzGgv2O/wBzNf6vpXJ8Kj0df/ec/wDI11DGLy3dwhpLTyFK72gPlVKs8GtOyK+zcEyow6qJO+k0AEa15FRcX2rdthCV2q3Wl9qkFSVmY9tInbJ9vCEXycRu8yyBlKx+VBYTrXhAqm9vfcsRuh/t/KpM2JXd3a27F7cJW6lZJTBOnhFBbSPdXkdarysExtQj9I3Z6Q3Q71lidk+0Lq/uFoWqMqu6aC0FPWo5RJlQnzp5d8JWPoLCw9eArAJ+/NJ3eCMNccK1OXJJ5l0mga/8HNfiunD5IFSW/DjOHXDVyh10qQ4mMwABkxVxLd1yTHsFCYizc+jFTnqhaTuNNRQWnCvUR4pqucXNtqWkPPFpIWdRz2qxYSfu2/2aAxu1YuXXBct50oVmAnagoobsgkFV4qSJICDpWjKMPFyjsnnVLzJylSdCZq1DC8OAn0ZuOp1r0YbZI7yLZkEaghNBVuHB/SsWRtBX8zS9jDbu6b7S3YUtExI60y4f0xXFkeK/nTjhsoGEBSuS1D5UFZOA4kRpaq94/OvDgWIje2I81D86vWRA0kCeVQLyEFUwjkRuaBXwIhdu7eBYAOxk7V7jb4Nxo226nLqYmKitH02yrp14kIKjlQBv+dL7twvpKlns0CYSDQRXGINpkejMgDaaWXOJtm2dYLCQHEwShMc6x9QAkRA5xr7zSy5VqdPIhVA0ucQt7tloMqKVNoCSlehoF+4bY3SFKOp10FLipR2IEHUGPnQ7+d1kCdlGT8qBu5dqCQts908xtUJu1FYDk7TJ0+NR2CFZQkhKkqG1HIs2lpATqiYE7poPBdvlASHlFKeROgpha4o80nIV5kHTypcQq0ylSSoJIGYDSKPtW2XzJBSdvOgg4kuEXVgLbIoLK0q7x0I8DUbNmLnC7O0WVBKnUhRHKmTloFt5Hk50clTtQD6VYe82tqQ2FJVBMgka0DC44LsG7dxwPvylJUNRyHlVWwS1XdcQ2DLDvZL7F5WbyI/OrVaXbj5ecU66UONOHKpZKRodh0qu8OOG24ktnlDRu0eJI/aTQW8YJfgQnEYjwNV3imxetH8PTcXAeKnDl0OkRVvGMsQ2DnzOGAkJJOw+hFVbjS6RcYrhSEEECVTy1Ij5UF7uU/0O0Sdsv0oNTaJNSY7cm0w+2W2gLWcqEpJiSqANfbUKHAUJLsIWRqkq2oLgaBxcThzx6AH4iiuzOsL0npQuJIIw65zKnuTQN8GnsWj4VFiuj7siRAmt8EP3DOvKvcTH9JX4pFAmKW5kzkI0E7GsaLRzhqdpO9bnKTqlWu4BreABoIAFBTcDGXHsVA/W+dNuHUhzByhSoh46+6lOEqCOJcTB0mfpTXhxIcwt5J0h4mR5A0BbtupCY7ZRAAiRUS86iEoXmgwDHL+PlWzgbS2CXVmBIBM1jISi2MGVLOWenOgV3Se8SfUTOTxPWlNwVqOZQAA1kmY/jrT5xgPFapkDQCKUYgnulsa7AnaTQJHAt1RU5JnUSdvGg3GMwzqJjYHrTdxnOkzMkAacqhcalwJSJnupPQdaBUm2WTHqieW9TtWQWFJSJnrzNNEWyWWSt0ZVHUJrRtta0KIGUHTflzoF7bLjbg7IEwfV8aZs2ynkKNukZju2rn++om/vFFxJywJEbHzqdvtUOhwCUK9bLz/fQa26wlxTd0FJMGUqEyPqKK/R7RbLtksOJO6UHMB4+FHqabvGUrJUTuFA6j+PfS9Vu5a3C3dG1zBcbhMnlI+tBNbOPIITAcTHqrG9bXtj6S12rKQUndEbUOLwDMXYC0mSuJB8x9aL9ICIdSsJJEHTRXtoK4lp+yWoNhRa2UhXKa1w7DmV4oF5yhtbKmynpKgd/ZFP7pSXFHNquNRHrChV2IZJW36oEKAE/wAeVASjDmEvltN2gvqEBKpkREECdDApFxPbm3xrC2yvMSpRnaBmED3U4srpxi7Qh1wBomCVHlHWlnF6p4iwob6fNYoLzi7CX7a2QrQgBST0Igj4iqDjNo/aXYbL7z2ZOcECAJJJHvmuh4jtbDT1PypFeqv0vRaMIcbjdRG9BelISFHvEa0LiSEnDbogk/dKPwo9SU5jIoXEEj9H3UD/AAl/KgKwBU2zRojFI7fzRQXDqptWqPxX+uH7FAoUUlYObTpXum8V6tEElOQD9mvB4kE0FKsjl4rxAdRPypvwyoCyuAQSO3IMeQpQ0I4uvRrqkfIU14bj0W6TMffH5CgIfCFqLTaSCTv0FEISA2lKOWon+PChEOF1wpaIK1mJ6CnVtbhaigeqjuA9TzoBl2xZscykjMoHL5UiurTtFjMNAsGOoq337QUoJBhKe77BSFcuXK2yICgoA8xH8qCv+j9qspBKROvhWzVnC8yUc4BOtPLe2IdUTHdA1HWi3rKG5SIOaIHXrQVC5ZDjwQdeZNSW7BIOg0kEdaP9GyLccI30H0FSWzHZuBs6yCogc/D4GgQMW+YFCQCM+WOfOpWrctOHmhWhB1pyvDgbiUmJOvzFYhlIJS4Njy5GgCtnTbrCEjMnYzuPbTJQZeZmM/goapqFFuha+zXAmcqjyJ+lePdpZkK1yaBXQ9Nfr/ABQ6wlLxDJzJOx5pP+Wo2rkNJWw+kG3I1AT8RTC6t0XCFLZXrAJ126UBdpUtH3iQHU67QD4+0UETbqgS2T2jadUqO8ctedFs3iRvBiSTSgZkqCmz3UmIPvotlsu9opGqU6kToJE/u9lB66Qi8QpMFJ1AOtLOJHUvcSYZO4Snb9uj1kqtygjvIMCkV+sq4owyZIUUwf9QoOo4jA7EqOiW9zS70gAkBtRgxtTDEx6idDLcQoSKXMMMtpV2h7RSlEyobeFBdVaE+dD3omzuBG7SvkaJVopVRXAzMOjqgj4UA/C7mexaPlTfFR94j9k0n4WI9Bb9lOcVGrR8DQKTptWs671uY6iozE0FNUn/3hdDq0I8dKOwU5bS9STBDx06CKAudOMXPFkH50VYaWt+NNXTJoGGGty6pxuNCcg6GrI012KGUo5ST5fzikGCA5QeaRr5nWn11cBmzRJhSiEig0xFfZhBkCXBm8qrjiz6WpQGhX1pli9yezSlJ1E60kDgmVdd6Bi053yonfpRjF0DbKOqlTr7KTNuKWoRtTFpCVCB50EKEl4oBgKLkjT3Vs412d2VJmQB9P30fbW4zpWRISZJ66VA9bLW9IBOmo9tBFbrSq6bDkQVAVDe5W3V6CMwINSO2rjZCgkyPnXl8jMsqQdAonXpQQZgFNLRJkwQfA0QhTDqzavaoXISqdv5UEoLBAggAzFCXDigZBM79KDZ20NndZCcykbAfiQd/zrMcsktFp9iQkgdoDtr8t6ieuS6hJUSXGz63UcjTV9aX7E5gFJcToD13oKTcoLbkpSSgq1HUcqmw54W7yCoAA91U9P4NFPMFtDcyQpUg9OlDYghKFLJT6sHTmRQQvphSwSSpMgzy/ga0ocTnxnDHTOZt4A+RP7qc3awhSiDJLZJnw2+FKkELxaxykSpyd9RB/l76DpOIkFbfiigewZUSpTSCSdyK2xS7bt2y8+YS2iTG58qBViCsra7dLa23EhaVFcb0HQFznV51GtJKFCeRqV3RxXnWhOhoF/Cp/oSPCKf4oO60fOq/wqf6IB0NWDEtWWj40ClRqM1uoio5nlQUu/wBOMdtSwPrReGg+j4iAJIc2oXFgf+LkHqx9TR+CJKk36OZX+dAZgeiIk5lK60RjD6lXdowgnugqUKCw2Wb8o/CCaKuh2j9xcf5Wg2n2mgW3dwXjBJgE6UC03eXpV2KezbGmZY1PlRITmWABoTzo5tQYGpAA3oFybXE2ElSWwuNhMz7qltuIlhQRcWq0FGigBW1xxPYWzikFWZYiQPpQVzjOGXhlbDjalbKjU+NBbMOxhi6IQEqSojmI0polKF6gAAVSsNUkLQULkAnKr6VaLFS0oSFGfCgLcZAHeg/nQtzZCJGlTYg+GkJnQ6UBiGJejoz5c07CaAd630VJ2pTdtCCZ3qG84pCF5ex/2ml6sfXcBUWu2sAzQeOFbawRyppaXKXLcNBURGUTVdfxTMZU2UkbjnU1petrQtTax/mGkRQN7pvt7bJIzo1Gnu+dLcYUh1kcswgkdYoqyukuOd7ZYE0JxGeztCtAzHQR47fWgV4kYbITBkFM770qtwFYxhqkcnhPlH7qLxR2ZbRE5NfMxQtoVKxWxPIvAgeQoOhX7SHyEuISoFIOomD1qAWFo4lPaW7S8oygrTJgUQ6dQSQO6OdYhQy8j7aC6vD7xWnOtBW75AdVFRBU7fOgX8LmGXBvCyNPM1YMQ1t2j+tVa4Vcz+kgSAl9YPsUR9Kst8ZsknmDQIcSDps3ksA9oUwmDFQ4el9LKvSFAqUoqA6Tyo0pnUknzqNSQRQU/G9OK7c9WSPiaP4eP32ICJ1H1oDiKBxPZnl2J+ZqbB7y3tbm/wDSHUtBcZcx33oDrZOR9patQtYBPmalv3eytADMrVy8NB9albShxTAQQUhYg/WlOM3M3trbpnUyT4UE9qEBwrcKYGgoLEw/cNKbtzlCj60cqZ27WZACv51sspaVBT3TzFBX0I9EZZbFoFqQ7nWoozdpod+dbWabV24R6c2lDYkqASqDp4yZ5+FWRt22KdEJPwoa7DKzDbaJ5wZoEiC3brPZPBbZUchnX2irVh91lbQSJlM0nFlm1WlIHMAampkvZD00gDpQF41iOcctBpVYxLFi6sNBYASJMnQVPiz/ANyoAwelJV2wcc7SJSYUD0NAxs8PuLllVzb2iHgFBMuaBSjsB191bHGV2Ms3eGpaWkwey6HYwQD7pom19IetfR13LyWyR3SQRpr0oK9wd5K5Q/OoVsNSP30G7t3b3bWZsIUNv3UsvWUsKS+ymBspKa8aw28t8QW+FqWhzVwRuetGdkVsOBR7o27pNAJYXB9JbSYO/wAjR/ESgbRvORDi0ARSm0GS4Mo1OlF4wpS2Wm+aFAx7KBblS83cPkBSthpy/gUpwp/tuIsPQB3kkk68yKboVkBQkQeY8aAwexQniuweChlJUCPGKC/XSUlQCxPdG4qp33FrFpeO2zFstwNKyqUkwM3MVb78RcKHLKPlXM7yzeYvH0KZVJcUqQN5MzQdqxHifBmitKsQbzER3QVfIUrHGuDW6IQq4eJP4W4n31RXrVVziKwSQjNBNH4hgLTVh6RbFRUmMySZkHSaC+8IXSbtt19sFKHVqWAd4KiatN1BsCZ2Iqi/Z6r/ANOSOgPzq8ua4evnQJLy6Ys7dT906ltpO6lHShLHFbLEgo2dwlzL6wGhHsoXGEB/FbVpz1ENKWEnYqJAn2CffSTC2UoxS1cQ4EOJCkqH+caAj4z7KDOJ9OIrA/8ATUKU3y1JvHU5tJnSm3FX994cr9VQpLfz6YvTnQWfBMQQttvOYUUK9pB/fQd8UvX9u6DsuCPCKWWmJOrurK3cOjRCEQNMne085VRLilDEW2zGVRChFBZ7cSkAVOq1StGsxQlkvPl02GlOWWwoDXTnQKTZNiAEieZqe3w/NqAQKZFpphOZZAHMUG5iK3AtDIytp1JA3oBcRtww1oZPIClYt1arUTJ1ijFpeuFdo4e6dYpjaNW7gyOEDxoKnidv2rcgcqAw8KXmbI1RvVvxq0YYbPZOJUOdVG1uBbYgVESk6GgZIStmClJ8QdqmFyf+WT5CmzLDV4z2jMSBqOlRJtciyMsa66UAIcS4ATprsRS2+lC1aSD0p5dMpTr9KQX6wFEGNBzoEbzoadSTzWASaYYsAMojUgKn2UiuJuLxpoK/GSflT/HAG2WFkD1BIoEiie9JlUjLA1/jT40Nhl8TxYzbNhKkgEzzBEfnWuJ3zVvbrcVrCQQkddaV8AE3fGLald4qStRPXag6i+5ndUTvAHwodUE0Teoy3Kwn3UMrfagrb90m0xdTi5LZEKjl40dfcTIDCWcPJC41cjQCIgT50lxqfTnOVAjUiaDqH2crHoAA8fnV+BJsHK5n9md5nddtTALac3nNdMQJtHfKgrmJWRui06052Vw1ORZEiDuCOY0FL8NwU2lyq6uXg88ZCQlOVKAd48admo17GgqXF3dxbDFeKx8qT3bTjt2sISTtTrjAf07DD/1FD4UnvHlN3ShEDSaDVDK7RaHHe6pJBCZo/D3PS7wEj+qzZT1Bpcq87RaQoJCRvHMUXg7k3qiNBkgCgsdgsJXk5jxpsh8JEA7UltRC55miH3i20SKCe5uV3Cwy2dTv4CjmWkNMdmACmIPjSe0SpHfdMrVqfCjUXBBAPsoPF27wVlS8kI6ZdaGcz20FCi4TvCaYCJ3PnUuRKW5UBrzoKpiNw++oNtpURzKtBQLlmtSYSiVK030qz4gyA2FpSJOlJSstqJUSenhQH4cFWeRTZJygBXnTtBS533AAojYUgtLpJBE6fOmTLoUmJmKDTEQAk5apmNr+9CQdTPyq14g5lbVEk9KpmIKU5eJBA7u9ABhoSbtRI+8UrKjw8aI4kvU5Ac3dTr7NhQlu4LZxbxIAEySdqpXEuMqvbhbSCQ2CNudALiuKOXlw4J+7mABzFWr7JmweIELyjRtY+IqhpE7iug/ZMJxqcwAS2qZMcxQdFvv7W7PWhSYoi8WkXLmZSZnrQxWmfWSfGaCo44IvVCNwKXpOtMseEXkxrApYN9KC4/ZlmGPPH8JZg+eldgYEsOjwrlf2cNth8uBA7QnKVcyK6raatuAdKBMeYqJRipV7nwNQq2mgq3Gf9fhqh/zyPhSDEv7SrnoNY8Kf8Zju4eo8rj/8mkGJ/wBpMc0igFBgkaa7micLeCMTSJ3BoSCowDXrKVMvIdKYg78zQXmyIGVShoTvTF62Su3zQDCxm8ppNhrnaMCDtrVgs1hxtTatyKBfiNqotyyrKofhHOh8HNrcIdZun3k3QXLciAUxr7ZppcJGYjel7lmHFyB3utAW3h60sqc7ckAAjSd6Ju8Lu2FsIQ+kl0xA/DpP0oe1tX2Gylt0pzCI3EUSp29CgrOnMARsedAmxBq+R2o0cDR1UNAaTPLuCohTQVCssg/x1p1iAvSw4z2kJUsKMDXTl5aVXX2n1KIU6qCSSBpQEWtwlagjKUmY1FO7dpwZT1pVhrTbKknVXio1a7ZILHar0CU6UFfxUqQiTvVTudFrcVMkzNWjHnwpYbQdCNaquKuJaQpJOpoK5csLuHXAHSlOYA8+VS4VwZYXBz3BfWDuc8T7qPw+1SpyVmQtU+VW5k2ts0ApbSAOqgKCvNcG4C0dLEr/AG3VH601tMMtbRGS1tG0J5AJqd3G8KY0cvbdJ6BQNCucVYWhUJcdcP6jKiPfEUBoZUNmwPZW/YOmkdxxlbN/1VldOf6QKXr47fCjkwoR+u/B/wDGgzH0zdAjbKKWZD0rp5wjD1EFy0bWQNCuVUQzZWzMdjaso/ZbA+lAi+zsdmoqcOUFUgkHUV0y1vLcJXmfbGkaqiqwEukQARWFlZ3igNuL23StQ7UHX8ImhV4gme42o/CtOwHWvewT40C3FWBiiWkukoS2vOMpmTEfWgHcFadVmW4vQRpFWDs0DlXiy0gSrKkeJigr6sGtmkzCz4k0lxF63t1lMTG01ab3G8ItUH0vELVsdFuiqXjGPcPLdV6FcJecVzQgkD2xQOeGr9eja9DMjyq4WLmV3cwa5pgl8l26abSToDHWrraXhGUKIBTvQOn1FTqhNbsAFQGntNCMudo4dZmi2RCtBPWgZICQBqNq8VlnlPWoFFwiRp41At1YJlQ67UGl8iBA51X7lodpETTi5uM4IVpS1agpX1oBR3HEgnSetNrq/wAtqhtJ1jYUgv3wh1IBmSK1Vc/dkzprHiaDH3AnMtRBUdSfDlVF4gvSt0tIOpMTOwp9it9lQUo1UelUa9UsvOKIJk60ETLd09efePv5Z0AWYHsp9bWqHnIU0ypSTBKm+97xSyzWlEKpkDrmBMnoaCZLln6Z6MRcMLSrLmSvu1tfP2tmcrlw4VkSApoKoRYlaCR/iCn6uG2MRQ3dOreJWCMqYA0MUFVGNK7RSTbtKQdEnLBHjpRti+HGMzjeYk7zTTFOGbSxwy4fQyc6EZgpS5g0ksQPR06Ez0oO5EoSJOUUK/ithb/194wjwLgrl7ud7+uWt3/uKKvnXiW0p9VIHkKDoTnFWEIVCbrtD+ogke/ak2IfaFY2rim27G7eUDBIyge+arGQV7kB5UDQ/aHdXDoRZ4c2lJMFbrhOXzAFCXHF2PLKyHbVDaTl+6b1n2k0JkQdQB0kVKpNujDXkqbQF5h3jG1ABe45il0ClWJ3QJ5IUE/IUvcsnbkBL1w88CZ++WVfM1M5fWjOnaJJHJGpoN7HEpMMtSeRUaCL0lu2UpLTaXQVHtEuIET4UEEtek9sWobzlWQKjTpNaOXGd0q0BUZPnT7h/h9WIAPvg9jOgH4qDzhxx84iypltSmgvUkyEjzroxJCErHtoO2w1thCENpSkDQRyFH2qZQU6kcjQEWN0WnQSe7OpqyW6kKAWD8aqqUKBKVaCirW6cttASpFBb0PMgd/XqK0cumJ0b1G55VXlYmlSfWynx0rUXzZ17QSelAbeoSokpA12jlSd5wWzbhc6VJdYu22ghKsx6Cq3id87dK7wKUk7c6CJ24L1yVzCEneobq9hMJ0HKoSQkQk6Ch1oLrkq2NBHdEItlvL0UQSTVYcdQpWVR0IkmrPiIUWeyCZB5DpufhSO6wXtQpbRKFHmKAS2EpG++9OGErgDfpSu0du8IuG3XrZNyhBOm06VZLTiy1uUtoZuhaPZspQ60lI23O/ONjtQL3UqStvMkg9omQa6PgbI/RNso65grl+saouPLzYyohQUC6jUfsirzhpP6FsgNCRHsKjQAcV/3DiJBEJbiOczVGw4A2qdKvPFxjhu9mSSANeeoqk4aJtR59aAm5xC0tlFLryQofhGpoReP2KRopwnwRVYcVmUoqMzzNCqJHPSgsznEyQr7u2JT1UuPpUbnEy4HZ26R5mariia8UvuaGgcO49fLQGw9lQmcoA9WSTA9pPvoB26deUS66pXmZoUKzD61iVRuDQSqUTzrZv/ADHWPGoidNOdSJJ7qdesRQFMNqcWhtIlaiEiRzNdkwmwbtLFpkD1ExpXMeDrRN1jjJOzUrOnT+ddcSQEAJoI3sqUyNCAT7YqG0TClAyIOnjNTZc0ySO6a8VCLoBOxAmgMVb5kzHtqFTMHUeVHtlKkaz516puTtQKHG1J2+VDLKxyj2U8LIAJOvtqJbCCJI+NBXnkrUZI28KBebUFaiaslwykchSx+3ClA5RPKaBSLfMZVXvYBOppilgiQQPZUdw2EtknkKBLcSq5SJA7ijr+zUtqyC2JAqFsdpdvKM9xs/l9aNtdIjy1oPHsPS6O8BoKofFGGfo+8SfwOgkDpXTmoA1G9VH7RWYtrR6Ih0o36gn6UFKt8QurRSOzdJQhUpQoyB+VdEwH7QbBdpa2eJMrt1NadqnvIOp35jeuaK1B1knxrRM8zQdi4pxSxvOF7g2V2y8FKT6iwfxVW8NMWqdDVCCoVI0VG/Ophe3caXDgH6rhAoJlq6GtFd9GYb1qtcPBNS5cqpTMKoIQMwjc1ooQDW0lCjWzqdJFBEk61JyqFMg1Mn2UHoTp0qRAjaPfWgqZsT/Ogt/2ftw/cvbEAJ6+P5Vf23JICTNU/gG1UrD7h7q7A8gBVjClsmd6B1bpB0IEnTWh3DnuJA/CDvUdtdAxmG3KYom1aSbhUJIgQRmkbbg9DvHjQFWq4EK2ow95KetBITkXptRzCgQBtQQrkAxMeVDrzTFHuJCRNCuDpQCFBV51Cpg8wZ8KPQ2YInWpSgJR4ka0ChTATPIfGlGKuBKTrtyp3erCEmqtiCy8vKDIn30ANgrvXJUPWyjbxn6Uyab1HKaEZZ7NoHYuKmD0Gg+Zpk2UQnNoQKAhtIygCIqvfaACrAwobJeTr7x9aeoUNkx59KT8ZjNgNwkn1cpj20HMp1BB1HlUQkadKmAMwZ+FRmBsJ1oIymZjevI8SKlI2g+ytTlB1Amgnu0hJCxvNSNqz6isrKCO4gGa9Bzt61lZQD7K0qQGsrKDdOs+FENnug8ulZWUHV/s3aSrh8z/AMxVPri0QSVQKysoAV22VUhVOMLIWgEjVJyHxBBI+R99ZWUBK0aqjka2ZkHTY1lZQTPEBO1BqT8aysoN2kSrfSpXYSmDWVlBXcWdI0TImlTDIcXr151lZQYWUuOzplT3UjwFbG07/rR5VlZQTsW0Cc1KeMIGA3WnIDbxFZWUHL0g+FRx3jG8msrKDXXfrWoGYTWVlB//2Q=="/>
          <p:cNvSpPr>
            <a:spLocks noChangeAspect="1" noChangeArrowheads="1"/>
          </p:cNvSpPr>
          <p:nvPr/>
        </p:nvSpPr>
        <p:spPr bwMode="auto">
          <a:xfrm>
            <a:off x="0" y="-1050925"/>
            <a:ext cx="2095500" cy="2190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2920" y="3637523"/>
            <a:ext cx="1046997" cy="1324855"/>
          </a:xfrm>
          <a:prstGeom prst="rect">
            <a:avLst/>
          </a:prstGeom>
          <a:ln>
            <a:solidFill>
              <a:schemeClr val="tx1"/>
            </a:solidFill>
          </a:ln>
        </p:spPr>
      </p:pic>
      <p:pic>
        <p:nvPicPr>
          <p:cNvPr id="1032" name="Picture 8" descr="http://www.gref-bordeaux.fr/sites/default/files/Sans%20tit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17" y="3637523"/>
            <a:ext cx="1054335" cy="132485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16219" t="6372" r="7853" b="22813"/>
          <a:stretch/>
        </p:blipFill>
        <p:spPr>
          <a:xfrm>
            <a:off x="287452" y="1559062"/>
            <a:ext cx="1188204" cy="1478553"/>
          </a:xfrm>
          <a:prstGeom prst="rect">
            <a:avLst/>
          </a:prstGeom>
          <a:ln>
            <a:solidFill>
              <a:schemeClr val="tx1"/>
            </a:solidFill>
          </a:ln>
        </p:spPr>
      </p:pic>
      <p:pic>
        <p:nvPicPr>
          <p:cNvPr id="1034" name="Picture 10" descr="https://a1-images.myspacecdn.com/images03/25/933410fa490c419493d202503c344d29/300x300.jpg"/>
          <p:cNvPicPr>
            <a:picLocks noChangeAspect="1" noChangeArrowheads="1"/>
          </p:cNvPicPr>
          <p:nvPr/>
        </p:nvPicPr>
        <p:blipFill rotWithShape="1">
          <a:blip r:embed="rId5">
            <a:extLst>
              <a:ext uri="{28A0092B-C50C-407E-A947-70E740481C1C}">
                <a14:useLocalDpi xmlns:a14="http://schemas.microsoft.com/office/drawing/2010/main" val="0"/>
              </a:ext>
            </a:extLst>
          </a:blip>
          <a:srcRect l="17906" b="12037"/>
          <a:stretch/>
        </p:blipFill>
        <p:spPr bwMode="auto">
          <a:xfrm>
            <a:off x="5652349" y="5313247"/>
            <a:ext cx="1178825" cy="12630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http://www.ifm-institute.fr/wp-content/uploads/2013/06/RMM.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0071" y="1559063"/>
            <a:ext cx="1136803" cy="14739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0" name="Picture 16" descr="http://www.endocytosis.org/F-BAR_proteins/JMConference/images/People/Helene_Barelli.gif"/>
          <p:cNvPicPr>
            <a:picLocks noChangeAspect="1" noChangeArrowheads="1"/>
          </p:cNvPicPr>
          <p:nvPr/>
        </p:nvPicPr>
        <p:blipFill rotWithShape="1">
          <a:blip r:embed="rId7">
            <a:extLst>
              <a:ext uri="{28A0092B-C50C-407E-A947-70E740481C1C}">
                <a14:useLocalDpi xmlns:a14="http://schemas.microsoft.com/office/drawing/2010/main" val="0"/>
              </a:ext>
            </a:extLst>
          </a:blip>
          <a:srcRect l="9494" r="13564"/>
          <a:stretch/>
        </p:blipFill>
        <p:spPr bwMode="auto">
          <a:xfrm>
            <a:off x="3208754" y="1591335"/>
            <a:ext cx="1147222" cy="14462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4" name="Picture 20" descr="http://igdr.univ-rennes1.fr/Intranet/Photos/MICHAUX_G.gif"/>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940" r="33389" b="30886"/>
          <a:stretch/>
        </p:blipFill>
        <p:spPr bwMode="auto">
          <a:xfrm>
            <a:off x="2468054" y="3637523"/>
            <a:ext cx="916288" cy="132242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rotWithShape="1">
          <a:blip r:embed="rId9" cstate="print">
            <a:extLst>
              <a:ext uri="{28A0092B-C50C-407E-A947-70E740481C1C}">
                <a14:useLocalDpi xmlns:a14="http://schemas.microsoft.com/office/drawing/2010/main" val="0"/>
              </a:ext>
            </a:extLst>
          </a:blip>
          <a:srcRect l="15209" r="525"/>
          <a:stretch/>
        </p:blipFill>
        <p:spPr>
          <a:xfrm>
            <a:off x="2362200" y="5301208"/>
            <a:ext cx="1154277" cy="1236175"/>
          </a:xfrm>
          <a:prstGeom prst="rect">
            <a:avLst/>
          </a:prstGeom>
          <a:ln>
            <a:solidFill>
              <a:schemeClr val="tx1"/>
            </a:solidFill>
          </a:ln>
        </p:spPr>
      </p:pic>
      <p:pic>
        <p:nvPicPr>
          <p:cNvPr id="7" name="Picture 2" descr="C:\Users\Corinne\Desktop\photo_BLANGY_Anne.jpg"/>
          <p:cNvPicPr>
            <a:picLocks noChangeAspect="1" noChangeArrowheads="1"/>
          </p:cNvPicPr>
          <p:nvPr/>
        </p:nvPicPr>
        <p:blipFill rotWithShape="1">
          <a:blip r:embed="rId10">
            <a:extLst>
              <a:ext uri="{28A0092B-C50C-407E-A947-70E740481C1C}">
                <a14:useLocalDpi xmlns:a14="http://schemas.microsoft.com/office/drawing/2010/main" val="0"/>
              </a:ext>
            </a:extLst>
          </a:blip>
          <a:srcRect l="3546" r="9295"/>
          <a:stretch/>
        </p:blipFill>
        <p:spPr bwMode="auto">
          <a:xfrm>
            <a:off x="6096042" y="1625981"/>
            <a:ext cx="1284270" cy="14273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5955389" y="6528091"/>
            <a:ext cx="728597" cy="338554"/>
          </a:xfrm>
          <a:prstGeom prst="rect">
            <a:avLst/>
          </a:prstGeom>
          <a:noFill/>
        </p:spPr>
        <p:txBody>
          <a:bodyPr wrap="none" rtlCol="0">
            <a:spAutoFit/>
          </a:bodyPr>
          <a:lstStyle/>
          <a:p>
            <a:r>
              <a:rPr lang="fr-FR" sz="1600" dirty="0" smtClean="0"/>
              <a:t>T. Galli</a:t>
            </a:r>
            <a:endParaRPr lang="fr-FR" sz="1600" dirty="0"/>
          </a:p>
        </p:txBody>
      </p:sp>
      <p:sp>
        <p:nvSpPr>
          <p:cNvPr id="24" name="ZoneTexte 23"/>
          <p:cNvSpPr txBox="1"/>
          <p:nvPr/>
        </p:nvSpPr>
        <p:spPr>
          <a:xfrm>
            <a:off x="2408929" y="6456083"/>
            <a:ext cx="941861" cy="338554"/>
          </a:xfrm>
          <a:prstGeom prst="rect">
            <a:avLst/>
          </a:prstGeom>
          <a:noFill/>
        </p:spPr>
        <p:txBody>
          <a:bodyPr wrap="none" rtlCol="0">
            <a:spAutoFit/>
          </a:bodyPr>
          <a:lstStyle/>
          <a:p>
            <a:r>
              <a:rPr lang="fr-FR" sz="1600" dirty="0"/>
              <a:t>I</a:t>
            </a:r>
            <a:r>
              <a:rPr lang="fr-FR" sz="1600" dirty="0" smtClean="0"/>
              <a:t>. </a:t>
            </a:r>
            <a:r>
              <a:rPr lang="fr-FR" sz="1600" dirty="0" err="1" smtClean="0"/>
              <a:t>Kramer</a:t>
            </a:r>
            <a:endParaRPr lang="fr-FR" sz="1600" dirty="0"/>
          </a:p>
        </p:txBody>
      </p:sp>
      <p:sp>
        <p:nvSpPr>
          <p:cNvPr id="25" name="ZoneTexte 24"/>
          <p:cNvSpPr txBox="1"/>
          <p:nvPr/>
        </p:nvSpPr>
        <p:spPr>
          <a:xfrm>
            <a:off x="181386" y="4869160"/>
            <a:ext cx="1039900" cy="338554"/>
          </a:xfrm>
          <a:prstGeom prst="rect">
            <a:avLst/>
          </a:prstGeom>
          <a:noFill/>
        </p:spPr>
        <p:txBody>
          <a:bodyPr wrap="none" rtlCol="0">
            <a:spAutoFit/>
          </a:bodyPr>
          <a:lstStyle/>
          <a:p>
            <a:r>
              <a:rPr lang="fr-FR" sz="1600" dirty="0" smtClean="0"/>
              <a:t>V. Moreau</a:t>
            </a:r>
            <a:endParaRPr lang="fr-FR" sz="1600" dirty="0"/>
          </a:p>
        </p:txBody>
      </p:sp>
      <p:sp>
        <p:nvSpPr>
          <p:cNvPr id="26" name="ZoneTexte 25"/>
          <p:cNvSpPr txBox="1"/>
          <p:nvPr/>
        </p:nvSpPr>
        <p:spPr>
          <a:xfrm>
            <a:off x="1405522" y="4869160"/>
            <a:ext cx="1044710" cy="584775"/>
          </a:xfrm>
          <a:prstGeom prst="rect">
            <a:avLst/>
          </a:prstGeom>
          <a:noFill/>
        </p:spPr>
        <p:txBody>
          <a:bodyPr wrap="none" rtlCol="0">
            <a:spAutoFit/>
          </a:bodyPr>
          <a:lstStyle/>
          <a:p>
            <a:r>
              <a:rPr lang="fr-FR" sz="1600" dirty="0" smtClean="0"/>
              <a:t>S. </a:t>
            </a:r>
            <a:r>
              <a:rPr lang="fr-FR" sz="1600" dirty="0" err="1" smtClean="0"/>
              <a:t>Miserey</a:t>
            </a:r>
            <a:endParaRPr lang="fr-FR" sz="1600" dirty="0" smtClean="0"/>
          </a:p>
          <a:p>
            <a:r>
              <a:rPr lang="fr-FR" sz="1600" dirty="0" smtClean="0"/>
              <a:t>-</a:t>
            </a:r>
            <a:r>
              <a:rPr lang="fr-FR" sz="1600" dirty="0" err="1" smtClean="0"/>
              <a:t>Lenkei</a:t>
            </a:r>
            <a:endParaRPr lang="fr-FR" sz="1600" dirty="0"/>
          </a:p>
        </p:txBody>
      </p:sp>
      <p:sp>
        <p:nvSpPr>
          <p:cNvPr id="29" name="ZoneTexte 28"/>
          <p:cNvSpPr txBox="1"/>
          <p:nvPr/>
        </p:nvSpPr>
        <p:spPr>
          <a:xfrm>
            <a:off x="2485642" y="4869160"/>
            <a:ext cx="1120820" cy="338554"/>
          </a:xfrm>
          <a:prstGeom prst="rect">
            <a:avLst/>
          </a:prstGeom>
          <a:noFill/>
        </p:spPr>
        <p:txBody>
          <a:bodyPr wrap="none" rtlCol="0">
            <a:spAutoFit/>
          </a:bodyPr>
          <a:lstStyle/>
          <a:p>
            <a:r>
              <a:rPr lang="fr-FR" sz="1600" dirty="0"/>
              <a:t>G</a:t>
            </a:r>
            <a:r>
              <a:rPr lang="fr-FR" sz="1600" dirty="0" smtClean="0"/>
              <a:t>. Michaux</a:t>
            </a:r>
            <a:endParaRPr lang="fr-FR" sz="1600" dirty="0"/>
          </a:p>
        </p:txBody>
      </p:sp>
      <p:sp>
        <p:nvSpPr>
          <p:cNvPr id="32" name="ZoneTexte 31"/>
          <p:cNvSpPr txBox="1"/>
          <p:nvPr/>
        </p:nvSpPr>
        <p:spPr>
          <a:xfrm>
            <a:off x="143436" y="2987660"/>
            <a:ext cx="1395126" cy="338554"/>
          </a:xfrm>
          <a:prstGeom prst="rect">
            <a:avLst/>
          </a:prstGeom>
          <a:noFill/>
        </p:spPr>
        <p:txBody>
          <a:bodyPr wrap="none" rtlCol="0">
            <a:spAutoFit/>
          </a:bodyPr>
          <a:lstStyle/>
          <a:p>
            <a:r>
              <a:rPr lang="fr-FR" sz="1600" dirty="0" smtClean="0"/>
              <a:t>C. </a:t>
            </a:r>
            <a:r>
              <a:rPr lang="fr-FR" sz="1600" dirty="0" err="1" smtClean="0"/>
              <a:t>Albiges-Rizo</a:t>
            </a:r>
            <a:endParaRPr lang="fr-FR" sz="1600" dirty="0"/>
          </a:p>
        </p:txBody>
      </p:sp>
      <p:sp>
        <p:nvSpPr>
          <p:cNvPr id="33" name="ZoneTexte 32"/>
          <p:cNvSpPr txBox="1"/>
          <p:nvPr/>
        </p:nvSpPr>
        <p:spPr>
          <a:xfrm>
            <a:off x="1879386" y="2987660"/>
            <a:ext cx="968920" cy="338554"/>
          </a:xfrm>
          <a:prstGeom prst="rect">
            <a:avLst/>
          </a:prstGeom>
          <a:noFill/>
        </p:spPr>
        <p:txBody>
          <a:bodyPr wrap="none" rtlCol="0">
            <a:spAutoFit/>
          </a:bodyPr>
          <a:lstStyle/>
          <a:p>
            <a:r>
              <a:rPr lang="fr-FR" sz="1600" dirty="0" smtClean="0"/>
              <a:t>A. </a:t>
            </a:r>
            <a:r>
              <a:rPr lang="fr-FR" sz="1600" dirty="0" err="1" smtClean="0"/>
              <a:t>Echard</a:t>
            </a:r>
            <a:endParaRPr lang="fr-FR" sz="1600" dirty="0"/>
          </a:p>
        </p:txBody>
      </p:sp>
      <p:sp>
        <p:nvSpPr>
          <p:cNvPr id="34" name="ZoneTexte 33"/>
          <p:cNvSpPr txBox="1"/>
          <p:nvPr/>
        </p:nvSpPr>
        <p:spPr>
          <a:xfrm>
            <a:off x="3280762" y="2987660"/>
            <a:ext cx="932178" cy="338554"/>
          </a:xfrm>
          <a:prstGeom prst="rect">
            <a:avLst/>
          </a:prstGeom>
          <a:noFill/>
        </p:spPr>
        <p:txBody>
          <a:bodyPr wrap="none" rtlCol="0">
            <a:spAutoFit/>
          </a:bodyPr>
          <a:lstStyle/>
          <a:p>
            <a:r>
              <a:rPr lang="fr-FR" sz="1600" dirty="0" smtClean="0"/>
              <a:t>H. </a:t>
            </a:r>
            <a:r>
              <a:rPr lang="fr-FR" sz="1600" dirty="0" err="1" smtClean="0"/>
              <a:t>Barelli</a:t>
            </a:r>
            <a:endParaRPr lang="fr-FR" sz="1600" dirty="0"/>
          </a:p>
        </p:txBody>
      </p:sp>
      <p:sp>
        <p:nvSpPr>
          <p:cNvPr id="35" name="ZoneTexte 34"/>
          <p:cNvSpPr txBox="1"/>
          <p:nvPr/>
        </p:nvSpPr>
        <p:spPr>
          <a:xfrm>
            <a:off x="6240058" y="2987660"/>
            <a:ext cx="955326" cy="338554"/>
          </a:xfrm>
          <a:prstGeom prst="rect">
            <a:avLst/>
          </a:prstGeom>
          <a:noFill/>
        </p:spPr>
        <p:txBody>
          <a:bodyPr wrap="none" rtlCol="0">
            <a:spAutoFit/>
          </a:bodyPr>
          <a:lstStyle/>
          <a:p>
            <a:r>
              <a:rPr lang="fr-FR" sz="1600" dirty="0"/>
              <a:t>A</a:t>
            </a:r>
            <a:r>
              <a:rPr lang="fr-FR" sz="1600" dirty="0" smtClean="0"/>
              <a:t>. </a:t>
            </a:r>
            <a:r>
              <a:rPr lang="fr-FR" sz="1600" dirty="0" err="1" smtClean="0"/>
              <a:t>Blangy</a:t>
            </a:r>
            <a:endParaRPr lang="fr-FR" sz="1600" dirty="0"/>
          </a:p>
        </p:txBody>
      </p:sp>
      <p:sp>
        <p:nvSpPr>
          <p:cNvPr id="36" name="ZoneTexte 35"/>
          <p:cNvSpPr txBox="1"/>
          <p:nvPr/>
        </p:nvSpPr>
        <p:spPr>
          <a:xfrm>
            <a:off x="4690071" y="2987660"/>
            <a:ext cx="1043747" cy="338554"/>
          </a:xfrm>
          <a:prstGeom prst="rect">
            <a:avLst/>
          </a:prstGeom>
          <a:noFill/>
        </p:spPr>
        <p:txBody>
          <a:bodyPr wrap="none" rtlCol="0">
            <a:spAutoFit/>
          </a:bodyPr>
          <a:lstStyle/>
          <a:p>
            <a:r>
              <a:rPr lang="fr-FR" sz="1600" dirty="0" smtClean="0"/>
              <a:t>RM. </a:t>
            </a:r>
            <a:r>
              <a:rPr lang="fr-FR" sz="1600" dirty="0" err="1" smtClean="0"/>
              <a:t>Mège</a:t>
            </a:r>
            <a:endParaRPr lang="fr-FR" sz="1600" dirty="0"/>
          </a:p>
        </p:txBody>
      </p:sp>
      <p:sp>
        <p:nvSpPr>
          <p:cNvPr id="37" name="ZoneTexte 36"/>
          <p:cNvSpPr txBox="1"/>
          <p:nvPr/>
        </p:nvSpPr>
        <p:spPr>
          <a:xfrm>
            <a:off x="7791223" y="2987660"/>
            <a:ext cx="882421" cy="338554"/>
          </a:xfrm>
          <a:prstGeom prst="rect">
            <a:avLst/>
          </a:prstGeom>
          <a:noFill/>
        </p:spPr>
        <p:txBody>
          <a:bodyPr wrap="none" rtlCol="0">
            <a:spAutoFit/>
          </a:bodyPr>
          <a:lstStyle/>
          <a:p>
            <a:r>
              <a:rPr lang="fr-FR" sz="1600" dirty="0" smtClean="0"/>
              <a:t>F. </a:t>
            </a:r>
            <a:r>
              <a:rPr lang="fr-FR" sz="1600" dirty="0" err="1" smtClean="0"/>
              <a:t>Lafont</a:t>
            </a:r>
            <a:endParaRPr lang="fr-FR" sz="1600" dirty="0"/>
          </a:p>
        </p:txBody>
      </p:sp>
      <p:pic>
        <p:nvPicPr>
          <p:cNvPr id="11"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557" r="6508"/>
          <a:stretch/>
        </p:blipFill>
        <p:spPr bwMode="auto">
          <a:xfrm>
            <a:off x="6853155" y="3637522"/>
            <a:ext cx="1006133" cy="13248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8" name="ZoneTexte 37"/>
          <p:cNvSpPr txBox="1"/>
          <p:nvPr/>
        </p:nvSpPr>
        <p:spPr>
          <a:xfrm>
            <a:off x="6950138" y="4869160"/>
            <a:ext cx="896720" cy="338554"/>
          </a:xfrm>
          <a:prstGeom prst="rect">
            <a:avLst/>
          </a:prstGeom>
          <a:noFill/>
        </p:spPr>
        <p:txBody>
          <a:bodyPr wrap="none" rtlCol="0">
            <a:spAutoFit/>
          </a:bodyPr>
          <a:lstStyle/>
          <a:p>
            <a:r>
              <a:rPr lang="fr-FR" sz="1600" dirty="0" smtClean="0"/>
              <a:t>V. </a:t>
            </a:r>
            <a:r>
              <a:rPr lang="fr-FR" sz="1600" dirty="0" err="1" smtClean="0"/>
              <a:t>Baldin</a:t>
            </a:r>
            <a:endParaRPr lang="fr-FR" sz="1600" dirty="0"/>
          </a:p>
        </p:txBody>
      </p:sp>
      <p:sp>
        <p:nvSpPr>
          <p:cNvPr id="39" name="ZoneTexte 38"/>
          <p:cNvSpPr txBox="1"/>
          <p:nvPr/>
        </p:nvSpPr>
        <p:spPr>
          <a:xfrm>
            <a:off x="7958250" y="4869160"/>
            <a:ext cx="1006238" cy="338554"/>
          </a:xfrm>
          <a:prstGeom prst="rect">
            <a:avLst/>
          </a:prstGeom>
          <a:noFill/>
        </p:spPr>
        <p:txBody>
          <a:bodyPr wrap="none" rtlCol="0">
            <a:spAutoFit/>
          </a:bodyPr>
          <a:lstStyle/>
          <a:p>
            <a:r>
              <a:rPr lang="fr-FR" sz="1600" dirty="0" smtClean="0"/>
              <a:t>J. </a:t>
            </a:r>
            <a:r>
              <a:rPr lang="fr-FR" sz="1600" dirty="0" err="1" smtClean="0"/>
              <a:t>Enninga</a:t>
            </a:r>
            <a:endParaRPr lang="fr-FR" sz="1600" dirty="0" smtClean="0"/>
          </a:p>
        </p:txBody>
      </p:sp>
      <p:pic>
        <p:nvPicPr>
          <p:cNvPr id="12" name="Imag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68845" y="3620641"/>
            <a:ext cx="894491" cy="1341737"/>
          </a:xfrm>
          <a:prstGeom prst="rect">
            <a:avLst/>
          </a:prstGeom>
          <a:ln>
            <a:solidFill>
              <a:schemeClr val="tx1"/>
            </a:solidFill>
          </a:ln>
        </p:spPr>
      </p:pic>
      <p:sp>
        <p:nvSpPr>
          <p:cNvPr id="40" name="ZoneTexte 39"/>
          <p:cNvSpPr txBox="1"/>
          <p:nvPr/>
        </p:nvSpPr>
        <p:spPr>
          <a:xfrm>
            <a:off x="355468" y="1196752"/>
            <a:ext cx="974917" cy="406265"/>
          </a:xfrm>
          <a:prstGeom prst="rect">
            <a:avLst/>
          </a:prstGeom>
          <a:noFill/>
        </p:spPr>
        <p:txBody>
          <a:bodyPr wrap="none" rtlCol="0">
            <a:spAutoFit/>
          </a:bodyPr>
          <a:lstStyle/>
          <a:p>
            <a:r>
              <a:rPr lang="fr-FR" dirty="0" err="1" smtClean="0"/>
              <a:t>President</a:t>
            </a:r>
            <a:endParaRPr lang="fr-FR" dirty="0"/>
          </a:p>
        </p:txBody>
      </p:sp>
      <p:sp>
        <p:nvSpPr>
          <p:cNvPr id="41" name="ZoneTexte 40"/>
          <p:cNvSpPr txBox="1"/>
          <p:nvPr/>
        </p:nvSpPr>
        <p:spPr>
          <a:xfrm>
            <a:off x="1663362" y="1187460"/>
            <a:ext cx="1540486" cy="369332"/>
          </a:xfrm>
          <a:prstGeom prst="rect">
            <a:avLst/>
          </a:prstGeom>
          <a:noFill/>
        </p:spPr>
        <p:txBody>
          <a:bodyPr wrap="none" rtlCol="0">
            <a:spAutoFit/>
          </a:bodyPr>
          <a:lstStyle/>
          <a:p>
            <a:r>
              <a:rPr lang="fr-FR" dirty="0" err="1" smtClean="0"/>
              <a:t>Vice-President</a:t>
            </a:r>
            <a:endParaRPr lang="fr-FR" dirty="0"/>
          </a:p>
        </p:txBody>
      </p:sp>
      <p:sp>
        <p:nvSpPr>
          <p:cNvPr id="42" name="ZoneTexte 41"/>
          <p:cNvSpPr txBox="1"/>
          <p:nvPr/>
        </p:nvSpPr>
        <p:spPr>
          <a:xfrm>
            <a:off x="3280762" y="1233685"/>
            <a:ext cx="1070037" cy="369332"/>
          </a:xfrm>
          <a:prstGeom prst="rect">
            <a:avLst/>
          </a:prstGeom>
          <a:noFill/>
        </p:spPr>
        <p:txBody>
          <a:bodyPr wrap="none" rtlCol="0">
            <a:spAutoFit/>
          </a:bodyPr>
          <a:lstStyle/>
          <a:p>
            <a:r>
              <a:rPr lang="fr-FR" dirty="0" err="1" smtClean="0"/>
              <a:t>Treasurer</a:t>
            </a:r>
            <a:endParaRPr lang="fr-FR" dirty="0"/>
          </a:p>
        </p:txBody>
      </p:sp>
      <p:sp>
        <p:nvSpPr>
          <p:cNvPr id="43" name="ZoneTexte 42"/>
          <p:cNvSpPr txBox="1"/>
          <p:nvPr/>
        </p:nvSpPr>
        <p:spPr>
          <a:xfrm>
            <a:off x="4546055" y="1233685"/>
            <a:ext cx="1538113" cy="369332"/>
          </a:xfrm>
          <a:prstGeom prst="rect">
            <a:avLst/>
          </a:prstGeom>
          <a:noFill/>
        </p:spPr>
        <p:txBody>
          <a:bodyPr wrap="none" rtlCol="0">
            <a:spAutoFit/>
          </a:bodyPr>
          <a:lstStyle/>
          <a:p>
            <a:r>
              <a:rPr lang="fr-FR" dirty="0" smtClean="0"/>
              <a:t>Vice-</a:t>
            </a:r>
            <a:r>
              <a:rPr lang="fr-FR" dirty="0" err="1" smtClean="0"/>
              <a:t>Treasurer</a:t>
            </a:r>
            <a:endParaRPr lang="fr-FR" dirty="0"/>
          </a:p>
        </p:txBody>
      </p:sp>
      <p:sp>
        <p:nvSpPr>
          <p:cNvPr id="44" name="ZoneTexte 43"/>
          <p:cNvSpPr txBox="1"/>
          <p:nvPr/>
        </p:nvSpPr>
        <p:spPr>
          <a:xfrm>
            <a:off x="6247599" y="1233685"/>
            <a:ext cx="1065228" cy="369332"/>
          </a:xfrm>
          <a:prstGeom prst="rect">
            <a:avLst/>
          </a:prstGeom>
          <a:noFill/>
        </p:spPr>
        <p:txBody>
          <a:bodyPr wrap="none" rtlCol="0">
            <a:spAutoFit/>
          </a:bodyPr>
          <a:lstStyle/>
          <a:p>
            <a:r>
              <a:rPr lang="fr-FR" dirty="0" err="1" smtClean="0"/>
              <a:t>Secretary</a:t>
            </a:r>
            <a:endParaRPr lang="fr-FR" dirty="0"/>
          </a:p>
        </p:txBody>
      </p:sp>
      <p:sp>
        <p:nvSpPr>
          <p:cNvPr id="45" name="ZoneTexte 44"/>
          <p:cNvSpPr txBox="1"/>
          <p:nvPr/>
        </p:nvSpPr>
        <p:spPr>
          <a:xfrm>
            <a:off x="7575199" y="1233685"/>
            <a:ext cx="1533305" cy="369332"/>
          </a:xfrm>
          <a:prstGeom prst="rect">
            <a:avLst/>
          </a:prstGeom>
          <a:noFill/>
        </p:spPr>
        <p:txBody>
          <a:bodyPr wrap="none" rtlCol="0">
            <a:spAutoFit/>
          </a:bodyPr>
          <a:lstStyle/>
          <a:p>
            <a:r>
              <a:rPr lang="fr-FR" dirty="0" smtClean="0"/>
              <a:t>Vice-</a:t>
            </a:r>
            <a:r>
              <a:rPr lang="fr-FR" dirty="0" err="1" smtClean="0"/>
              <a:t>Secretary</a:t>
            </a:r>
            <a:endParaRPr lang="fr-FR" dirty="0"/>
          </a:p>
        </p:txBody>
      </p:sp>
      <p:pic>
        <p:nvPicPr>
          <p:cNvPr id="46" name="Picture 2"/>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3615"/>
          <a:stretch/>
        </p:blipFill>
        <p:spPr bwMode="auto">
          <a:xfrm>
            <a:off x="3653173" y="-1214"/>
            <a:ext cx="5527339" cy="1299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465179" y="3620641"/>
            <a:ext cx="1058714" cy="1341737"/>
          </a:xfrm>
          <a:prstGeom prst="rect">
            <a:avLst/>
          </a:prstGeom>
          <a:ln>
            <a:solidFill>
              <a:schemeClr val="tx1"/>
            </a:solidFill>
          </a:ln>
        </p:spPr>
      </p:pic>
      <p:sp>
        <p:nvSpPr>
          <p:cNvPr id="47" name="ZoneTexte 46"/>
          <p:cNvSpPr txBox="1"/>
          <p:nvPr/>
        </p:nvSpPr>
        <p:spPr>
          <a:xfrm>
            <a:off x="3493754" y="4869160"/>
            <a:ext cx="1183466" cy="338554"/>
          </a:xfrm>
          <a:prstGeom prst="rect">
            <a:avLst/>
          </a:prstGeom>
          <a:noFill/>
        </p:spPr>
        <p:txBody>
          <a:bodyPr wrap="none" rtlCol="0">
            <a:spAutoFit/>
          </a:bodyPr>
          <a:lstStyle/>
          <a:p>
            <a:r>
              <a:rPr lang="fr-FR" sz="1600" dirty="0" smtClean="0">
                <a:solidFill>
                  <a:srgbClr val="FFFFFF"/>
                </a:solidFill>
              </a:rPr>
              <a:t>A. </a:t>
            </a:r>
            <a:r>
              <a:rPr lang="fr-FR" sz="1600" dirty="0" err="1" smtClean="0">
                <a:solidFill>
                  <a:srgbClr val="FFFFFF"/>
                </a:solidFill>
              </a:rPr>
              <a:t>Gautreau</a:t>
            </a:r>
            <a:endParaRPr lang="fr-FR" sz="1600" dirty="0">
              <a:solidFill>
                <a:srgbClr val="FFFFFF"/>
              </a:solidFill>
            </a:endParaRPr>
          </a:p>
        </p:txBody>
      </p:sp>
      <p:pic>
        <p:nvPicPr>
          <p:cNvPr id="13" name="Image 1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88311" y="3637522"/>
            <a:ext cx="1024470" cy="1316050"/>
          </a:xfrm>
          <a:prstGeom prst="rect">
            <a:avLst/>
          </a:prstGeom>
          <a:ln>
            <a:solidFill>
              <a:schemeClr val="tx1"/>
            </a:solidFill>
          </a:ln>
        </p:spPr>
      </p:pic>
      <p:sp>
        <p:nvSpPr>
          <p:cNvPr id="49" name="ZoneTexte 48"/>
          <p:cNvSpPr txBox="1"/>
          <p:nvPr/>
        </p:nvSpPr>
        <p:spPr>
          <a:xfrm>
            <a:off x="4758560" y="4869160"/>
            <a:ext cx="923650" cy="338554"/>
          </a:xfrm>
          <a:prstGeom prst="rect">
            <a:avLst/>
          </a:prstGeom>
          <a:noFill/>
        </p:spPr>
        <p:txBody>
          <a:bodyPr wrap="none" rtlCol="0">
            <a:spAutoFit/>
          </a:bodyPr>
          <a:lstStyle/>
          <a:p>
            <a:r>
              <a:rPr lang="fr-FR" sz="1600" dirty="0">
                <a:solidFill>
                  <a:srgbClr val="FFFFFF"/>
                </a:solidFill>
              </a:rPr>
              <a:t>V</a:t>
            </a:r>
            <a:r>
              <a:rPr lang="fr-FR" sz="1600" dirty="0" smtClean="0">
                <a:solidFill>
                  <a:srgbClr val="FFFFFF"/>
                </a:solidFill>
              </a:rPr>
              <a:t>. </a:t>
            </a:r>
            <a:r>
              <a:rPr lang="fr-FR" sz="1600" dirty="0" err="1" smtClean="0">
                <a:solidFill>
                  <a:srgbClr val="FFFFFF"/>
                </a:solidFill>
              </a:rPr>
              <a:t>Gache</a:t>
            </a:r>
            <a:endParaRPr lang="fr-FR" sz="1600" dirty="0">
              <a:solidFill>
                <a:srgbClr val="FFFFFF"/>
              </a:solidFill>
            </a:endParaRPr>
          </a:p>
        </p:txBody>
      </p:sp>
      <p:pic>
        <p:nvPicPr>
          <p:cNvPr id="2050" name="Picture 2" descr="http://www.google.fr/url?source=imglanding&amp;ct=img&amp;q=http://www.toulouse-limoges.inserm.fr/var/inserm/storage/images/ge/accueil/actualites/jacky-goetz-laureat-du-prix-jeune-chercheur-de-la-societe-de-biologie-cellulaire-de-france/437250-1-fre-FR/jacky-goetz-laureat-du-prix-jeune-chercheur-de-la-societe-de-biologie-cellulaire-de-france_reference.jpg&amp;sa=X&amp;ei=2ZJgVc29HMTSU4XAgbAG&amp;ved=0CAkQ8wc&amp;usg=AFQjCNFg161glzu86ia5lP-xSwroxxJYQQ"/>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67047" y="3637523"/>
            <a:ext cx="1117538" cy="13160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1" name="ZoneTexte 50"/>
          <p:cNvSpPr txBox="1"/>
          <p:nvPr/>
        </p:nvSpPr>
        <p:spPr>
          <a:xfrm>
            <a:off x="5870018" y="4869160"/>
            <a:ext cx="837409" cy="338554"/>
          </a:xfrm>
          <a:prstGeom prst="rect">
            <a:avLst/>
          </a:prstGeom>
          <a:noFill/>
        </p:spPr>
        <p:txBody>
          <a:bodyPr wrap="none" rtlCol="0">
            <a:spAutoFit/>
          </a:bodyPr>
          <a:lstStyle/>
          <a:p>
            <a:r>
              <a:rPr lang="fr-FR" sz="1600" dirty="0" smtClean="0">
                <a:solidFill>
                  <a:srgbClr val="FFFFFF"/>
                </a:solidFill>
              </a:rPr>
              <a:t>J. </a:t>
            </a:r>
            <a:r>
              <a:rPr lang="fr-FR" sz="1600" dirty="0" err="1" smtClean="0">
                <a:solidFill>
                  <a:srgbClr val="FFFFFF"/>
                </a:solidFill>
              </a:rPr>
              <a:t>Goetz</a:t>
            </a:r>
            <a:endParaRPr lang="fr-FR" sz="1600" dirty="0">
              <a:solidFill>
                <a:srgbClr val="FFFFFF"/>
              </a:solidFill>
            </a:endParaRPr>
          </a:p>
        </p:txBody>
      </p:sp>
      <p:sp>
        <p:nvSpPr>
          <p:cNvPr id="48" name="ZoneTexte 47"/>
          <p:cNvSpPr txBox="1"/>
          <p:nvPr/>
        </p:nvSpPr>
        <p:spPr>
          <a:xfrm>
            <a:off x="35496" y="836712"/>
            <a:ext cx="1883401" cy="400110"/>
          </a:xfrm>
          <a:prstGeom prst="rect">
            <a:avLst/>
          </a:prstGeom>
          <a:noFill/>
        </p:spPr>
        <p:txBody>
          <a:bodyPr wrap="none" rtlCol="0">
            <a:spAutoFit/>
          </a:bodyPr>
          <a:lstStyle/>
          <a:p>
            <a:r>
              <a:rPr lang="fr-FR" sz="2000" b="1" dirty="0" err="1" smtClean="0">
                <a:solidFill>
                  <a:srgbClr val="00FFFF"/>
                </a:solidFill>
              </a:rPr>
              <a:t>Executive</a:t>
            </a:r>
            <a:r>
              <a:rPr lang="fr-FR" sz="2000" b="1" dirty="0" smtClean="0">
                <a:solidFill>
                  <a:srgbClr val="00FFFF"/>
                </a:solidFill>
              </a:rPr>
              <a:t> </a:t>
            </a:r>
            <a:r>
              <a:rPr lang="fr-FR" sz="2000" b="1" dirty="0" err="1" smtClean="0">
                <a:solidFill>
                  <a:srgbClr val="00FFFF"/>
                </a:solidFill>
              </a:rPr>
              <a:t>board</a:t>
            </a:r>
            <a:endParaRPr lang="fr-FR" sz="2000" b="1" dirty="0">
              <a:solidFill>
                <a:srgbClr val="00FFFF"/>
              </a:solidFill>
            </a:endParaRPr>
          </a:p>
        </p:txBody>
      </p:sp>
      <p:sp>
        <p:nvSpPr>
          <p:cNvPr id="50" name="ZoneTexte 49"/>
          <p:cNvSpPr txBox="1"/>
          <p:nvPr/>
        </p:nvSpPr>
        <p:spPr>
          <a:xfrm>
            <a:off x="32382" y="3212976"/>
            <a:ext cx="1803314" cy="400110"/>
          </a:xfrm>
          <a:prstGeom prst="rect">
            <a:avLst/>
          </a:prstGeom>
          <a:noFill/>
        </p:spPr>
        <p:txBody>
          <a:bodyPr wrap="none" rtlCol="0">
            <a:spAutoFit/>
          </a:bodyPr>
          <a:lstStyle/>
          <a:p>
            <a:r>
              <a:rPr lang="fr-FR" sz="2000" b="1" dirty="0" err="1" smtClean="0">
                <a:solidFill>
                  <a:srgbClr val="00FFFF"/>
                </a:solidFill>
              </a:rPr>
              <a:t>Advisory</a:t>
            </a:r>
            <a:r>
              <a:rPr lang="fr-FR" sz="2000" b="1" dirty="0" smtClean="0">
                <a:solidFill>
                  <a:srgbClr val="00FFFF"/>
                </a:solidFill>
              </a:rPr>
              <a:t> </a:t>
            </a:r>
            <a:r>
              <a:rPr lang="fr-FR" sz="2000" b="1" dirty="0" err="1" smtClean="0">
                <a:solidFill>
                  <a:srgbClr val="00FFFF"/>
                </a:solidFill>
              </a:rPr>
              <a:t>board</a:t>
            </a:r>
            <a:endParaRPr lang="fr-FR" sz="2000" b="1" dirty="0">
              <a:solidFill>
                <a:srgbClr val="00FFFF"/>
              </a:solidFill>
            </a:endParaRPr>
          </a:p>
        </p:txBody>
      </p:sp>
      <p:sp>
        <p:nvSpPr>
          <p:cNvPr id="52" name="ZoneTexte 51"/>
          <p:cNvSpPr txBox="1"/>
          <p:nvPr/>
        </p:nvSpPr>
        <p:spPr>
          <a:xfrm>
            <a:off x="3516477" y="5961474"/>
            <a:ext cx="1870384" cy="707886"/>
          </a:xfrm>
          <a:prstGeom prst="rect">
            <a:avLst/>
          </a:prstGeom>
          <a:noFill/>
        </p:spPr>
        <p:txBody>
          <a:bodyPr wrap="none" rtlCol="0">
            <a:spAutoFit/>
          </a:bodyPr>
          <a:lstStyle/>
          <a:p>
            <a:r>
              <a:rPr lang="fr-FR" sz="2000" b="1" dirty="0" smtClean="0">
                <a:solidFill>
                  <a:srgbClr val="00FFFF"/>
                </a:solidFill>
              </a:rPr>
              <a:t>Education</a:t>
            </a:r>
          </a:p>
          <a:p>
            <a:r>
              <a:rPr lang="fr-FR" sz="2000" b="1" dirty="0">
                <a:solidFill>
                  <a:srgbClr val="00FFFF"/>
                </a:solidFill>
              </a:rPr>
              <a:t>C</a:t>
            </a:r>
            <a:r>
              <a:rPr lang="fr-FR" sz="2000" b="1" dirty="0" smtClean="0">
                <a:solidFill>
                  <a:srgbClr val="00FFFF"/>
                </a:solidFill>
              </a:rPr>
              <a:t>ommunication</a:t>
            </a:r>
            <a:endParaRPr lang="fr-FR" sz="2000" b="1" dirty="0">
              <a:solidFill>
                <a:srgbClr val="00FFFF"/>
              </a:solidFill>
            </a:endParaRPr>
          </a:p>
        </p:txBody>
      </p:sp>
      <p:sp>
        <p:nvSpPr>
          <p:cNvPr id="53" name="ZoneTexte 52"/>
          <p:cNvSpPr txBox="1"/>
          <p:nvPr/>
        </p:nvSpPr>
        <p:spPr>
          <a:xfrm>
            <a:off x="6831175" y="5964727"/>
            <a:ext cx="2084225" cy="707886"/>
          </a:xfrm>
          <a:prstGeom prst="rect">
            <a:avLst/>
          </a:prstGeom>
          <a:noFill/>
        </p:spPr>
        <p:txBody>
          <a:bodyPr wrap="none" rtlCol="0">
            <a:spAutoFit/>
          </a:bodyPr>
          <a:lstStyle/>
          <a:p>
            <a:r>
              <a:rPr lang="fr-FR" sz="2000" b="1" dirty="0" smtClean="0">
                <a:solidFill>
                  <a:srgbClr val="00FFFF"/>
                </a:solidFill>
              </a:rPr>
              <a:t>Editor</a:t>
            </a:r>
          </a:p>
          <a:p>
            <a:r>
              <a:rPr lang="fr-FR" sz="2000" b="1" dirty="0" err="1" smtClean="0">
                <a:solidFill>
                  <a:srgbClr val="00FFFF"/>
                </a:solidFill>
              </a:rPr>
              <a:t>Biology</a:t>
            </a:r>
            <a:r>
              <a:rPr lang="fr-FR" sz="2000" b="1" dirty="0" smtClean="0">
                <a:solidFill>
                  <a:srgbClr val="00FFFF"/>
                </a:solidFill>
              </a:rPr>
              <a:t> of the </a:t>
            </a:r>
            <a:r>
              <a:rPr lang="fr-FR" sz="2000" b="1" dirty="0" err="1" smtClean="0">
                <a:solidFill>
                  <a:srgbClr val="00FFFF"/>
                </a:solidFill>
              </a:rPr>
              <a:t>cell</a:t>
            </a:r>
            <a:endParaRPr lang="fr-FR" sz="2000" b="1" dirty="0" smtClean="0">
              <a:solidFill>
                <a:srgbClr val="00FFFF"/>
              </a:solidFill>
            </a:endParaRPr>
          </a:p>
        </p:txBody>
      </p:sp>
      <p:sp>
        <p:nvSpPr>
          <p:cNvPr id="54" name="Rectangle 53"/>
          <p:cNvSpPr/>
          <p:nvPr/>
        </p:nvSpPr>
        <p:spPr>
          <a:xfrm>
            <a:off x="179512" y="159023"/>
            <a:ext cx="2987416" cy="461665"/>
          </a:xfrm>
          <a:prstGeom prst="rect">
            <a:avLst/>
          </a:prstGeom>
        </p:spPr>
        <p:txBody>
          <a:bodyPr wrap="none">
            <a:spAutoFit/>
          </a:bodyPr>
          <a:lstStyle/>
          <a:p>
            <a:pPr algn="ctr"/>
            <a:r>
              <a:rPr lang="fr-FR" sz="2400" b="1" dirty="0" err="1" smtClean="0">
                <a:solidFill>
                  <a:srgbClr val="00FFFF"/>
                </a:solidFill>
              </a:rPr>
              <a:t>Previous</a:t>
            </a:r>
            <a:r>
              <a:rPr lang="fr-FR" sz="2400" b="1" dirty="0" smtClean="0">
                <a:solidFill>
                  <a:srgbClr val="00FFFF"/>
                </a:solidFill>
              </a:rPr>
              <a:t> SBCF Council</a:t>
            </a:r>
            <a:endParaRPr lang="fr-FR" sz="2400" b="1" dirty="0">
              <a:solidFill>
                <a:srgbClr val="00FFFF"/>
              </a:solidFill>
            </a:endParaRPr>
          </a:p>
        </p:txBody>
      </p:sp>
      <p:pic>
        <p:nvPicPr>
          <p:cNvPr id="16" name="Image 15" descr="Web.png"/>
          <p:cNvPicPr>
            <a:picLocks noChangeAspect="1"/>
          </p:cNvPicPr>
          <p:nvPr/>
        </p:nvPicPr>
        <p:blipFill rotWithShape="1">
          <a:blip r:embed="rId17">
            <a:extLst>
              <a:ext uri="{28A0092B-C50C-407E-A947-70E740481C1C}">
                <a14:useLocalDpi xmlns:a14="http://schemas.microsoft.com/office/drawing/2010/main" val="0"/>
              </a:ext>
            </a:extLst>
          </a:blip>
          <a:srcRect l="8847" r="7984"/>
          <a:stretch/>
        </p:blipFill>
        <p:spPr>
          <a:xfrm>
            <a:off x="1835696" y="1556792"/>
            <a:ext cx="1130300" cy="1512168"/>
          </a:xfrm>
          <a:prstGeom prst="rect">
            <a:avLst/>
          </a:prstGeom>
          <a:ln>
            <a:solidFill>
              <a:schemeClr val="tx1"/>
            </a:solidFill>
          </a:ln>
        </p:spPr>
      </p:pic>
      <p:pic>
        <p:nvPicPr>
          <p:cNvPr id="55" name="Image 54"/>
          <p:cNvPicPr>
            <a:picLocks noChangeAspect="1"/>
          </p:cNvPicPr>
          <p:nvPr/>
        </p:nvPicPr>
        <p:blipFill rotWithShape="1">
          <a:blip r:embed="rId18">
            <a:extLst>
              <a:ext uri="{28A0092B-C50C-407E-A947-70E740481C1C}">
                <a14:useLocalDpi xmlns:a14="http://schemas.microsoft.com/office/drawing/2010/main" val="0"/>
              </a:ext>
            </a:extLst>
          </a:blip>
          <a:srcRect l="24324" r="14937"/>
          <a:stretch/>
        </p:blipFill>
        <p:spPr>
          <a:xfrm>
            <a:off x="7668344" y="1628800"/>
            <a:ext cx="1104900" cy="1393846"/>
          </a:xfrm>
          <a:prstGeom prst="rect">
            <a:avLst/>
          </a:prstGeom>
          <a:ln>
            <a:solidFill>
              <a:schemeClr val="tx1"/>
            </a:solidFill>
          </a:ln>
        </p:spPr>
      </p:pic>
    </p:spTree>
    <p:extLst>
      <p:ext uri="{BB962C8B-B14F-4D97-AF65-F5344CB8AC3E}">
        <p14:creationId xmlns:p14="http://schemas.microsoft.com/office/powerpoint/2010/main" val="13563003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data:image/jpeg;base64,/9j/4AAQSkZJRgABAQAAAQABAAD/2wBDAAkGBwgHBgkIBwgKCgkLDRYPDQwMDRsUFRAWIB0iIiAdHx8kKDQsJCYxJx8fLT0tMTU3Ojo6Iys/RD84QzQ5Ojf/2wBDAQoKCg0MDRoPDxo3JR8lNzc3Nzc3Nzc3Nzc3Nzc3Nzc3Nzc3Nzc3Nzc3Nzc3Nzc3Nzc3Nzc3Nzc3Nzc3Nzc3Nzf/wAARCADmANwDASIAAhEBAxEB/8QAGwAAAgIDAQAAAAAAAAAAAAAABAUDBgACBwH/xABHEAABAwIEAwQHBAYIBQUAAAABAgMRAAQFEiExBkFREyJhcRQygZGhscEHI0LRFWJy4fDxJDM0NUNSgpIWU2NzsiUmRFTC/8QAFAEBAAAAAAAAAAAAAAAAAAAAAP/EABQRAQAAAAAAAAAAAAAAAAAAAAD/2gAMAwEAAhEDEQA/ANhgGG//AFgf9RrBgOGj/wCKk+00CeISn/CJrbD8Scv75tjM612iokEED4UB4wLDJ/sjcjzr0YLhoMGza91Wu14RffSCcQO0+rUT3DfZKKVXy9DqYFBWFYNh2X+xs/7aFvsKsUW5KLRoGRsmrf8AoFESbxRHsqJzBrXKUuXebwMUFFRZW6lBJbaR5pFauM2zSSpaGwkbmBTiyYcvHLgIZt4ZUQrMDsJ8ah7ZsevZWqvYfzoFIfsuTrI91SJubXk817xTUXlsBrhdooeRqVOIWQ3wWyPs/dQKUvW52ebn9oVuHGD/AIrf+4VduFGcGxft0v4LaJLe0ImvMUtOHrJ8Nv4azKhIytUFNSWTs6j/AHCpkJbJ9dJ9tWBTXC5TJsmwPBs0Bi1vgisKunMNtwl9CcwMERr40AzbKFH1k++i2rdvTVMedA4o2EsWhCEgqbBVA5xSzyoHrmIotb8WibRxwnJ30EZRmJGvlFWJjKHGwk/iFUNtKiqQCfGnXDiyzeqNwspRIIzGgv2O/wBzNf6vpXJ8Kj0df/ec/wDI11DGLy3dwhpLTyFK72gPlVKs8GtOyK+zcEyow6qJO+k0AEa15FRcX2rdthCV2q3Wl9qkFSVmY9tInbJ9vCEXycRu8yyBlKx+VBYTrXhAqm9vfcsRuh/t/KpM2JXd3a27F7cJW6lZJTBOnhFBbSPdXkdarysExtQj9I3Z6Q3Q71lidk+0Lq/uFoWqMqu6aC0FPWo5RJlQnzp5d8JWPoLCw9eArAJ+/NJ3eCMNccK1OXJJ5l0mga/8HNfiunD5IFSW/DjOHXDVyh10qQ4mMwABkxVxLd1yTHsFCYizc+jFTnqhaTuNNRQWnCvUR4pqucXNtqWkPPFpIWdRz2qxYSfu2/2aAxu1YuXXBct50oVmAnagoobsgkFV4qSJICDpWjKMPFyjsnnVLzJylSdCZq1DC8OAn0ZuOp1r0YbZI7yLZkEaghNBVuHB/SsWRtBX8zS9jDbu6b7S3YUtExI60y4f0xXFkeK/nTjhsoGEBSuS1D5UFZOA4kRpaq94/OvDgWIje2I81D86vWRA0kCeVQLyEFUwjkRuaBXwIhdu7eBYAOxk7V7jb4Nxo226nLqYmKitH02yrp14kIKjlQBv+dL7twvpKlns0CYSDQRXGINpkejMgDaaWXOJtm2dYLCQHEwShMc6x9QAkRA5xr7zSy5VqdPIhVA0ucQt7tloMqKVNoCSlehoF+4bY3SFKOp10FLipR2IEHUGPnQ7+d1kCdlGT8qBu5dqCQts908xtUJu1FYDk7TJ0+NR2CFZQkhKkqG1HIs2lpATqiYE7poPBdvlASHlFKeROgpha4o80nIV5kHTypcQq0ylSSoJIGYDSKPtW2XzJBSdvOgg4kuEXVgLbIoLK0q7x0I8DUbNmLnC7O0WVBKnUhRHKmTloFt5Hk50clTtQD6VYe82tqQ2FJVBMgka0DC44LsG7dxwPvylJUNRyHlVWwS1XdcQ2DLDvZL7F5WbyI/OrVaXbj5ecU66UONOHKpZKRodh0qu8OOG24ktnlDRu0eJI/aTQW8YJfgQnEYjwNV3imxetH8PTcXAeKnDl0OkRVvGMsQ2DnzOGAkJJOw+hFVbjS6RcYrhSEEECVTy1Ij5UF7uU/0O0Sdsv0oNTaJNSY7cm0w+2W2gLWcqEpJiSqANfbUKHAUJLsIWRqkq2oLgaBxcThzx6AH4iiuzOsL0npQuJIIw65zKnuTQN8GnsWj4VFiuj7siRAmt8EP3DOvKvcTH9JX4pFAmKW5kzkI0E7GsaLRzhqdpO9bnKTqlWu4BreABoIAFBTcDGXHsVA/W+dNuHUhzByhSoh46+6lOEqCOJcTB0mfpTXhxIcwt5J0h4mR5A0BbtupCY7ZRAAiRUS86iEoXmgwDHL+PlWzgbS2CXVmBIBM1jISi2MGVLOWenOgV3Se8SfUTOTxPWlNwVqOZQAA1kmY/jrT5xgPFapkDQCKUYgnulsa7AnaTQJHAt1RU5JnUSdvGg3GMwzqJjYHrTdxnOkzMkAacqhcalwJSJnupPQdaBUm2WTHqieW9TtWQWFJSJnrzNNEWyWWSt0ZVHUJrRtta0KIGUHTflzoF7bLjbg7IEwfV8aZs2ynkKNukZju2rn++om/vFFxJywJEbHzqdvtUOhwCUK9bLz/fQa26wlxTd0FJMGUqEyPqKK/R7RbLtksOJO6UHMB4+FHqabvGUrJUTuFA6j+PfS9Vu5a3C3dG1zBcbhMnlI+tBNbOPIITAcTHqrG9bXtj6S12rKQUndEbUOLwDMXYC0mSuJB8x9aL9ICIdSsJJEHTRXtoK4lp+yWoNhRa2UhXKa1w7DmV4oF5yhtbKmynpKgd/ZFP7pSXFHNquNRHrChV2IZJW36oEKAE/wAeVASjDmEvltN2gvqEBKpkREECdDApFxPbm3xrC2yvMSpRnaBmED3U4srpxi7Qh1wBomCVHlHWlnF6p4iwob6fNYoLzi7CX7a2QrQgBST0Igj4iqDjNo/aXYbL7z2ZOcECAJJJHvmuh4jtbDT1PypFeqv0vRaMIcbjdRG9BelISFHvEa0LiSEnDbogk/dKPwo9SU5jIoXEEj9H3UD/AAl/KgKwBU2zRojFI7fzRQXDqptWqPxX+uH7FAoUUlYObTpXum8V6tEElOQD9mvB4kE0FKsjl4rxAdRPypvwyoCyuAQSO3IMeQpQ0I4uvRrqkfIU14bj0W6TMffH5CgIfCFqLTaSCTv0FEISA2lKOWon+PChEOF1wpaIK1mJ6CnVtbhaigeqjuA9TzoBl2xZscykjMoHL5UiurTtFjMNAsGOoq337QUoJBhKe77BSFcuXK2yICgoA8xH8qCv+j9qspBKROvhWzVnC8yUc4BOtPLe2IdUTHdA1HWi3rKG5SIOaIHXrQVC5ZDjwQdeZNSW7BIOg0kEdaP9GyLccI30H0FSWzHZuBs6yCogc/D4GgQMW+YFCQCM+WOfOpWrctOHmhWhB1pyvDgbiUmJOvzFYhlIJS4Njy5GgCtnTbrCEjMnYzuPbTJQZeZmM/goapqFFuha+zXAmcqjyJ+lePdpZkK1yaBXQ9Nfr/ABQ6wlLxDJzJOx5pP+Wo2rkNJWw+kG3I1AT8RTC6t0XCFLZXrAJ126UBdpUtH3iQHU67QD4+0UETbqgS2T2jadUqO8ctedFs3iRvBiSTSgZkqCmz3UmIPvotlsu9opGqU6kToJE/u9lB66Qi8QpMFJ1AOtLOJHUvcSYZO4Snb9uj1kqtygjvIMCkV+sq4owyZIUUwf9QoOo4jA7EqOiW9zS70gAkBtRgxtTDEx6idDLcQoSKXMMMtpV2h7RSlEyobeFBdVaE+dD3omzuBG7SvkaJVopVRXAzMOjqgj4UA/C7mexaPlTfFR94j9k0n4WI9Bb9lOcVGrR8DQKTptWs671uY6iozE0FNUn/3hdDq0I8dKOwU5bS9STBDx06CKAudOMXPFkH50VYaWt+NNXTJoGGGty6pxuNCcg6GrI012KGUo5ST5fzikGCA5QeaRr5nWn11cBmzRJhSiEig0xFfZhBkCXBm8qrjiz6WpQGhX1pli9yezSlJ1E60kDgmVdd6Bi053yonfpRjF0DbKOqlTr7KTNuKWoRtTFpCVCB50EKEl4oBgKLkjT3Vs412d2VJmQB9P30fbW4zpWRISZJ66VA9bLW9IBOmo9tBFbrSq6bDkQVAVDe5W3V6CMwINSO2rjZCgkyPnXl8jMsqQdAonXpQQZgFNLRJkwQfA0QhTDqzavaoXISqdv5UEoLBAggAzFCXDigZBM79KDZ20NndZCcykbAfiQd/zrMcsktFp9iQkgdoDtr8t6ieuS6hJUSXGz63UcjTV9aX7E5gFJcToD13oKTcoLbkpSSgq1HUcqmw54W7yCoAA91U9P4NFPMFtDcyQpUg9OlDYghKFLJT6sHTmRQQvphSwSSpMgzy/ga0ocTnxnDHTOZt4A+RP7qc3awhSiDJLZJnw2+FKkELxaxykSpyd9RB/l76DpOIkFbfiigewZUSpTSCSdyK2xS7bt2y8+YS2iTG58qBViCsra7dLa23EhaVFcb0HQFznV51GtJKFCeRqV3RxXnWhOhoF/Cp/oSPCKf4oO60fOq/wqf6IB0NWDEtWWj40ClRqM1uoio5nlQUu/wBOMdtSwPrReGg+j4iAJIc2oXFgf+LkHqx9TR+CJKk36OZX+dAZgeiIk5lK60RjD6lXdowgnugqUKCw2Wb8o/CCaKuh2j9xcf5Wg2n2mgW3dwXjBJgE6UC03eXpV2KezbGmZY1PlRITmWABoTzo5tQYGpAA3oFybXE2ElSWwuNhMz7qltuIlhQRcWq0FGigBW1xxPYWzikFWZYiQPpQVzjOGXhlbDjalbKjU+NBbMOxhi6IQEqSojmI0polKF6gAAVSsNUkLQULkAnKr6VaLFS0oSFGfCgLcZAHeg/nQtzZCJGlTYg+GkJnQ6UBiGJejoz5c07CaAd630VJ2pTdtCCZ3qG84pCF5ex/2ml6sfXcBUWu2sAzQeOFbawRyppaXKXLcNBURGUTVdfxTMZU2UkbjnU1petrQtTax/mGkRQN7pvt7bJIzo1Gnu+dLcYUh1kcswgkdYoqyukuOd7ZYE0JxGeztCtAzHQR47fWgV4kYbITBkFM770qtwFYxhqkcnhPlH7qLxR2ZbRE5NfMxQtoVKxWxPIvAgeQoOhX7SHyEuISoFIOomD1qAWFo4lPaW7S8oygrTJgUQ6dQSQO6OdYhQy8j7aC6vD7xWnOtBW75AdVFRBU7fOgX8LmGXBvCyNPM1YMQ1t2j+tVa4Vcz+kgSAl9YPsUR9Kst8ZsknmDQIcSDps3ksA9oUwmDFQ4el9LKvSFAqUoqA6Tyo0pnUknzqNSQRQU/G9OK7c9WSPiaP4eP32ICJ1H1oDiKBxPZnl2J+ZqbB7y3tbm/wDSHUtBcZcx33oDrZOR9patQtYBPmalv3eytADMrVy8NB9albShxTAQQUhYg/WlOM3M3trbpnUyT4UE9qEBwrcKYGgoLEw/cNKbtzlCj60cqZ27WZACv51sspaVBT3TzFBX0I9EZZbFoFqQ7nWoozdpod+dbWabV24R6c2lDYkqASqDp4yZ5+FWRt22KdEJPwoa7DKzDbaJ5wZoEiC3brPZPBbZUchnX2irVh91lbQSJlM0nFlm1WlIHMAampkvZD00gDpQF41iOcctBpVYxLFi6sNBYASJMnQVPiz/ANyoAwelJV2wcc7SJSYUD0NAxs8PuLllVzb2iHgFBMuaBSjsB191bHGV2Ms3eGpaWkwey6HYwQD7pom19IetfR13LyWyR3SQRpr0oK9wd5K5Q/OoVsNSP30G7t3b3bWZsIUNv3UsvWUsKS+ymBspKa8aw28t8QW+FqWhzVwRuetGdkVsOBR7o27pNAJYXB9JbSYO/wAjR/ESgbRvORDi0ARSm0GS4Mo1OlF4wpS2Wm+aFAx7KBblS83cPkBSthpy/gUpwp/tuIsPQB3kkk68yKboVkBQkQeY8aAwexQniuweChlJUCPGKC/XSUlQCxPdG4qp33FrFpeO2zFstwNKyqUkwM3MVb78RcKHLKPlXM7yzeYvH0KZVJcUqQN5MzQdqxHifBmitKsQbzER3QVfIUrHGuDW6IQq4eJP4W4n31RXrVVziKwSQjNBNH4hgLTVh6RbFRUmMySZkHSaC+8IXSbtt19sFKHVqWAd4KiatN1BsCZ2Iqi/Z6r/ANOSOgPzq8ua4evnQJLy6Ys7dT906ltpO6lHShLHFbLEgo2dwlzL6wGhHsoXGEB/FbVpz1ENKWEnYqJAn2CffSTC2UoxS1cQ4EOJCkqH+caAj4z7KDOJ9OIrA/8ATUKU3y1JvHU5tJnSm3FX994cr9VQpLfz6YvTnQWfBMQQttvOYUUK9pB/fQd8UvX9u6DsuCPCKWWmJOrurK3cOjRCEQNMne085VRLilDEW2zGVRChFBZ7cSkAVOq1StGsxQlkvPl02GlOWWwoDXTnQKTZNiAEieZqe3w/NqAQKZFpphOZZAHMUG5iK3AtDIytp1JA3oBcRtww1oZPIClYt1arUTJ1ijFpeuFdo4e6dYpjaNW7gyOEDxoKnidv2rcgcqAw8KXmbI1RvVvxq0YYbPZOJUOdVG1uBbYgVESk6GgZIStmClJ8QdqmFyf+WT5CmzLDV4z2jMSBqOlRJtciyMsa66UAIcS4ATprsRS2+lC1aSD0p5dMpTr9KQX6wFEGNBzoEbzoadSTzWASaYYsAMojUgKn2UiuJuLxpoK/GSflT/HAG2WFkD1BIoEiie9JlUjLA1/jT40Nhl8TxYzbNhKkgEzzBEfnWuJ3zVvbrcVrCQQkddaV8AE3fGLald4qStRPXag6i+5ndUTvAHwodUE0Teoy3Kwn3UMrfagrb90m0xdTi5LZEKjl40dfcTIDCWcPJC41cjQCIgT50lxqfTnOVAjUiaDqH2crHoAA8fnV+BJsHK5n9md5nddtTALac3nNdMQJtHfKgrmJWRui06052Vw1ORZEiDuCOY0FL8NwU2lyq6uXg88ZCQlOVKAd48admo17GgqXF3dxbDFeKx8qT3bTjt2sISTtTrjAf07DD/1FD4UnvHlN3ShEDSaDVDK7RaHHe6pJBCZo/D3PS7wEj+qzZT1Bpcq87RaQoJCRvHMUXg7k3qiNBkgCgsdgsJXk5jxpsh8JEA7UltRC55miH3i20SKCe5uV3Cwy2dTv4CjmWkNMdmACmIPjSe0SpHfdMrVqfCjUXBBAPsoPF27wVlS8kI6ZdaGcz20FCi4TvCaYCJ3PnUuRKW5UBrzoKpiNw++oNtpURzKtBQLlmtSYSiVK030qz4gyA2FpSJOlJSstqJUSenhQH4cFWeRTZJygBXnTtBS533AAojYUgtLpJBE6fOmTLoUmJmKDTEQAk5apmNr+9CQdTPyq14g5lbVEk9KpmIKU5eJBA7u9ABhoSbtRI+8UrKjw8aI4kvU5Ac3dTr7NhQlu4LZxbxIAEySdqpXEuMqvbhbSCQ2CNudALiuKOXlw4J+7mABzFWr7JmweIELyjRtY+IqhpE7iug/ZMJxqcwAS2qZMcxQdFvv7W7PWhSYoi8WkXLmZSZnrQxWmfWSfGaCo44IvVCNwKXpOtMseEXkxrApYN9KC4/ZlmGPPH8JZg+eldgYEsOjwrlf2cNth8uBA7QnKVcyK6raatuAdKBMeYqJRipV7nwNQq2mgq3Gf9fhqh/zyPhSDEv7SrnoNY8Kf8Zju4eo8rj/8mkGJ/wBpMc0igFBgkaa7micLeCMTSJ3BoSCowDXrKVMvIdKYg78zQXmyIGVShoTvTF62Su3zQDCxm8ppNhrnaMCDtrVgs1hxtTatyKBfiNqotyyrKofhHOh8HNrcIdZun3k3QXLciAUxr7ZppcJGYjel7lmHFyB3utAW3h60sqc7ckAAjSd6Ju8Lu2FsIQ+kl0xA/DpP0oe1tX2Gylt0pzCI3EUSp29CgrOnMARsedAmxBq+R2o0cDR1UNAaTPLuCohTQVCssg/x1p1iAvSw4z2kJUsKMDXTl5aVXX2n1KIU6qCSSBpQEWtwlagjKUmY1FO7dpwZT1pVhrTbKknVXio1a7ZILHar0CU6UFfxUqQiTvVTudFrcVMkzNWjHnwpYbQdCNaquKuJaQpJOpoK5csLuHXAHSlOYA8+VS4VwZYXBz3BfWDuc8T7qPw+1SpyVmQtU+VW5k2ts0ApbSAOqgKCvNcG4C0dLEr/AG3VH601tMMtbRGS1tG0J5AJqd3G8KY0cvbdJ6BQNCucVYWhUJcdcP6jKiPfEUBoZUNmwPZW/YOmkdxxlbN/1VldOf6QKXr47fCjkwoR+u/B/wDGgzH0zdAjbKKWZD0rp5wjD1EFy0bWQNCuVUQzZWzMdjaso/ZbA+lAi+zsdmoqcOUFUgkHUV0y1vLcJXmfbGkaqiqwEukQARWFlZ3igNuL23StQ7UHX8ImhV4gme42o/CtOwHWvewT40C3FWBiiWkukoS2vOMpmTEfWgHcFadVmW4vQRpFWDs0DlXiy0gSrKkeJigr6sGtmkzCz4k0lxF63t1lMTG01ab3G8ItUH0vELVsdFuiqXjGPcPLdV6FcJecVzQgkD2xQOeGr9eja9DMjyq4WLmV3cwa5pgl8l26abSToDHWrraXhGUKIBTvQOn1FTqhNbsAFQGntNCMudo4dZmi2RCtBPWgZICQBqNq8VlnlPWoFFwiRp41At1YJlQ67UGl8iBA51X7lodpETTi5uM4IVpS1agpX1oBR3HEgnSetNrq/wAtqhtJ1jYUgv3wh1IBmSK1Vc/dkzprHiaDH3AnMtRBUdSfDlVF4gvSt0tIOpMTOwp9it9lQUo1UelUa9UsvOKIJk60ETLd09efePv5Z0AWYHsp9bWqHnIU0ypSTBKm+97xSyzWlEKpkDrmBMnoaCZLln6Z6MRcMLSrLmSvu1tfP2tmcrlw4VkSApoKoRYlaCR/iCn6uG2MRQ3dOreJWCMqYA0MUFVGNK7RSTbtKQdEnLBHjpRti+HGMzjeYk7zTTFOGbSxwy4fQyc6EZgpS5g0ksQPR06Ez0oO5EoSJOUUK/ithb/194wjwLgrl7ud7+uWt3/uKKvnXiW0p9VIHkKDoTnFWEIVCbrtD+ogke/ak2IfaFY2rim27G7eUDBIyge+arGQV7kB5UDQ/aHdXDoRZ4c2lJMFbrhOXzAFCXHF2PLKyHbVDaTl+6b1n2k0JkQdQB0kVKpNujDXkqbQF5h3jG1ABe45il0ClWJ3QJ5IUE/IUvcsnbkBL1w88CZ++WVfM1M5fWjOnaJJHJGpoN7HEpMMtSeRUaCL0lu2UpLTaXQVHtEuIET4UEEtek9sWobzlWQKjTpNaOXGd0q0BUZPnT7h/h9WIAPvg9jOgH4qDzhxx84iypltSmgvUkyEjzroxJCErHtoO2w1thCENpSkDQRyFH2qZQU6kcjQEWN0WnQSe7OpqyW6kKAWD8aqqUKBKVaCirW6cttASpFBb0PMgd/XqK0cumJ0b1G55VXlYmlSfWynx0rUXzZ17QSelAbeoSokpA12jlSd5wWzbhc6VJdYu22ghKsx6Cq3id87dK7wKUk7c6CJ24L1yVzCEneobq9hMJ0HKoSQkQk6Ch1oLrkq2NBHdEItlvL0UQSTVYcdQpWVR0IkmrPiIUWeyCZB5DpufhSO6wXtQpbRKFHmKAS2EpG++9OGErgDfpSu0du8IuG3XrZNyhBOm06VZLTiy1uUtoZuhaPZspQ60lI23O/ONjtQL3UqStvMkg9omQa6PgbI/RNso65grl+saouPLzYyohQUC6jUfsirzhpP6FsgNCRHsKjQAcV/3DiJBEJbiOczVGw4A2qdKvPFxjhu9mSSANeeoqk4aJtR59aAm5xC0tlFLryQofhGpoReP2KRopwnwRVYcVmUoqMzzNCqJHPSgsznEyQr7u2JT1UuPpUbnEy4HZ26R5mariia8UvuaGgcO49fLQGw9lQmcoA9WSTA9pPvoB26deUS66pXmZoUKzD61iVRuDQSqUTzrZv/ADHWPGoidNOdSJJ7qdesRQFMNqcWhtIlaiEiRzNdkwmwbtLFpkD1ExpXMeDrRN1jjJOzUrOnT+ddcSQEAJoI3sqUyNCAT7YqG0TClAyIOnjNTZc0ySO6a8VCLoBOxAmgMVb5kzHtqFTMHUeVHtlKkaz516puTtQKHG1J2+VDLKxyj2U8LIAJOvtqJbCCJI+NBXnkrUZI28KBebUFaiaslwykchSx+3ClA5RPKaBSLfMZVXvYBOppilgiQQPZUdw2EtknkKBLcSq5SJA7ijr+zUtqyC2JAqFsdpdvKM9xs/l9aNtdIjy1oPHsPS6O8BoKofFGGfo+8SfwOgkDpXTmoA1G9VH7RWYtrR6Ih0o36gn6UFKt8QurRSOzdJQhUpQoyB+VdEwH7QbBdpa2eJMrt1NadqnvIOp35jeuaK1B1knxrRM8zQdi4pxSxvOF7g2V2y8FKT6iwfxVW8NMWqdDVCCoVI0VG/Ophe3caXDgH6rhAoJlq6GtFd9GYb1qtcPBNS5cqpTMKoIQMwjc1ooQDW0lCjWzqdJFBEk61JyqFMg1Mn2UHoTp0qRAjaPfWgqZsT/Ogt/2ftw/cvbEAJ6+P5Vf23JICTNU/gG1UrD7h7q7A8gBVjClsmd6B1bpB0IEnTWh3DnuJA/CDvUdtdAxmG3KYom1aSbhUJIgQRmkbbg9DvHjQFWq4EK2ow95KetBITkXptRzCgQBtQQrkAxMeVDrzTFHuJCRNCuDpQCFBV51Cpg8wZ8KPQ2YInWpSgJR4ka0ChTATPIfGlGKuBKTrtyp3erCEmqtiCy8vKDIn30ANgrvXJUPWyjbxn6Uyab1HKaEZZ7NoHYuKmD0Gg+Zpk2UQnNoQKAhtIygCIqvfaACrAwobJeTr7x9aeoUNkx59KT8ZjNgNwkn1cpj20HMp1BB1HlUQkadKmAMwZ+FRmBsJ1oIymZjevI8SKlI2g+ytTlB1Amgnu0hJCxvNSNqz6isrKCO4gGa9Bzt61lZQD7K0qQGsrKDdOs+FENnug8ulZWUHV/s3aSrh8z/AMxVPri0QSVQKysoAV22VUhVOMLIWgEjVJyHxBBI+R99ZWUBK0aqjka2ZkHTY1lZQTPEBO1BqT8aysoN2kSrfSpXYSmDWVlBXcWdI0TImlTDIcXr151lZQYWUuOzplT3UjwFbG07/rR5VlZQTsW0Cc1KeMIGA3WnIDbxFZWUHL0g+FRx3jG8msrKDXXfrWoGYTWVlB//2Q=="/>
          <p:cNvSpPr>
            <a:spLocks noChangeAspect="1" noChangeArrowheads="1"/>
          </p:cNvSpPr>
          <p:nvPr/>
        </p:nvSpPr>
        <p:spPr bwMode="auto">
          <a:xfrm>
            <a:off x="0" y="-1050925"/>
            <a:ext cx="2095500" cy="2190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1628800"/>
            <a:ext cx="1046997" cy="1324855"/>
          </a:xfrm>
          <a:prstGeom prst="rect">
            <a:avLst/>
          </a:prstGeom>
          <a:ln>
            <a:solidFill>
              <a:schemeClr val="tx1"/>
            </a:solidFill>
          </a:ln>
        </p:spPr>
      </p:pic>
      <p:pic>
        <p:nvPicPr>
          <p:cNvPr id="1032" name="Picture 8" descr="http://www.gref-bordeaux.fr/sites/default/files/Sans%20tit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17" y="3637523"/>
            <a:ext cx="1054335" cy="132485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40" name="Picture 16" descr="http://www.endocytosis.org/F-BAR_proteins/JMConference/images/People/Helene_Barelli.gif"/>
          <p:cNvPicPr>
            <a:picLocks noChangeAspect="1" noChangeArrowheads="1"/>
          </p:cNvPicPr>
          <p:nvPr/>
        </p:nvPicPr>
        <p:blipFill rotWithShape="1">
          <a:blip r:embed="rId4">
            <a:extLst>
              <a:ext uri="{28A0092B-C50C-407E-A947-70E740481C1C}">
                <a14:useLocalDpi xmlns:a14="http://schemas.microsoft.com/office/drawing/2010/main" val="0"/>
              </a:ext>
            </a:extLst>
          </a:blip>
          <a:srcRect l="9494" r="13564"/>
          <a:stretch/>
        </p:blipFill>
        <p:spPr bwMode="auto">
          <a:xfrm>
            <a:off x="3352770" y="1591335"/>
            <a:ext cx="1147222" cy="14462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rotWithShape="1">
          <a:blip r:embed="rId5">
            <a:extLst>
              <a:ext uri="{28A0092B-C50C-407E-A947-70E740481C1C}">
                <a14:useLocalDpi xmlns:a14="http://schemas.microsoft.com/office/drawing/2010/main" val="0"/>
              </a:ext>
            </a:extLst>
          </a:blip>
          <a:srcRect l="24324" r="14937"/>
          <a:stretch/>
        </p:blipFill>
        <p:spPr>
          <a:xfrm>
            <a:off x="6347420" y="1625981"/>
            <a:ext cx="1104900" cy="1393846"/>
          </a:xfrm>
          <a:prstGeom prst="rect">
            <a:avLst/>
          </a:prstGeom>
          <a:ln>
            <a:solidFill>
              <a:schemeClr val="tx1"/>
            </a:solidFill>
          </a:ln>
        </p:spPr>
      </p:pic>
      <p:pic>
        <p:nvPicPr>
          <p:cNvPr id="7" name="Picture 2" descr="C:\Users\Corinne\Desktop\photo_BLANGY_Anne.jpg"/>
          <p:cNvPicPr>
            <a:picLocks noChangeAspect="1" noChangeArrowheads="1"/>
          </p:cNvPicPr>
          <p:nvPr/>
        </p:nvPicPr>
        <p:blipFill rotWithShape="1">
          <a:blip r:embed="rId6">
            <a:extLst>
              <a:ext uri="{28A0092B-C50C-407E-A947-70E740481C1C}">
                <a14:useLocalDpi xmlns:a14="http://schemas.microsoft.com/office/drawing/2010/main" val="0"/>
              </a:ext>
            </a:extLst>
          </a:blip>
          <a:srcRect l="3546" r="9295"/>
          <a:stretch/>
        </p:blipFill>
        <p:spPr bwMode="auto">
          <a:xfrm>
            <a:off x="1775562" y="1628800"/>
            <a:ext cx="1284270" cy="14273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5" name="ZoneTexte 24"/>
          <p:cNvSpPr txBox="1"/>
          <p:nvPr/>
        </p:nvSpPr>
        <p:spPr>
          <a:xfrm>
            <a:off x="181386" y="4869160"/>
            <a:ext cx="1039900" cy="338554"/>
          </a:xfrm>
          <a:prstGeom prst="rect">
            <a:avLst/>
          </a:prstGeom>
          <a:noFill/>
        </p:spPr>
        <p:txBody>
          <a:bodyPr wrap="none" rtlCol="0">
            <a:spAutoFit/>
          </a:bodyPr>
          <a:lstStyle/>
          <a:p>
            <a:r>
              <a:rPr lang="fr-FR" sz="1600" dirty="0" smtClean="0"/>
              <a:t>V. Moreau</a:t>
            </a:r>
            <a:endParaRPr lang="fr-FR" sz="1600" dirty="0"/>
          </a:p>
        </p:txBody>
      </p:sp>
      <p:sp>
        <p:nvSpPr>
          <p:cNvPr id="26" name="ZoneTexte 25"/>
          <p:cNvSpPr txBox="1"/>
          <p:nvPr/>
        </p:nvSpPr>
        <p:spPr>
          <a:xfrm>
            <a:off x="4912634" y="2860437"/>
            <a:ext cx="1044710" cy="584775"/>
          </a:xfrm>
          <a:prstGeom prst="rect">
            <a:avLst/>
          </a:prstGeom>
          <a:noFill/>
        </p:spPr>
        <p:txBody>
          <a:bodyPr wrap="none" rtlCol="0">
            <a:spAutoFit/>
          </a:bodyPr>
          <a:lstStyle/>
          <a:p>
            <a:r>
              <a:rPr lang="fr-FR" sz="1600" dirty="0" smtClean="0"/>
              <a:t>S. </a:t>
            </a:r>
            <a:r>
              <a:rPr lang="fr-FR" sz="1600" dirty="0" err="1" smtClean="0"/>
              <a:t>Miserey</a:t>
            </a:r>
            <a:endParaRPr lang="fr-FR" sz="1600" dirty="0" smtClean="0"/>
          </a:p>
          <a:p>
            <a:r>
              <a:rPr lang="fr-FR" sz="1600" dirty="0" smtClean="0"/>
              <a:t>-</a:t>
            </a:r>
            <a:r>
              <a:rPr lang="fr-FR" sz="1600" dirty="0" err="1" smtClean="0"/>
              <a:t>Lenkei</a:t>
            </a:r>
            <a:endParaRPr lang="fr-FR" sz="1600" dirty="0"/>
          </a:p>
        </p:txBody>
      </p:sp>
      <p:sp>
        <p:nvSpPr>
          <p:cNvPr id="32" name="ZoneTexte 31"/>
          <p:cNvSpPr txBox="1"/>
          <p:nvPr/>
        </p:nvSpPr>
        <p:spPr>
          <a:xfrm>
            <a:off x="395536" y="2987660"/>
            <a:ext cx="973945" cy="338554"/>
          </a:xfrm>
          <a:prstGeom prst="rect">
            <a:avLst/>
          </a:prstGeom>
          <a:noFill/>
        </p:spPr>
        <p:txBody>
          <a:bodyPr wrap="none" rtlCol="0">
            <a:spAutoFit/>
          </a:bodyPr>
          <a:lstStyle/>
          <a:p>
            <a:r>
              <a:rPr lang="fr-FR" sz="1600" dirty="0" smtClean="0"/>
              <a:t>A. </a:t>
            </a:r>
            <a:r>
              <a:rPr lang="fr-FR" sz="1600" dirty="0" err="1"/>
              <a:t>E</a:t>
            </a:r>
            <a:r>
              <a:rPr lang="fr-FR" sz="1600" dirty="0" err="1" smtClean="0"/>
              <a:t>chard</a:t>
            </a:r>
            <a:endParaRPr lang="fr-FR" sz="1600" dirty="0"/>
          </a:p>
        </p:txBody>
      </p:sp>
      <p:sp>
        <p:nvSpPr>
          <p:cNvPr id="33" name="ZoneTexte 32"/>
          <p:cNvSpPr txBox="1"/>
          <p:nvPr/>
        </p:nvSpPr>
        <p:spPr>
          <a:xfrm>
            <a:off x="1879386" y="2987660"/>
            <a:ext cx="955811" cy="338554"/>
          </a:xfrm>
          <a:prstGeom prst="rect">
            <a:avLst/>
          </a:prstGeom>
          <a:noFill/>
        </p:spPr>
        <p:txBody>
          <a:bodyPr wrap="none" rtlCol="0">
            <a:spAutoFit/>
          </a:bodyPr>
          <a:lstStyle/>
          <a:p>
            <a:r>
              <a:rPr lang="fr-FR" sz="1600" dirty="0" smtClean="0"/>
              <a:t>A. </a:t>
            </a:r>
            <a:r>
              <a:rPr lang="fr-FR" sz="1600" dirty="0" err="1" smtClean="0"/>
              <a:t>Blangy</a:t>
            </a:r>
            <a:endParaRPr lang="fr-FR" sz="1600" dirty="0"/>
          </a:p>
        </p:txBody>
      </p:sp>
      <p:sp>
        <p:nvSpPr>
          <p:cNvPr id="34" name="ZoneTexte 33"/>
          <p:cNvSpPr txBox="1"/>
          <p:nvPr/>
        </p:nvSpPr>
        <p:spPr>
          <a:xfrm>
            <a:off x="3424778" y="2987660"/>
            <a:ext cx="932178" cy="338554"/>
          </a:xfrm>
          <a:prstGeom prst="rect">
            <a:avLst/>
          </a:prstGeom>
          <a:noFill/>
        </p:spPr>
        <p:txBody>
          <a:bodyPr wrap="none" rtlCol="0">
            <a:spAutoFit/>
          </a:bodyPr>
          <a:lstStyle/>
          <a:p>
            <a:r>
              <a:rPr lang="fr-FR" sz="1600" dirty="0" smtClean="0"/>
              <a:t>H. </a:t>
            </a:r>
            <a:r>
              <a:rPr lang="fr-FR" sz="1600" dirty="0" err="1" smtClean="0"/>
              <a:t>Barelli</a:t>
            </a:r>
            <a:endParaRPr lang="fr-FR" sz="1600" dirty="0"/>
          </a:p>
        </p:txBody>
      </p:sp>
      <p:sp>
        <p:nvSpPr>
          <p:cNvPr id="37" name="ZoneTexte 36"/>
          <p:cNvSpPr txBox="1"/>
          <p:nvPr/>
        </p:nvSpPr>
        <p:spPr>
          <a:xfrm>
            <a:off x="6372200" y="2987660"/>
            <a:ext cx="882421" cy="338554"/>
          </a:xfrm>
          <a:prstGeom prst="rect">
            <a:avLst/>
          </a:prstGeom>
          <a:noFill/>
        </p:spPr>
        <p:txBody>
          <a:bodyPr wrap="none" rtlCol="0">
            <a:spAutoFit/>
          </a:bodyPr>
          <a:lstStyle/>
          <a:p>
            <a:r>
              <a:rPr lang="fr-FR" sz="1600" dirty="0" smtClean="0"/>
              <a:t>F. </a:t>
            </a:r>
            <a:r>
              <a:rPr lang="fr-FR" sz="1600" dirty="0" err="1" smtClean="0"/>
              <a:t>Lafont</a:t>
            </a:r>
            <a:endParaRPr lang="fr-FR" sz="1600" dirty="0"/>
          </a:p>
        </p:txBody>
      </p:sp>
      <p:sp>
        <p:nvSpPr>
          <p:cNvPr id="39" name="ZoneTexte 38"/>
          <p:cNvSpPr txBox="1"/>
          <p:nvPr/>
        </p:nvSpPr>
        <p:spPr>
          <a:xfrm>
            <a:off x="4716016" y="4890646"/>
            <a:ext cx="1006238" cy="338554"/>
          </a:xfrm>
          <a:prstGeom prst="rect">
            <a:avLst/>
          </a:prstGeom>
          <a:noFill/>
        </p:spPr>
        <p:txBody>
          <a:bodyPr wrap="none" rtlCol="0">
            <a:spAutoFit/>
          </a:bodyPr>
          <a:lstStyle/>
          <a:p>
            <a:r>
              <a:rPr lang="fr-FR" sz="1600" dirty="0" smtClean="0"/>
              <a:t>J. </a:t>
            </a:r>
            <a:r>
              <a:rPr lang="fr-FR" sz="1600" dirty="0" err="1" smtClean="0"/>
              <a:t>Enninga</a:t>
            </a:r>
            <a:endParaRPr lang="fr-FR" sz="1600" dirty="0" smtClean="0"/>
          </a:p>
        </p:txBody>
      </p:sp>
      <p:pic>
        <p:nvPicPr>
          <p:cNvPr id="12" name="Imag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25320" y="3620641"/>
            <a:ext cx="894491" cy="1341737"/>
          </a:xfrm>
          <a:prstGeom prst="rect">
            <a:avLst/>
          </a:prstGeom>
          <a:ln>
            <a:solidFill>
              <a:schemeClr val="tx1"/>
            </a:solidFill>
          </a:ln>
        </p:spPr>
      </p:pic>
      <p:sp>
        <p:nvSpPr>
          <p:cNvPr id="40" name="ZoneTexte 39"/>
          <p:cNvSpPr txBox="1"/>
          <p:nvPr/>
        </p:nvSpPr>
        <p:spPr>
          <a:xfrm>
            <a:off x="355468" y="1196752"/>
            <a:ext cx="974917" cy="406265"/>
          </a:xfrm>
          <a:prstGeom prst="rect">
            <a:avLst/>
          </a:prstGeom>
          <a:noFill/>
        </p:spPr>
        <p:txBody>
          <a:bodyPr wrap="none" rtlCol="0">
            <a:spAutoFit/>
          </a:bodyPr>
          <a:lstStyle/>
          <a:p>
            <a:r>
              <a:rPr lang="fr-FR" dirty="0" err="1" smtClean="0"/>
              <a:t>President</a:t>
            </a:r>
            <a:endParaRPr lang="fr-FR" dirty="0"/>
          </a:p>
        </p:txBody>
      </p:sp>
      <p:sp>
        <p:nvSpPr>
          <p:cNvPr id="41" name="ZoneTexte 40"/>
          <p:cNvSpPr txBox="1"/>
          <p:nvPr/>
        </p:nvSpPr>
        <p:spPr>
          <a:xfrm>
            <a:off x="1663362" y="1187460"/>
            <a:ext cx="1540486" cy="369332"/>
          </a:xfrm>
          <a:prstGeom prst="rect">
            <a:avLst/>
          </a:prstGeom>
          <a:noFill/>
        </p:spPr>
        <p:txBody>
          <a:bodyPr wrap="none" rtlCol="0">
            <a:spAutoFit/>
          </a:bodyPr>
          <a:lstStyle/>
          <a:p>
            <a:r>
              <a:rPr lang="fr-FR" dirty="0" err="1" smtClean="0"/>
              <a:t>Vice-President</a:t>
            </a:r>
            <a:endParaRPr lang="fr-FR" dirty="0"/>
          </a:p>
        </p:txBody>
      </p:sp>
      <p:sp>
        <p:nvSpPr>
          <p:cNvPr id="42" name="ZoneTexte 41"/>
          <p:cNvSpPr txBox="1"/>
          <p:nvPr/>
        </p:nvSpPr>
        <p:spPr>
          <a:xfrm>
            <a:off x="3280762" y="1233685"/>
            <a:ext cx="1070037" cy="369332"/>
          </a:xfrm>
          <a:prstGeom prst="rect">
            <a:avLst/>
          </a:prstGeom>
          <a:noFill/>
        </p:spPr>
        <p:txBody>
          <a:bodyPr wrap="none" rtlCol="0">
            <a:spAutoFit/>
          </a:bodyPr>
          <a:lstStyle/>
          <a:p>
            <a:r>
              <a:rPr lang="fr-FR" dirty="0" err="1" smtClean="0"/>
              <a:t>Treasurer</a:t>
            </a:r>
            <a:endParaRPr lang="fr-FR" dirty="0"/>
          </a:p>
        </p:txBody>
      </p:sp>
      <p:sp>
        <p:nvSpPr>
          <p:cNvPr id="43" name="ZoneTexte 42"/>
          <p:cNvSpPr txBox="1"/>
          <p:nvPr/>
        </p:nvSpPr>
        <p:spPr>
          <a:xfrm>
            <a:off x="4546055" y="1233685"/>
            <a:ext cx="1538113" cy="369332"/>
          </a:xfrm>
          <a:prstGeom prst="rect">
            <a:avLst/>
          </a:prstGeom>
          <a:noFill/>
        </p:spPr>
        <p:txBody>
          <a:bodyPr wrap="none" rtlCol="0">
            <a:spAutoFit/>
          </a:bodyPr>
          <a:lstStyle/>
          <a:p>
            <a:r>
              <a:rPr lang="fr-FR" dirty="0" smtClean="0"/>
              <a:t>Vice-</a:t>
            </a:r>
            <a:r>
              <a:rPr lang="fr-FR" dirty="0" err="1" smtClean="0"/>
              <a:t>Treasurer</a:t>
            </a:r>
            <a:endParaRPr lang="fr-FR" dirty="0"/>
          </a:p>
        </p:txBody>
      </p:sp>
      <p:sp>
        <p:nvSpPr>
          <p:cNvPr id="44" name="ZoneTexte 43"/>
          <p:cNvSpPr txBox="1"/>
          <p:nvPr/>
        </p:nvSpPr>
        <p:spPr>
          <a:xfrm>
            <a:off x="6387092" y="1233685"/>
            <a:ext cx="1065228" cy="369332"/>
          </a:xfrm>
          <a:prstGeom prst="rect">
            <a:avLst/>
          </a:prstGeom>
          <a:noFill/>
        </p:spPr>
        <p:txBody>
          <a:bodyPr wrap="none" rtlCol="0">
            <a:spAutoFit/>
          </a:bodyPr>
          <a:lstStyle/>
          <a:p>
            <a:r>
              <a:rPr lang="fr-FR" dirty="0" err="1" smtClean="0"/>
              <a:t>Secretary</a:t>
            </a:r>
            <a:endParaRPr lang="fr-FR" dirty="0"/>
          </a:p>
        </p:txBody>
      </p:sp>
      <p:sp>
        <p:nvSpPr>
          <p:cNvPr id="45" name="ZoneTexte 44"/>
          <p:cNvSpPr txBox="1"/>
          <p:nvPr/>
        </p:nvSpPr>
        <p:spPr>
          <a:xfrm>
            <a:off x="7575199" y="1233685"/>
            <a:ext cx="1533305" cy="369332"/>
          </a:xfrm>
          <a:prstGeom prst="rect">
            <a:avLst/>
          </a:prstGeom>
          <a:noFill/>
        </p:spPr>
        <p:txBody>
          <a:bodyPr wrap="none" rtlCol="0">
            <a:spAutoFit/>
          </a:bodyPr>
          <a:lstStyle/>
          <a:p>
            <a:r>
              <a:rPr lang="fr-FR" dirty="0" smtClean="0"/>
              <a:t>Vice-</a:t>
            </a:r>
            <a:r>
              <a:rPr lang="fr-FR" dirty="0" err="1" smtClean="0"/>
              <a:t>Secretary</a:t>
            </a:r>
            <a:endParaRPr lang="fr-FR" dirty="0"/>
          </a:p>
        </p:txBody>
      </p:sp>
      <p:pic>
        <p:nvPicPr>
          <p:cNvPr id="46"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3615"/>
          <a:stretch/>
        </p:blipFill>
        <p:spPr bwMode="auto">
          <a:xfrm>
            <a:off x="3653173" y="-1214"/>
            <a:ext cx="5527339" cy="1299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03648" y="3620641"/>
            <a:ext cx="1058714" cy="1341737"/>
          </a:xfrm>
          <a:prstGeom prst="rect">
            <a:avLst/>
          </a:prstGeom>
          <a:ln>
            <a:solidFill>
              <a:schemeClr val="tx1"/>
            </a:solidFill>
          </a:ln>
        </p:spPr>
      </p:pic>
      <p:sp>
        <p:nvSpPr>
          <p:cNvPr id="47" name="ZoneTexte 46"/>
          <p:cNvSpPr txBox="1"/>
          <p:nvPr/>
        </p:nvSpPr>
        <p:spPr>
          <a:xfrm>
            <a:off x="1331640" y="4869160"/>
            <a:ext cx="1183466" cy="338554"/>
          </a:xfrm>
          <a:prstGeom prst="rect">
            <a:avLst/>
          </a:prstGeom>
          <a:noFill/>
        </p:spPr>
        <p:txBody>
          <a:bodyPr wrap="none" rtlCol="0">
            <a:spAutoFit/>
          </a:bodyPr>
          <a:lstStyle/>
          <a:p>
            <a:r>
              <a:rPr lang="fr-FR" sz="1600" dirty="0" smtClean="0"/>
              <a:t>A. </a:t>
            </a:r>
            <a:r>
              <a:rPr lang="fr-FR" sz="1600" dirty="0" err="1" smtClean="0"/>
              <a:t>Gautreau</a:t>
            </a:r>
            <a:endParaRPr lang="fr-FR" sz="1600" dirty="0"/>
          </a:p>
        </p:txBody>
      </p:sp>
      <p:pic>
        <p:nvPicPr>
          <p:cNvPr id="13" name="Imag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26780" y="3637522"/>
            <a:ext cx="1024470" cy="1316050"/>
          </a:xfrm>
          <a:prstGeom prst="rect">
            <a:avLst/>
          </a:prstGeom>
          <a:ln>
            <a:solidFill>
              <a:schemeClr val="tx1"/>
            </a:solidFill>
          </a:ln>
        </p:spPr>
      </p:pic>
      <p:sp>
        <p:nvSpPr>
          <p:cNvPr id="49" name="ZoneTexte 48"/>
          <p:cNvSpPr txBox="1"/>
          <p:nvPr/>
        </p:nvSpPr>
        <p:spPr>
          <a:xfrm>
            <a:off x="2640238" y="4869160"/>
            <a:ext cx="923650" cy="338554"/>
          </a:xfrm>
          <a:prstGeom prst="rect">
            <a:avLst/>
          </a:prstGeom>
          <a:noFill/>
        </p:spPr>
        <p:txBody>
          <a:bodyPr wrap="none" rtlCol="0">
            <a:spAutoFit/>
          </a:bodyPr>
          <a:lstStyle/>
          <a:p>
            <a:r>
              <a:rPr lang="fr-FR" sz="1600" dirty="0"/>
              <a:t>V</a:t>
            </a:r>
            <a:r>
              <a:rPr lang="fr-FR" sz="1600" dirty="0" smtClean="0"/>
              <a:t>. </a:t>
            </a:r>
            <a:r>
              <a:rPr lang="fr-FR" sz="1600" dirty="0" err="1" smtClean="0"/>
              <a:t>Gache</a:t>
            </a:r>
            <a:endParaRPr lang="fr-FR" sz="1600" dirty="0"/>
          </a:p>
        </p:txBody>
      </p:sp>
      <p:pic>
        <p:nvPicPr>
          <p:cNvPr id="2050" name="Picture 2" descr="http://www.google.fr/url?source=imglanding&amp;ct=img&amp;q=http://www.toulouse-limoges.inserm.fr/var/inserm/storage/images/ge/accueil/actualites/jacky-goetz-laureat-du-prix-jeune-chercheur-de-la-societe-de-biologie-cellulaire-de-france/437250-1-fre-FR/jacky-goetz-laureat-du-prix-jeune-chercheur-de-la-societe-de-biologie-cellulaire-de-france_reference.jpg&amp;sa=X&amp;ei=2ZJgVc29HMTSU4XAgbAG&amp;ved=0CAkQ8wc&amp;usg=AFQjCNFg161glzu86ia5lP-xSwroxxJYQQ"/>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05516" y="3637523"/>
            <a:ext cx="1117538" cy="13160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1" name="ZoneTexte 50"/>
          <p:cNvSpPr txBox="1"/>
          <p:nvPr/>
        </p:nvSpPr>
        <p:spPr>
          <a:xfrm>
            <a:off x="3707904" y="4869160"/>
            <a:ext cx="837409" cy="338554"/>
          </a:xfrm>
          <a:prstGeom prst="rect">
            <a:avLst/>
          </a:prstGeom>
          <a:noFill/>
        </p:spPr>
        <p:txBody>
          <a:bodyPr wrap="none" rtlCol="0">
            <a:spAutoFit/>
          </a:bodyPr>
          <a:lstStyle/>
          <a:p>
            <a:r>
              <a:rPr lang="fr-FR" sz="1600" dirty="0" smtClean="0"/>
              <a:t>J. </a:t>
            </a:r>
            <a:r>
              <a:rPr lang="fr-FR" sz="1600" dirty="0" err="1" smtClean="0"/>
              <a:t>Goetz</a:t>
            </a:r>
            <a:endParaRPr lang="fr-FR" sz="1600" dirty="0"/>
          </a:p>
        </p:txBody>
      </p:sp>
      <p:sp>
        <p:nvSpPr>
          <p:cNvPr id="48" name="ZoneTexte 47"/>
          <p:cNvSpPr txBox="1"/>
          <p:nvPr/>
        </p:nvSpPr>
        <p:spPr>
          <a:xfrm>
            <a:off x="35496" y="836712"/>
            <a:ext cx="1883401" cy="400110"/>
          </a:xfrm>
          <a:prstGeom prst="rect">
            <a:avLst/>
          </a:prstGeom>
          <a:noFill/>
        </p:spPr>
        <p:txBody>
          <a:bodyPr wrap="none" rtlCol="0">
            <a:spAutoFit/>
          </a:bodyPr>
          <a:lstStyle/>
          <a:p>
            <a:r>
              <a:rPr lang="fr-FR" sz="2000" b="1" dirty="0" err="1" smtClean="0">
                <a:solidFill>
                  <a:srgbClr val="00FFFF"/>
                </a:solidFill>
              </a:rPr>
              <a:t>Executive</a:t>
            </a:r>
            <a:r>
              <a:rPr lang="fr-FR" sz="2000" b="1" dirty="0" smtClean="0">
                <a:solidFill>
                  <a:srgbClr val="00FFFF"/>
                </a:solidFill>
              </a:rPr>
              <a:t> </a:t>
            </a:r>
            <a:r>
              <a:rPr lang="fr-FR" sz="2000" b="1" dirty="0" err="1" smtClean="0">
                <a:solidFill>
                  <a:srgbClr val="00FFFF"/>
                </a:solidFill>
              </a:rPr>
              <a:t>board</a:t>
            </a:r>
            <a:endParaRPr lang="fr-FR" sz="2000" b="1" dirty="0">
              <a:solidFill>
                <a:srgbClr val="00FFFF"/>
              </a:solidFill>
            </a:endParaRPr>
          </a:p>
        </p:txBody>
      </p:sp>
      <p:sp>
        <p:nvSpPr>
          <p:cNvPr id="50" name="ZoneTexte 49"/>
          <p:cNvSpPr txBox="1"/>
          <p:nvPr/>
        </p:nvSpPr>
        <p:spPr>
          <a:xfrm>
            <a:off x="32382" y="3212976"/>
            <a:ext cx="1803314" cy="400110"/>
          </a:xfrm>
          <a:prstGeom prst="rect">
            <a:avLst/>
          </a:prstGeom>
          <a:noFill/>
        </p:spPr>
        <p:txBody>
          <a:bodyPr wrap="none" rtlCol="0">
            <a:spAutoFit/>
          </a:bodyPr>
          <a:lstStyle/>
          <a:p>
            <a:r>
              <a:rPr lang="fr-FR" sz="2000" b="1" dirty="0" err="1" smtClean="0">
                <a:solidFill>
                  <a:srgbClr val="00FFFF"/>
                </a:solidFill>
              </a:rPr>
              <a:t>Advisory</a:t>
            </a:r>
            <a:r>
              <a:rPr lang="fr-FR" sz="2000" b="1" dirty="0" smtClean="0">
                <a:solidFill>
                  <a:srgbClr val="00FFFF"/>
                </a:solidFill>
              </a:rPr>
              <a:t> </a:t>
            </a:r>
            <a:r>
              <a:rPr lang="fr-FR" sz="2000" b="1" dirty="0" err="1" smtClean="0">
                <a:solidFill>
                  <a:srgbClr val="00FFFF"/>
                </a:solidFill>
              </a:rPr>
              <a:t>board</a:t>
            </a:r>
            <a:endParaRPr lang="fr-FR" sz="2000" b="1" dirty="0">
              <a:solidFill>
                <a:srgbClr val="00FFFF"/>
              </a:solidFill>
            </a:endParaRPr>
          </a:p>
        </p:txBody>
      </p:sp>
      <p:sp>
        <p:nvSpPr>
          <p:cNvPr id="54" name="Rectangle 53"/>
          <p:cNvSpPr/>
          <p:nvPr/>
        </p:nvSpPr>
        <p:spPr>
          <a:xfrm>
            <a:off x="762000" y="0"/>
            <a:ext cx="2236460" cy="830997"/>
          </a:xfrm>
          <a:prstGeom prst="rect">
            <a:avLst/>
          </a:prstGeom>
        </p:spPr>
        <p:txBody>
          <a:bodyPr wrap="none">
            <a:spAutoFit/>
          </a:bodyPr>
          <a:lstStyle/>
          <a:p>
            <a:pPr algn="ctr"/>
            <a:r>
              <a:rPr lang="fr-FR" sz="2400" b="1" dirty="0" err="1" smtClean="0">
                <a:solidFill>
                  <a:srgbClr val="00FFFF"/>
                </a:solidFill>
              </a:rPr>
              <a:t>Newly</a:t>
            </a:r>
            <a:r>
              <a:rPr lang="fr-FR" sz="2400" b="1" dirty="0" smtClean="0">
                <a:solidFill>
                  <a:srgbClr val="00FFFF"/>
                </a:solidFill>
              </a:rPr>
              <a:t> </a:t>
            </a:r>
            <a:r>
              <a:rPr lang="fr-FR" sz="2400" b="1" dirty="0" err="1" smtClean="0">
                <a:solidFill>
                  <a:srgbClr val="00FFFF"/>
                </a:solidFill>
              </a:rPr>
              <a:t>elected</a:t>
            </a:r>
            <a:endParaRPr lang="fr-FR" sz="2400" b="1" dirty="0" smtClean="0">
              <a:solidFill>
                <a:srgbClr val="00FFFF"/>
              </a:solidFill>
            </a:endParaRPr>
          </a:p>
          <a:p>
            <a:pPr algn="ctr"/>
            <a:r>
              <a:rPr lang="fr-FR" sz="2400" b="1" dirty="0" smtClean="0">
                <a:solidFill>
                  <a:srgbClr val="00FFFF"/>
                </a:solidFill>
              </a:rPr>
              <a:t>SBCF Council</a:t>
            </a:r>
            <a:endParaRPr lang="fr-FR" sz="2400" b="1" dirty="0">
              <a:solidFill>
                <a:srgbClr val="00FFFF"/>
              </a:solidFill>
            </a:endParaRPr>
          </a:p>
        </p:txBody>
      </p:sp>
      <p:pic>
        <p:nvPicPr>
          <p:cNvPr id="16" name="Image 15" descr="Web.png"/>
          <p:cNvPicPr>
            <a:picLocks noChangeAspect="1"/>
          </p:cNvPicPr>
          <p:nvPr/>
        </p:nvPicPr>
        <p:blipFill rotWithShape="1">
          <a:blip r:embed="rId12">
            <a:extLst>
              <a:ext uri="{28A0092B-C50C-407E-A947-70E740481C1C}">
                <a14:useLocalDpi xmlns:a14="http://schemas.microsoft.com/office/drawing/2010/main" val="0"/>
              </a:ext>
            </a:extLst>
          </a:blip>
          <a:srcRect l="8847" r="7984"/>
          <a:stretch/>
        </p:blipFill>
        <p:spPr>
          <a:xfrm>
            <a:off x="323528" y="1556792"/>
            <a:ext cx="1130300" cy="1512168"/>
          </a:xfrm>
          <a:prstGeom prst="rect">
            <a:avLst/>
          </a:prstGeom>
          <a:ln>
            <a:solidFill>
              <a:schemeClr val="tx1"/>
            </a:solidFill>
          </a:ln>
        </p:spPr>
      </p:pic>
      <p:pic>
        <p:nvPicPr>
          <p:cNvPr id="57" name="Image 56"/>
          <p:cNvPicPr>
            <a:picLocks noChangeAspect="1"/>
          </p:cNvPicPr>
          <p:nvPr/>
        </p:nvPicPr>
        <p:blipFill rotWithShape="1">
          <a:blip r:embed="rId13">
            <a:extLst>
              <a:ext uri="{28A0092B-C50C-407E-A947-70E740481C1C}">
                <a14:useLocalDpi xmlns:a14="http://schemas.microsoft.com/office/drawing/2010/main" val="0"/>
              </a:ext>
            </a:extLst>
          </a:blip>
          <a:srcRect r="79670"/>
          <a:stretch/>
        </p:blipFill>
        <p:spPr>
          <a:xfrm>
            <a:off x="5796136" y="3645024"/>
            <a:ext cx="936104" cy="1276461"/>
          </a:xfrm>
          <a:prstGeom prst="rect">
            <a:avLst/>
          </a:prstGeom>
          <a:ln>
            <a:solidFill>
              <a:schemeClr val="tx1"/>
            </a:solidFill>
          </a:ln>
        </p:spPr>
      </p:pic>
      <p:sp>
        <p:nvSpPr>
          <p:cNvPr id="58" name="ZoneTexte 57"/>
          <p:cNvSpPr txBox="1"/>
          <p:nvPr/>
        </p:nvSpPr>
        <p:spPr>
          <a:xfrm>
            <a:off x="5724128" y="4890646"/>
            <a:ext cx="1006205" cy="338554"/>
          </a:xfrm>
          <a:prstGeom prst="rect">
            <a:avLst/>
          </a:prstGeom>
          <a:noFill/>
        </p:spPr>
        <p:txBody>
          <a:bodyPr wrap="none" rtlCol="0">
            <a:spAutoFit/>
          </a:bodyPr>
          <a:lstStyle/>
          <a:p>
            <a:r>
              <a:rPr lang="fr-FR" sz="1600" dirty="0" smtClean="0"/>
              <a:t>B. </a:t>
            </a:r>
            <a:r>
              <a:rPr lang="fr-FR" sz="1600" dirty="0" err="1"/>
              <a:t>D</a:t>
            </a:r>
            <a:r>
              <a:rPr lang="fr-FR" sz="1600" dirty="0" err="1" smtClean="0"/>
              <a:t>elaval</a:t>
            </a:r>
            <a:endParaRPr lang="fr-FR" sz="1600" dirty="0" smtClean="0"/>
          </a:p>
        </p:txBody>
      </p:sp>
      <p:pic>
        <p:nvPicPr>
          <p:cNvPr id="15" name="Image 14"/>
          <p:cNvPicPr>
            <a:picLocks noChangeAspect="1"/>
          </p:cNvPicPr>
          <p:nvPr/>
        </p:nvPicPr>
        <p:blipFill rotWithShape="1">
          <a:blip r:embed="rId14"/>
          <a:srcRect l="12832" r="6332"/>
          <a:stretch/>
        </p:blipFill>
        <p:spPr>
          <a:xfrm>
            <a:off x="6834460" y="3645024"/>
            <a:ext cx="977900" cy="1296144"/>
          </a:xfrm>
          <a:prstGeom prst="rect">
            <a:avLst/>
          </a:prstGeom>
          <a:ln>
            <a:solidFill>
              <a:srgbClr val="FFFFFF"/>
            </a:solidFill>
          </a:ln>
        </p:spPr>
      </p:pic>
      <p:sp>
        <p:nvSpPr>
          <p:cNvPr id="59" name="ZoneTexte 58"/>
          <p:cNvSpPr txBox="1"/>
          <p:nvPr/>
        </p:nvSpPr>
        <p:spPr>
          <a:xfrm>
            <a:off x="6876256" y="4890646"/>
            <a:ext cx="992479" cy="338554"/>
          </a:xfrm>
          <a:prstGeom prst="rect">
            <a:avLst/>
          </a:prstGeom>
          <a:noFill/>
        </p:spPr>
        <p:txBody>
          <a:bodyPr wrap="none" rtlCol="0">
            <a:spAutoFit/>
          </a:bodyPr>
          <a:lstStyle/>
          <a:p>
            <a:r>
              <a:rPr lang="fr-FR" sz="1600" dirty="0" smtClean="0"/>
              <a:t>R. Gaudin</a:t>
            </a:r>
          </a:p>
        </p:txBody>
      </p:sp>
      <p:pic>
        <p:nvPicPr>
          <p:cNvPr id="17" name="Image 16"/>
          <p:cNvPicPr>
            <a:picLocks noChangeAspect="1"/>
          </p:cNvPicPr>
          <p:nvPr/>
        </p:nvPicPr>
        <p:blipFill rotWithShape="1">
          <a:blip r:embed="rId15"/>
          <a:srcRect l="14024" r="10985"/>
          <a:stretch/>
        </p:blipFill>
        <p:spPr>
          <a:xfrm>
            <a:off x="7992484" y="3645025"/>
            <a:ext cx="972004" cy="1296144"/>
          </a:xfrm>
          <a:prstGeom prst="rect">
            <a:avLst/>
          </a:prstGeom>
          <a:ln>
            <a:solidFill>
              <a:srgbClr val="FFFFFF"/>
            </a:solidFill>
          </a:ln>
        </p:spPr>
      </p:pic>
      <p:sp>
        <p:nvSpPr>
          <p:cNvPr id="60" name="ZoneTexte 59"/>
          <p:cNvSpPr txBox="1"/>
          <p:nvPr/>
        </p:nvSpPr>
        <p:spPr>
          <a:xfrm>
            <a:off x="7793855" y="4881860"/>
            <a:ext cx="1339429" cy="338554"/>
          </a:xfrm>
          <a:prstGeom prst="rect">
            <a:avLst/>
          </a:prstGeom>
          <a:noFill/>
        </p:spPr>
        <p:txBody>
          <a:bodyPr wrap="none" rtlCol="0">
            <a:spAutoFit/>
          </a:bodyPr>
          <a:lstStyle/>
          <a:p>
            <a:r>
              <a:rPr lang="fr-FR" sz="1600" dirty="0" smtClean="0"/>
              <a:t>F. </a:t>
            </a:r>
            <a:r>
              <a:rPr lang="fr-FR" sz="1600" dirty="0" err="1" smtClean="0"/>
              <a:t>Niedergang</a:t>
            </a:r>
            <a:endParaRPr lang="fr-FR" sz="1600" dirty="0" smtClean="0"/>
          </a:p>
        </p:txBody>
      </p:sp>
      <p:pic>
        <p:nvPicPr>
          <p:cNvPr id="18" name="Image 17"/>
          <p:cNvPicPr>
            <a:picLocks noChangeAspect="1"/>
          </p:cNvPicPr>
          <p:nvPr/>
        </p:nvPicPr>
        <p:blipFill rotWithShape="1">
          <a:blip r:embed="rId16"/>
          <a:srcRect l="12777" t="6666" r="13889"/>
          <a:stretch/>
        </p:blipFill>
        <p:spPr>
          <a:xfrm>
            <a:off x="7812360" y="1628800"/>
            <a:ext cx="1074976" cy="1368152"/>
          </a:xfrm>
          <a:prstGeom prst="rect">
            <a:avLst/>
          </a:prstGeom>
          <a:ln>
            <a:solidFill>
              <a:srgbClr val="FFFFFF"/>
            </a:solidFill>
          </a:ln>
        </p:spPr>
      </p:pic>
      <p:sp>
        <p:nvSpPr>
          <p:cNvPr id="61" name="ZoneTexte 60"/>
          <p:cNvSpPr txBox="1"/>
          <p:nvPr/>
        </p:nvSpPr>
        <p:spPr>
          <a:xfrm>
            <a:off x="7689780" y="2996952"/>
            <a:ext cx="1274708" cy="338554"/>
          </a:xfrm>
          <a:prstGeom prst="rect">
            <a:avLst/>
          </a:prstGeom>
          <a:noFill/>
        </p:spPr>
        <p:txBody>
          <a:bodyPr wrap="none" rtlCol="0">
            <a:spAutoFit/>
          </a:bodyPr>
          <a:lstStyle/>
          <a:p>
            <a:r>
              <a:rPr lang="fr-FR" sz="1600" dirty="0" smtClean="0"/>
              <a:t>M.H. </a:t>
            </a:r>
            <a:r>
              <a:rPr lang="fr-FR" sz="1600" dirty="0" err="1" smtClean="0"/>
              <a:t>Verlhac</a:t>
            </a:r>
            <a:endParaRPr lang="fr-FR" sz="1600" dirty="0"/>
          </a:p>
        </p:txBody>
      </p:sp>
      <p:pic>
        <p:nvPicPr>
          <p:cNvPr id="55" name="Picture 10" descr="https://a1-images.myspacecdn.com/images03/25/933410fa490c419493d202503c344d29/300x300.jpg"/>
          <p:cNvPicPr>
            <a:picLocks noChangeAspect="1" noChangeArrowheads="1"/>
          </p:cNvPicPr>
          <p:nvPr/>
        </p:nvPicPr>
        <p:blipFill rotWithShape="1">
          <a:blip r:embed="rId17">
            <a:extLst>
              <a:ext uri="{28A0092B-C50C-407E-A947-70E740481C1C}">
                <a14:useLocalDpi xmlns:a14="http://schemas.microsoft.com/office/drawing/2010/main" val="0"/>
              </a:ext>
            </a:extLst>
          </a:blip>
          <a:srcRect l="17906" b="12037"/>
          <a:stretch/>
        </p:blipFill>
        <p:spPr bwMode="auto">
          <a:xfrm>
            <a:off x="5652349" y="5313247"/>
            <a:ext cx="1178825" cy="12630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6" name="Image 55"/>
          <p:cNvPicPr>
            <a:picLocks noChangeAspect="1"/>
          </p:cNvPicPr>
          <p:nvPr/>
        </p:nvPicPr>
        <p:blipFill rotWithShape="1">
          <a:blip r:embed="rId18" cstate="print">
            <a:extLst>
              <a:ext uri="{28A0092B-C50C-407E-A947-70E740481C1C}">
                <a14:useLocalDpi xmlns:a14="http://schemas.microsoft.com/office/drawing/2010/main" val="0"/>
              </a:ext>
            </a:extLst>
          </a:blip>
          <a:srcRect l="15209" r="525"/>
          <a:stretch/>
        </p:blipFill>
        <p:spPr>
          <a:xfrm>
            <a:off x="2362200" y="5301208"/>
            <a:ext cx="1154277" cy="1236175"/>
          </a:xfrm>
          <a:prstGeom prst="rect">
            <a:avLst/>
          </a:prstGeom>
          <a:ln>
            <a:solidFill>
              <a:schemeClr val="tx1"/>
            </a:solidFill>
          </a:ln>
        </p:spPr>
      </p:pic>
      <p:sp>
        <p:nvSpPr>
          <p:cNvPr id="62" name="ZoneTexte 61"/>
          <p:cNvSpPr txBox="1"/>
          <p:nvPr/>
        </p:nvSpPr>
        <p:spPr>
          <a:xfrm>
            <a:off x="5955389" y="6528091"/>
            <a:ext cx="728597" cy="338554"/>
          </a:xfrm>
          <a:prstGeom prst="rect">
            <a:avLst/>
          </a:prstGeom>
          <a:noFill/>
        </p:spPr>
        <p:txBody>
          <a:bodyPr wrap="none" rtlCol="0">
            <a:spAutoFit/>
          </a:bodyPr>
          <a:lstStyle/>
          <a:p>
            <a:r>
              <a:rPr lang="fr-FR" sz="1600" dirty="0" smtClean="0"/>
              <a:t>T. Galli</a:t>
            </a:r>
            <a:endParaRPr lang="fr-FR" sz="1600" dirty="0"/>
          </a:p>
        </p:txBody>
      </p:sp>
      <p:sp>
        <p:nvSpPr>
          <p:cNvPr id="63" name="ZoneTexte 62"/>
          <p:cNvSpPr txBox="1"/>
          <p:nvPr/>
        </p:nvSpPr>
        <p:spPr>
          <a:xfrm>
            <a:off x="2408929" y="6456083"/>
            <a:ext cx="941861" cy="338554"/>
          </a:xfrm>
          <a:prstGeom prst="rect">
            <a:avLst/>
          </a:prstGeom>
          <a:noFill/>
        </p:spPr>
        <p:txBody>
          <a:bodyPr wrap="none" rtlCol="0">
            <a:spAutoFit/>
          </a:bodyPr>
          <a:lstStyle/>
          <a:p>
            <a:r>
              <a:rPr lang="fr-FR" sz="1600" dirty="0"/>
              <a:t>I</a:t>
            </a:r>
            <a:r>
              <a:rPr lang="fr-FR" sz="1600" dirty="0" smtClean="0"/>
              <a:t>. </a:t>
            </a:r>
            <a:r>
              <a:rPr lang="fr-FR" sz="1600" dirty="0" err="1" smtClean="0"/>
              <a:t>Kramer</a:t>
            </a:r>
            <a:endParaRPr lang="fr-FR" sz="1600" dirty="0"/>
          </a:p>
        </p:txBody>
      </p:sp>
      <p:sp>
        <p:nvSpPr>
          <p:cNvPr id="64" name="ZoneTexte 63"/>
          <p:cNvSpPr txBox="1"/>
          <p:nvPr/>
        </p:nvSpPr>
        <p:spPr>
          <a:xfrm>
            <a:off x="3516477" y="5961474"/>
            <a:ext cx="1870384" cy="707886"/>
          </a:xfrm>
          <a:prstGeom prst="rect">
            <a:avLst/>
          </a:prstGeom>
          <a:noFill/>
        </p:spPr>
        <p:txBody>
          <a:bodyPr wrap="none" rtlCol="0">
            <a:spAutoFit/>
          </a:bodyPr>
          <a:lstStyle/>
          <a:p>
            <a:r>
              <a:rPr lang="fr-FR" sz="2000" b="1" dirty="0" smtClean="0">
                <a:solidFill>
                  <a:srgbClr val="00FFFF"/>
                </a:solidFill>
              </a:rPr>
              <a:t>Education</a:t>
            </a:r>
          </a:p>
          <a:p>
            <a:r>
              <a:rPr lang="fr-FR" sz="2000" b="1" dirty="0">
                <a:solidFill>
                  <a:srgbClr val="00FFFF"/>
                </a:solidFill>
              </a:rPr>
              <a:t>C</a:t>
            </a:r>
            <a:r>
              <a:rPr lang="fr-FR" sz="2000" b="1" dirty="0" smtClean="0">
                <a:solidFill>
                  <a:srgbClr val="00FFFF"/>
                </a:solidFill>
              </a:rPr>
              <a:t>ommunication</a:t>
            </a:r>
            <a:endParaRPr lang="fr-FR" sz="2000" b="1" dirty="0">
              <a:solidFill>
                <a:srgbClr val="00FFFF"/>
              </a:solidFill>
            </a:endParaRPr>
          </a:p>
        </p:txBody>
      </p:sp>
      <p:sp>
        <p:nvSpPr>
          <p:cNvPr id="65" name="ZoneTexte 64"/>
          <p:cNvSpPr txBox="1"/>
          <p:nvPr/>
        </p:nvSpPr>
        <p:spPr>
          <a:xfrm>
            <a:off x="6831175" y="5964727"/>
            <a:ext cx="2084225" cy="707886"/>
          </a:xfrm>
          <a:prstGeom prst="rect">
            <a:avLst/>
          </a:prstGeom>
          <a:noFill/>
        </p:spPr>
        <p:txBody>
          <a:bodyPr wrap="none" rtlCol="0">
            <a:spAutoFit/>
          </a:bodyPr>
          <a:lstStyle/>
          <a:p>
            <a:r>
              <a:rPr lang="fr-FR" sz="2000" b="1" dirty="0" smtClean="0">
                <a:solidFill>
                  <a:srgbClr val="00FFFF"/>
                </a:solidFill>
              </a:rPr>
              <a:t>Editor</a:t>
            </a:r>
          </a:p>
          <a:p>
            <a:r>
              <a:rPr lang="fr-FR" sz="2000" b="1" dirty="0" err="1" smtClean="0">
                <a:solidFill>
                  <a:srgbClr val="00FFFF"/>
                </a:solidFill>
              </a:rPr>
              <a:t>Biology</a:t>
            </a:r>
            <a:r>
              <a:rPr lang="fr-FR" sz="2000" b="1" dirty="0" smtClean="0">
                <a:solidFill>
                  <a:srgbClr val="00FFFF"/>
                </a:solidFill>
              </a:rPr>
              <a:t> of the </a:t>
            </a:r>
            <a:r>
              <a:rPr lang="fr-FR" sz="2000" b="1" dirty="0" err="1" smtClean="0">
                <a:solidFill>
                  <a:srgbClr val="00FFFF"/>
                </a:solidFill>
              </a:rPr>
              <a:t>cell</a:t>
            </a:r>
            <a:endParaRPr lang="fr-FR" sz="2000" b="1" dirty="0" smtClean="0">
              <a:solidFill>
                <a:srgbClr val="00FFFF"/>
              </a:solidFill>
            </a:endParaRPr>
          </a:p>
        </p:txBody>
      </p:sp>
    </p:spTree>
    <p:extLst>
      <p:ext uri="{BB962C8B-B14F-4D97-AF65-F5344CB8AC3E}">
        <p14:creationId xmlns:p14="http://schemas.microsoft.com/office/powerpoint/2010/main" val="285581779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09600"/>
            <a:ext cx="8229600" cy="1143000"/>
          </a:xfrm>
        </p:spPr>
        <p:txBody>
          <a:bodyPr>
            <a:normAutofit fontScale="90000"/>
          </a:bodyPr>
          <a:lstStyle/>
          <a:p>
            <a:r>
              <a:rPr lang="fr-FR" b="1" dirty="0" smtClean="0">
                <a:solidFill>
                  <a:srgbClr val="00FFFF"/>
                </a:solidFill>
              </a:rPr>
              <a:t>MERCI CORINNE !</a:t>
            </a:r>
            <a:br>
              <a:rPr lang="fr-FR" b="1" dirty="0" smtClean="0">
                <a:solidFill>
                  <a:srgbClr val="00FFFF"/>
                </a:solidFill>
              </a:rPr>
            </a:br>
            <a:r>
              <a:rPr lang="fr-FR" b="1" dirty="0" err="1" smtClean="0">
                <a:solidFill>
                  <a:srgbClr val="00FFFF"/>
                </a:solidFill>
              </a:rPr>
              <a:t>President</a:t>
            </a:r>
            <a:r>
              <a:rPr lang="fr-FR" b="1" dirty="0" smtClean="0">
                <a:solidFill>
                  <a:srgbClr val="00FFFF"/>
                </a:solidFill>
              </a:rPr>
              <a:t> of the SBCF </a:t>
            </a:r>
            <a:br>
              <a:rPr lang="fr-FR" b="1" dirty="0" smtClean="0">
                <a:solidFill>
                  <a:srgbClr val="00FFFF"/>
                </a:solidFill>
              </a:rPr>
            </a:br>
            <a:r>
              <a:rPr lang="fr-FR" b="1" dirty="0" smtClean="0">
                <a:solidFill>
                  <a:srgbClr val="00FFFF"/>
                </a:solidFill>
              </a:rPr>
              <a:t>for 3 </a:t>
            </a:r>
            <a:r>
              <a:rPr lang="fr-FR" b="1" dirty="0" err="1" smtClean="0">
                <a:solidFill>
                  <a:srgbClr val="00FFFF"/>
                </a:solidFill>
              </a:rPr>
              <a:t>years</a:t>
            </a:r>
            <a:endParaRPr lang="en-US" dirty="0">
              <a:solidFill>
                <a:srgbClr val="00FFFF"/>
              </a:solidFill>
            </a:endParaRPr>
          </a:p>
        </p:txBody>
      </p:sp>
      <p:sp>
        <p:nvSpPr>
          <p:cNvPr id="3" name="Espace réservé du contenu 2"/>
          <p:cNvSpPr>
            <a:spLocks noGrp="1"/>
          </p:cNvSpPr>
          <p:nvPr>
            <p:ph idx="1"/>
          </p:nvPr>
        </p:nvSpPr>
        <p:spPr/>
        <p:txBody>
          <a:bodyPr/>
          <a:lstStyle/>
          <a:p>
            <a:endParaRPr lang="en-US" dirty="0"/>
          </a:p>
        </p:txBody>
      </p:sp>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16219" t="6372" r="7853" b="22813"/>
          <a:stretch/>
        </p:blipFill>
        <p:spPr>
          <a:xfrm>
            <a:off x="3495328" y="2744669"/>
            <a:ext cx="2448272" cy="3046531"/>
          </a:xfrm>
          <a:prstGeom prst="rect">
            <a:avLst/>
          </a:prstGeom>
          <a:ln>
            <a:solidFill>
              <a:schemeClr val="tx1"/>
            </a:solidFill>
          </a:ln>
        </p:spPr>
      </p:pic>
    </p:spTree>
    <p:extLst>
      <p:ext uri="{BB962C8B-B14F-4D97-AF65-F5344CB8AC3E}">
        <p14:creationId xmlns:p14="http://schemas.microsoft.com/office/powerpoint/2010/main" val="13377126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2377831" y="2708920"/>
            <a:ext cx="4138385" cy="2585323"/>
          </a:xfrm>
          <a:prstGeom prst="rect">
            <a:avLst/>
          </a:prstGeom>
        </p:spPr>
        <p:txBody>
          <a:bodyPr wrap="none">
            <a:spAutoFit/>
          </a:bodyPr>
          <a:lstStyle/>
          <a:p>
            <a:endParaRPr lang="fr-FR" sz="2400" b="1" dirty="0">
              <a:solidFill>
                <a:srgbClr val="00FFFF"/>
              </a:solidFill>
            </a:endParaRPr>
          </a:p>
          <a:p>
            <a:r>
              <a:rPr lang="fr-FR" sz="3000" b="1" dirty="0" smtClean="0">
                <a:solidFill>
                  <a:srgbClr val="00FFFF"/>
                </a:solidFill>
              </a:rPr>
              <a:t>2015 Actions of the SBCF</a:t>
            </a:r>
          </a:p>
          <a:p>
            <a:endParaRPr lang="fr-FR" b="1" dirty="0">
              <a:solidFill>
                <a:srgbClr val="00FFFF"/>
              </a:solidFill>
            </a:endParaRPr>
          </a:p>
          <a:p>
            <a:endParaRPr lang="fr-FR" b="1" dirty="0" smtClean="0">
              <a:solidFill>
                <a:srgbClr val="00FFFF"/>
              </a:solidFill>
            </a:endParaRPr>
          </a:p>
          <a:p>
            <a:endParaRPr lang="fr-FR" b="1" dirty="0">
              <a:solidFill>
                <a:srgbClr val="00FFFF"/>
              </a:solidFill>
            </a:endParaRPr>
          </a:p>
          <a:p>
            <a:endParaRPr lang="fr-FR" b="1" dirty="0" smtClean="0">
              <a:solidFill>
                <a:srgbClr val="00FFFF"/>
              </a:solidFill>
            </a:endParaRPr>
          </a:p>
          <a:p>
            <a:endParaRPr lang="fr-FR" b="1" dirty="0">
              <a:solidFill>
                <a:srgbClr val="00FFFF"/>
              </a:solidFill>
            </a:endParaRPr>
          </a:p>
          <a:p>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811703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3058253" y="2757115"/>
            <a:ext cx="3097923" cy="3108544"/>
          </a:xfrm>
          <a:prstGeom prst="rect">
            <a:avLst/>
          </a:prstGeom>
        </p:spPr>
        <p:txBody>
          <a:bodyPr wrap="none">
            <a:spAutoFit/>
          </a:bodyPr>
          <a:lstStyle/>
          <a:p>
            <a:pPr algn="ctr"/>
            <a:endParaRPr lang="fr-FR" sz="2400" b="1" dirty="0">
              <a:solidFill>
                <a:srgbClr val="00FFFF"/>
              </a:solidFill>
            </a:endParaRPr>
          </a:p>
          <a:p>
            <a:pPr algn="ctr"/>
            <a:r>
              <a:rPr lang="fr-FR" sz="3200" b="1" dirty="0">
                <a:solidFill>
                  <a:srgbClr val="00FFFF"/>
                </a:solidFill>
              </a:rPr>
              <a:t>ASCB/ SBCF </a:t>
            </a:r>
            <a:r>
              <a:rPr lang="fr-FR" sz="3200" b="1" dirty="0" smtClean="0">
                <a:solidFill>
                  <a:srgbClr val="00FFFF"/>
                </a:solidFill>
              </a:rPr>
              <a:t>2015</a:t>
            </a:r>
          </a:p>
          <a:p>
            <a:pPr algn="ctr"/>
            <a:r>
              <a:rPr lang="fr-FR" sz="3200" b="1" dirty="0" smtClean="0">
                <a:solidFill>
                  <a:srgbClr val="00FFFF"/>
                </a:solidFill>
              </a:rPr>
              <a:t>San Diego</a:t>
            </a:r>
            <a:endParaRPr lang="fr-FR" sz="3200" b="1" dirty="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3097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6476" y="404664"/>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 name="Rectangle 5"/>
          <p:cNvSpPr/>
          <p:nvPr/>
        </p:nvSpPr>
        <p:spPr>
          <a:xfrm>
            <a:off x="1475656" y="5445224"/>
            <a:ext cx="4572000" cy="1200268"/>
          </a:xfrm>
          <a:prstGeom prst="rect">
            <a:avLst/>
          </a:prstGeom>
        </p:spPr>
        <p:txBody>
          <a:bodyPr lIns="91382" tIns="45690" rIns="91382" bIns="45690">
            <a:spAutoFit/>
          </a:bodyPr>
          <a:lstStyle/>
          <a:p>
            <a:r>
              <a:rPr lang="fr-FR" b="1" dirty="0" smtClean="0">
                <a:solidFill>
                  <a:srgbClr val="00FFFF"/>
                </a:solidFill>
              </a:rPr>
              <a:t>Grand Merci à</a:t>
            </a:r>
          </a:p>
          <a:p>
            <a:r>
              <a:rPr lang="fr-FR" dirty="0" smtClean="0">
                <a:solidFill>
                  <a:srgbClr val="FFFFFF"/>
                </a:solidFill>
              </a:rPr>
              <a:t>Mireille </a:t>
            </a:r>
            <a:r>
              <a:rPr lang="fr-FR" dirty="0">
                <a:solidFill>
                  <a:srgbClr val="FFFFFF"/>
                </a:solidFill>
              </a:rPr>
              <a:t>Guyader, Inserm-USA Office, </a:t>
            </a:r>
            <a:endParaRPr lang="fr-FR" dirty="0" smtClean="0">
              <a:solidFill>
                <a:srgbClr val="FFFFFF"/>
              </a:solidFill>
            </a:endParaRPr>
          </a:p>
          <a:p>
            <a:r>
              <a:rPr lang="fr-FR" dirty="0" smtClean="0">
                <a:solidFill>
                  <a:srgbClr val="FFFFFF"/>
                </a:solidFill>
              </a:rPr>
              <a:t>Sylvie </a:t>
            </a:r>
            <a:r>
              <a:rPr lang="fr-FR" dirty="0">
                <a:solidFill>
                  <a:srgbClr val="FFFFFF"/>
                </a:solidFill>
              </a:rPr>
              <a:t>Robine, </a:t>
            </a:r>
            <a:r>
              <a:rPr lang="fr-FR" dirty="0" err="1">
                <a:solidFill>
                  <a:srgbClr val="FFFFFF"/>
                </a:solidFill>
              </a:rPr>
              <a:t>Aviesan</a:t>
            </a:r>
            <a:r>
              <a:rPr lang="fr-FR" dirty="0">
                <a:solidFill>
                  <a:srgbClr val="FFFFFF"/>
                </a:solidFill>
              </a:rPr>
              <a:t> ITMO </a:t>
            </a:r>
            <a:r>
              <a:rPr lang="fr-FR" dirty="0" smtClean="0">
                <a:solidFill>
                  <a:srgbClr val="FFFFFF"/>
                </a:solidFill>
              </a:rPr>
              <a:t>BCDE,</a:t>
            </a:r>
          </a:p>
          <a:p>
            <a:r>
              <a:rPr lang="fr-FR" dirty="0" smtClean="0">
                <a:solidFill>
                  <a:srgbClr val="FFFFFF"/>
                </a:solidFill>
              </a:rPr>
              <a:t>Hélène </a:t>
            </a:r>
            <a:r>
              <a:rPr lang="fr-FR" dirty="0" err="1" smtClean="0">
                <a:solidFill>
                  <a:srgbClr val="FFFFFF"/>
                </a:solidFill>
              </a:rPr>
              <a:t>Barelli</a:t>
            </a:r>
            <a:r>
              <a:rPr lang="fr-FR" dirty="0" smtClean="0">
                <a:solidFill>
                  <a:srgbClr val="FFFFFF"/>
                </a:solidFill>
              </a:rPr>
              <a:t>, SBCF</a:t>
            </a:r>
            <a:endParaRPr lang="fr-FR" dirty="0">
              <a:solidFill>
                <a:srgbClr val="FFFFFF"/>
              </a:solidFill>
            </a:endParaRPr>
          </a:p>
        </p:txBody>
      </p:sp>
      <p:sp>
        <p:nvSpPr>
          <p:cNvPr id="8" name="ZoneTexte 7"/>
          <p:cNvSpPr txBox="1"/>
          <p:nvPr/>
        </p:nvSpPr>
        <p:spPr>
          <a:xfrm>
            <a:off x="107504" y="262389"/>
            <a:ext cx="3459601" cy="646331"/>
          </a:xfrm>
          <a:prstGeom prst="rect">
            <a:avLst/>
          </a:prstGeom>
          <a:noFill/>
        </p:spPr>
        <p:txBody>
          <a:bodyPr wrap="none" rtlCol="0">
            <a:spAutoFit/>
          </a:bodyPr>
          <a:lstStyle/>
          <a:p>
            <a:r>
              <a:rPr lang="fr-FR" sz="3600" b="1" dirty="0" smtClean="0">
                <a:solidFill>
                  <a:srgbClr val="00FFFF"/>
                </a:solidFill>
              </a:rPr>
              <a:t>ASCB/ SBCF 2015</a:t>
            </a:r>
            <a:endParaRPr lang="fr-FR" sz="3600" b="1" dirty="0">
              <a:solidFill>
                <a:srgbClr val="00FFFF"/>
              </a:solidFill>
            </a:endParaRPr>
          </a:p>
        </p:txBody>
      </p:sp>
      <p:sp>
        <p:nvSpPr>
          <p:cNvPr id="10" name="ZoneTexte 9"/>
          <p:cNvSpPr txBox="1"/>
          <p:nvPr/>
        </p:nvSpPr>
        <p:spPr>
          <a:xfrm>
            <a:off x="420212" y="1484784"/>
            <a:ext cx="6437788" cy="3354765"/>
          </a:xfrm>
          <a:prstGeom prst="rect">
            <a:avLst/>
          </a:prstGeom>
          <a:noFill/>
        </p:spPr>
        <p:txBody>
          <a:bodyPr wrap="none" rtlCol="0">
            <a:spAutoFit/>
          </a:bodyPr>
          <a:lstStyle/>
          <a:p>
            <a:pPr algn="ctr"/>
            <a:endParaRPr lang="fr-FR" sz="3200" b="1" dirty="0" smtClean="0">
              <a:solidFill>
                <a:srgbClr val="00FFFF"/>
              </a:solidFill>
            </a:endParaRPr>
          </a:p>
          <a:p>
            <a:pPr algn="ctr"/>
            <a:r>
              <a:rPr lang="fr-FR" sz="3200" b="1" dirty="0" smtClean="0">
                <a:solidFill>
                  <a:srgbClr val="00FFFF"/>
                </a:solidFill>
              </a:rPr>
              <a:t> SBCF </a:t>
            </a:r>
            <a:r>
              <a:rPr lang="fr-FR" sz="3200" b="1" dirty="0" err="1" smtClean="0">
                <a:solidFill>
                  <a:srgbClr val="00FFFF"/>
                </a:solidFill>
              </a:rPr>
              <a:t>booth</a:t>
            </a:r>
            <a:r>
              <a:rPr lang="fr-FR" sz="3200" b="1" dirty="0" smtClean="0">
                <a:solidFill>
                  <a:srgbClr val="00FFFF"/>
                </a:solidFill>
              </a:rPr>
              <a:t> 1328 and SBCF session</a:t>
            </a:r>
            <a:r>
              <a:rPr lang="fr-FR" sz="3600" b="1" dirty="0" smtClean="0">
                <a:solidFill>
                  <a:srgbClr val="00FFFF"/>
                </a:solidFill>
              </a:rPr>
              <a:t> </a:t>
            </a:r>
          </a:p>
          <a:p>
            <a:pPr marL="342900" indent="-342900" algn="ctr">
              <a:buFont typeface="Wingdings" panose="05000000000000000000" pitchFamily="2" charset="2"/>
              <a:buChar char="Ø"/>
            </a:pPr>
            <a:r>
              <a:rPr lang="fr-FR" sz="2400" dirty="0" smtClean="0"/>
              <a:t>Action </a:t>
            </a:r>
            <a:r>
              <a:rPr lang="fr-FR" sz="2400" dirty="0" err="1" smtClean="0"/>
              <a:t>with</a:t>
            </a:r>
            <a:r>
              <a:rPr lang="fr-FR" sz="2400" dirty="0" smtClean="0"/>
              <a:t> ITMO BCDE </a:t>
            </a:r>
          </a:p>
          <a:p>
            <a:pPr marL="342900" indent="-342900" algn="ctr">
              <a:buFont typeface="Wingdings" panose="05000000000000000000" pitchFamily="2" charset="2"/>
              <a:buChar char="Ø"/>
            </a:pPr>
            <a:r>
              <a:rPr lang="fr-FR" sz="2400" dirty="0" smtClean="0"/>
              <a:t>40 Open positions in french </a:t>
            </a:r>
            <a:r>
              <a:rPr lang="fr-FR" sz="2400" dirty="0" err="1" smtClean="0"/>
              <a:t>labs</a:t>
            </a:r>
            <a:endParaRPr lang="fr-FR" sz="2400" dirty="0" smtClean="0"/>
          </a:p>
          <a:p>
            <a:pPr marL="342900" indent="-342900" algn="ctr">
              <a:buFont typeface="Wingdings" panose="05000000000000000000" pitchFamily="2" charset="2"/>
              <a:buChar char="Ø"/>
            </a:pPr>
            <a:r>
              <a:rPr lang="fr-FR" sz="2400" dirty="0" smtClean="0"/>
              <a:t>SBCF </a:t>
            </a:r>
            <a:r>
              <a:rPr lang="fr-FR" sz="2400" dirty="0" err="1" smtClean="0"/>
              <a:t>Advertisement</a:t>
            </a:r>
            <a:endParaRPr lang="fr-FR" sz="2400" dirty="0" smtClean="0"/>
          </a:p>
          <a:p>
            <a:pPr marL="342900" indent="-342900" algn="ctr">
              <a:buFont typeface="Wingdings" panose="05000000000000000000" pitchFamily="2" charset="2"/>
              <a:buChar char="Ø"/>
            </a:pPr>
            <a:r>
              <a:rPr lang="fr-FR" sz="2400" dirty="0" err="1"/>
              <a:t>O</a:t>
            </a:r>
            <a:r>
              <a:rPr lang="fr-FR" sz="2400" dirty="0" err="1" smtClean="0"/>
              <a:t>pportunities</a:t>
            </a:r>
            <a:r>
              <a:rPr lang="fr-FR" sz="2400" dirty="0" smtClean="0"/>
              <a:t> for </a:t>
            </a:r>
            <a:r>
              <a:rPr lang="fr-FR" sz="2400" dirty="0" err="1" smtClean="0"/>
              <a:t>career</a:t>
            </a:r>
            <a:r>
              <a:rPr lang="fr-FR" sz="2400" dirty="0" smtClean="0"/>
              <a:t> </a:t>
            </a:r>
            <a:r>
              <a:rPr lang="fr-FR" sz="2400" dirty="0" err="1" smtClean="0"/>
              <a:t>development</a:t>
            </a:r>
            <a:endParaRPr lang="fr-FR" sz="2400" dirty="0" smtClean="0"/>
          </a:p>
          <a:p>
            <a:pPr marL="342900" indent="-342900" algn="ctr">
              <a:buFont typeface="Wingdings" panose="05000000000000000000" pitchFamily="2" charset="2"/>
              <a:buChar char="Ø"/>
            </a:pPr>
            <a:r>
              <a:rPr lang="fr-FR" sz="2400" dirty="0" smtClean="0"/>
              <a:t>Meeting point to </a:t>
            </a:r>
            <a:r>
              <a:rPr lang="fr-FR" sz="2400" dirty="0" err="1" smtClean="0"/>
              <a:t>discuss</a:t>
            </a:r>
            <a:r>
              <a:rPr lang="fr-FR" sz="2400" dirty="0" smtClean="0"/>
              <a:t> </a:t>
            </a:r>
            <a:r>
              <a:rPr lang="fr-FR" sz="2400" dirty="0" err="1" smtClean="0"/>
              <a:t>with</a:t>
            </a:r>
            <a:r>
              <a:rPr lang="fr-FR" sz="2400" dirty="0" smtClean="0"/>
              <a:t> french </a:t>
            </a:r>
            <a:r>
              <a:rPr lang="fr-FR" sz="2400" dirty="0" err="1" smtClean="0"/>
              <a:t>scientists</a:t>
            </a:r>
            <a:endParaRPr lang="fr-FR" sz="2400" dirty="0" smtClean="0"/>
          </a:p>
          <a:p>
            <a:pPr marL="342900" indent="-342900" algn="ctr">
              <a:buFont typeface="Wingdings" panose="05000000000000000000" pitchFamily="2" charset="2"/>
              <a:buChar char="Ø"/>
            </a:pPr>
            <a:r>
              <a:rPr lang="fr-FR" sz="2400" dirty="0" smtClean="0"/>
              <a:t>ASCB/SBCF </a:t>
            </a:r>
            <a:r>
              <a:rPr lang="fr-FR" sz="2400" dirty="0" err="1" smtClean="0"/>
              <a:t>Prizes</a:t>
            </a:r>
            <a:endParaRPr lang="fr-FR" sz="2400" dirty="0" smtClean="0"/>
          </a:p>
        </p:txBody>
      </p:sp>
    </p:spTree>
    <p:extLst>
      <p:ext uri="{BB962C8B-B14F-4D97-AF65-F5344CB8AC3E}">
        <p14:creationId xmlns:p14="http://schemas.microsoft.com/office/powerpoint/2010/main" val="305747108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127" y="-28352"/>
            <a:ext cx="5525185" cy="6886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162241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1920" y="609600"/>
            <a:ext cx="5338936" cy="1143000"/>
          </a:xfrm>
        </p:spPr>
        <p:txBody>
          <a:bodyPr>
            <a:normAutofit fontScale="90000"/>
          </a:bodyPr>
          <a:lstStyle/>
          <a:p>
            <a:r>
              <a:rPr lang="en-US" b="1" dirty="0" smtClean="0">
                <a:solidFill>
                  <a:srgbClr val="00FFFF"/>
                </a:solidFill>
              </a:rPr>
              <a:t>Teaching</a:t>
            </a:r>
            <a:br>
              <a:rPr lang="en-US" b="1" dirty="0" smtClean="0">
                <a:solidFill>
                  <a:srgbClr val="00FFFF"/>
                </a:solidFill>
              </a:rPr>
            </a:br>
            <a:r>
              <a:rPr lang="en-US" b="1" dirty="0" smtClean="0">
                <a:solidFill>
                  <a:srgbClr val="00FFFF"/>
                </a:solidFill>
              </a:rPr>
              <a:t>Why study in France?</a:t>
            </a:r>
            <a:endParaRPr lang="en-US" b="1" dirty="0">
              <a:solidFill>
                <a:srgbClr val="00FFFF"/>
              </a:solidFill>
            </a:endParaRPr>
          </a:p>
        </p:txBody>
      </p:sp>
      <p:pic>
        <p:nvPicPr>
          <p:cNvPr id="7" name="Image 6" descr="paris-best-student-city.jpg"/>
          <p:cNvPicPr>
            <a:picLocks noChangeAspect="1"/>
          </p:cNvPicPr>
          <p:nvPr/>
        </p:nvPicPr>
        <p:blipFill>
          <a:blip r:embed="rId2" cstate="print"/>
          <a:stretch>
            <a:fillRect/>
          </a:stretch>
        </p:blipFill>
        <p:spPr>
          <a:xfrm>
            <a:off x="135103" y="1510687"/>
            <a:ext cx="3500793" cy="1586690"/>
          </a:xfrm>
          <a:prstGeom prst="rect">
            <a:avLst/>
          </a:prstGeom>
        </p:spPr>
      </p:pic>
      <p:pic>
        <p:nvPicPr>
          <p:cNvPr id="8" name="Image 7" descr="plaquette SBCF international-page2.jpg"/>
          <p:cNvPicPr>
            <a:picLocks noChangeAspect="1"/>
          </p:cNvPicPr>
          <p:nvPr/>
        </p:nvPicPr>
        <p:blipFill>
          <a:blip r:embed="rId3" cstate="print"/>
          <a:srcRect l="34250"/>
          <a:stretch>
            <a:fillRect/>
          </a:stretch>
        </p:blipFill>
        <p:spPr>
          <a:xfrm>
            <a:off x="164654" y="3194809"/>
            <a:ext cx="3466493" cy="3690575"/>
          </a:xfrm>
          <a:prstGeom prst="rect">
            <a:avLst/>
          </a:prstGeom>
        </p:spPr>
      </p:pic>
      <p:sp>
        <p:nvSpPr>
          <p:cNvPr id="9" name="ZoneTexte 8"/>
          <p:cNvSpPr txBox="1"/>
          <p:nvPr/>
        </p:nvSpPr>
        <p:spPr>
          <a:xfrm>
            <a:off x="3707904" y="1815891"/>
            <a:ext cx="5616624" cy="4708981"/>
          </a:xfrm>
          <a:prstGeom prst="rect">
            <a:avLst/>
          </a:prstGeom>
          <a:noFill/>
        </p:spPr>
        <p:txBody>
          <a:bodyPr wrap="square" rtlCol="0">
            <a:spAutoFit/>
          </a:bodyPr>
          <a:lstStyle/>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teaching</a:t>
            </a:r>
            <a:r>
              <a:rPr lang="fr-FR" sz="2000" dirty="0" smtClean="0">
                <a:solidFill>
                  <a:srgbClr val="00FFFF"/>
                </a:solidFill>
              </a:rPr>
              <a:t>-intensive </a:t>
            </a:r>
            <a:r>
              <a:rPr lang="fr-FR" sz="2000" dirty="0" err="1" smtClean="0">
                <a:solidFill>
                  <a:srgbClr val="00FFFF"/>
                </a:solidFill>
              </a:rPr>
              <a:t>undergraduate</a:t>
            </a:r>
            <a:r>
              <a:rPr lang="fr-FR" sz="2000" dirty="0" smtClean="0">
                <a:solidFill>
                  <a:srgbClr val="00FFFF"/>
                </a:solidFill>
              </a:rPr>
              <a:t> courses</a:t>
            </a:r>
          </a:p>
          <a:p>
            <a:endParaRPr lang="fr-FR" sz="2000" dirty="0" smtClean="0">
              <a:solidFill>
                <a:srgbClr val="00FFFF"/>
              </a:solidFill>
            </a:endParaRPr>
          </a:p>
          <a:p>
            <a:r>
              <a:rPr lang="fr-FR" sz="2000" dirty="0" smtClean="0">
                <a:solidFill>
                  <a:srgbClr val="00FFFF"/>
                </a:solidFill>
              </a:rPr>
              <a:t>-</a:t>
            </a:r>
            <a:r>
              <a:rPr lang="fr-FR" sz="2000" dirty="0" err="1" smtClean="0">
                <a:solidFill>
                  <a:srgbClr val="00FFFF"/>
                </a:solidFill>
              </a:rPr>
              <a:t>high</a:t>
            </a:r>
            <a:r>
              <a:rPr lang="fr-FR" sz="2000" dirty="0" smtClean="0">
                <a:solidFill>
                  <a:srgbClr val="00FFFF"/>
                </a:solidFill>
              </a:rPr>
              <a:t> </a:t>
            </a:r>
            <a:r>
              <a:rPr lang="fr-FR" sz="2000" dirty="0" err="1" smtClean="0">
                <a:solidFill>
                  <a:srgbClr val="00FFFF"/>
                </a:solidFill>
              </a:rPr>
              <a:t>quality</a:t>
            </a:r>
            <a:r>
              <a:rPr lang="fr-FR" sz="2000" dirty="0" smtClean="0">
                <a:solidFill>
                  <a:srgbClr val="00FFFF"/>
                </a:solidFill>
              </a:rPr>
              <a:t> </a:t>
            </a:r>
            <a:r>
              <a:rPr lang="fr-FR" sz="2000" dirty="0" err="1" smtClean="0">
                <a:solidFill>
                  <a:srgbClr val="00FFFF"/>
                </a:solidFill>
              </a:rPr>
              <a:t>education</a:t>
            </a:r>
            <a:r>
              <a:rPr lang="fr-FR" sz="2000" dirty="0" smtClean="0">
                <a:solidFill>
                  <a:srgbClr val="00FFFF"/>
                </a:solidFill>
              </a:rPr>
              <a:t> </a:t>
            </a:r>
            <a:r>
              <a:rPr lang="fr-FR" sz="2000" dirty="0" err="1" smtClean="0">
                <a:solidFill>
                  <a:srgbClr val="00FFFF"/>
                </a:solidFill>
              </a:rPr>
              <a:t>at</a:t>
            </a:r>
            <a:r>
              <a:rPr lang="fr-FR" sz="2000" dirty="0" smtClean="0">
                <a:solidFill>
                  <a:srgbClr val="00FFFF"/>
                </a:solidFill>
              </a:rPr>
              <a:t> </a:t>
            </a:r>
            <a:r>
              <a:rPr lang="fr-FR" sz="2000" dirty="0" err="1" smtClean="0">
                <a:solidFill>
                  <a:srgbClr val="00FFFF"/>
                </a:solidFill>
              </a:rPr>
              <a:t>affordable</a:t>
            </a:r>
            <a:r>
              <a:rPr lang="fr-FR" sz="2000" dirty="0" smtClean="0">
                <a:solidFill>
                  <a:srgbClr val="00FFFF"/>
                </a:solidFill>
              </a:rPr>
              <a:t> </a:t>
            </a:r>
            <a:r>
              <a:rPr lang="fr-FR" sz="2000" dirty="0" err="1" smtClean="0">
                <a:solidFill>
                  <a:srgbClr val="00FFFF"/>
                </a:solidFill>
              </a:rPr>
              <a:t>prizes</a:t>
            </a:r>
            <a:endParaRPr lang="fr-FR" sz="2000" dirty="0" smtClean="0">
              <a:solidFill>
                <a:srgbClr val="00FFFF"/>
              </a:solidFill>
            </a:endParaRPr>
          </a:p>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many</a:t>
            </a:r>
            <a:r>
              <a:rPr lang="fr-FR" sz="2000" dirty="0" smtClean="0">
                <a:solidFill>
                  <a:srgbClr val="00FFFF"/>
                </a:solidFill>
              </a:rPr>
              <a:t> </a:t>
            </a:r>
            <a:r>
              <a:rPr lang="fr-FR" sz="2000" dirty="0" err="1" smtClean="0">
                <a:solidFill>
                  <a:srgbClr val="00FFFF"/>
                </a:solidFill>
              </a:rPr>
              <a:t>cities</a:t>
            </a:r>
            <a:r>
              <a:rPr lang="fr-FR" sz="2000" dirty="0" smtClean="0">
                <a:solidFill>
                  <a:srgbClr val="00FFFF"/>
                </a:solidFill>
              </a:rPr>
              <a:t> </a:t>
            </a:r>
            <a:r>
              <a:rPr lang="fr-FR" sz="2000" dirty="0" err="1" smtClean="0">
                <a:solidFill>
                  <a:srgbClr val="00FFFF"/>
                </a:solidFill>
              </a:rPr>
              <a:t>provide</a:t>
            </a:r>
            <a:r>
              <a:rPr lang="fr-FR" sz="2000" dirty="0" smtClean="0">
                <a:solidFill>
                  <a:srgbClr val="00FFFF"/>
                </a:solidFill>
              </a:rPr>
              <a:t> a </a:t>
            </a:r>
            <a:r>
              <a:rPr lang="fr-FR" sz="2000" dirty="0" err="1" smtClean="0">
                <a:solidFill>
                  <a:srgbClr val="00FFFF"/>
                </a:solidFill>
              </a:rPr>
              <a:t>broader</a:t>
            </a:r>
            <a:r>
              <a:rPr lang="fr-FR" sz="2000" dirty="0" smtClean="0">
                <a:solidFill>
                  <a:srgbClr val="00FFFF"/>
                </a:solidFill>
              </a:rPr>
              <a:t> </a:t>
            </a:r>
            <a:r>
              <a:rPr lang="fr-FR" sz="2000" dirty="0" err="1" smtClean="0">
                <a:solidFill>
                  <a:srgbClr val="00FFFF"/>
                </a:solidFill>
              </a:rPr>
              <a:t>student</a:t>
            </a:r>
            <a:r>
              <a:rPr lang="fr-FR" sz="2000" dirty="0">
                <a:solidFill>
                  <a:srgbClr val="00FFFF"/>
                </a:solidFill>
              </a:rPr>
              <a:t> </a:t>
            </a:r>
            <a:r>
              <a:rPr lang="fr-FR" sz="2000" dirty="0" err="1" smtClean="0">
                <a:solidFill>
                  <a:srgbClr val="00FFFF"/>
                </a:solidFill>
              </a:rPr>
              <a:t>experience</a:t>
            </a:r>
            <a:r>
              <a:rPr lang="fr-FR" sz="2000" dirty="0" smtClean="0">
                <a:solidFill>
                  <a:srgbClr val="00FFFF"/>
                </a:solidFill>
              </a:rPr>
              <a:t> (social life, services, nutrition, culture and </a:t>
            </a:r>
            <a:r>
              <a:rPr lang="fr-FR" sz="2000" dirty="0" err="1" smtClean="0">
                <a:solidFill>
                  <a:srgbClr val="00FFFF"/>
                </a:solidFill>
              </a:rPr>
              <a:t>housing</a:t>
            </a:r>
            <a:r>
              <a:rPr lang="fr-FR" sz="2000" dirty="0" smtClean="0">
                <a:solidFill>
                  <a:srgbClr val="00FFFF"/>
                </a:solidFill>
              </a:rPr>
              <a:t>)</a:t>
            </a:r>
          </a:p>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english</a:t>
            </a:r>
            <a:r>
              <a:rPr lang="fr-FR" sz="2000" dirty="0" smtClean="0">
                <a:solidFill>
                  <a:srgbClr val="00FFFF"/>
                </a:solidFill>
              </a:rPr>
              <a:t>-</a:t>
            </a:r>
            <a:r>
              <a:rPr lang="fr-FR" sz="2000" dirty="0" err="1" smtClean="0">
                <a:solidFill>
                  <a:srgbClr val="00FFFF"/>
                </a:solidFill>
              </a:rPr>
              <a:t>taught</a:t>
            </a:r>
            <a:r>
              <a:rPr lang="fr-FR" sz="2000" dirty="0" smtClean="0">
                <a:solidFill>
                  <a:srgbClr val="00FFFF"/>
                </a:solidFill>
              </a:rPr>
              <a:t> master courses in a </a:t>
            </a:r>
            <a:r>
              <a:rPr lang="fr-FR" sz="2000" dirty="0" err="1" smtClean="0">
                <a:solidFill>
                  <a:srgbClr val="00FFFF"/>
                </a:solidFill>
              </a:rPr>
              <a:t>number</a:t>
            </a:r>
            <a:r>
              <a:rPr lang="fr-FR" sz="2000" dirty="0" smtClean="0">
                <a:solidFill>
                  <a:srgbClr val="00FFFF"/>
                </a:solidFill>
              </a:rPr>
              <a:t> of </a:t>
            </a:r>
            <a:r>
              <a:rPr lang="fr-FR" sz="2000" dirty="0" err="1" smtClean="0">
                <a:solidFill>
                  <a:srgbClr val="00FFFF"/>
                </a:solidFill>
              </a:rPr>
              <a:t>Universities</a:t>
            </a:r>
            <a:endParaRPr lang="fr-FR" sz="2000" dirty="0">
              <a:solidFill>
                <a:srgbClr val="00FFFF"/>
              </a:solidFill>
            </a:endParaRPr>
          </a:p>
          <a:p>
            <a:endParaRPr lang="fr-FR" sz="2000" dirty="0" smtClean="0">
              <a:solidFill>
                <a:srgbClr val="00FFFF"/>
              </a:solidFill>
            </a:endParaRPr>
          </a:p>
          <a:p>
            <a:r>
              <a:rPr lang="fr-FR" sz="2000" dirty="0" smtClean="0">
                <a:solidFill>
                  <a:srgbClr val="00FFFF"/>
                </a:solidFill>
              </a:rPr>
              <a:t>-world </a:t>
            </a:r>
            <a:r>
              <a:rPr lang="fr-FR" sz="2000" dirty="0" err="1" smtClean="0">
                <a:solidFill>
                  <a:srgbClr val="00FFFF"/>
                </a:solidFill>
              </a:rPr>
              <a:t>wide</a:t>
            </a:r>
            <a:r>
              <a:rPr lang="fr-FR" sz="2000" dirty="0" smtClean="0">
                <a:solidFill>
                  <a:srgbClr val="00FFFF"/>
                </a:solidFill>
              </a:rPr>
              <a:t> </a:t>
            </a:r>
            <a:r>
              <a:rPr lang="fr-FR" sz="2000" dirty="0" err="1" smtClean="0">
                <a:solidFill>
                  <a:srgbClr val="00FFFF"/>
                </a:solidFill>
              </a:rPr>
              <a:t>career</a:t>
            </a:r>
            <a:r>
              <a:rPr lang="fr-FR" sz="2000" dirty="0" smtClean="0">
                <a:solidFill>
                  <a:srgbClr val="00FFFF"/>
                </a:solidFill>
              </a:rPr>
              <a:t> prospects</a:t>
            </a:r>
          </a:p>
          <a:p>
            <a:endParaRPr lang="fr-FR" sz="2000" dirty="0">
              <a:solidFill>
                <a:srgbClr val="00FFFF"/>
              </a:solidFill>
            </a:endParaRPr>
          </a:p>
          <a:p>
            <a:r>
              <a:rPr lang="fr-FR" sz="2000" dirty="0" smtClean="0">
                <a:solidFill>
                  <a:srgbClr val="00FFFF"/>
                </a:solidFill>
              </a:rPr>
              <a:t>  </a:t>
            </a:r>
            <a:r>
              <a:rPr lang="fr-FR" sz="2000" b="1" dirty="0" err="1">
                <a:solidFill>
                  <a:srgbClr val="00FFFF"/>
                </a:solidFill>
              </a:rPr>
              <a:t>Teaching</a:t>
            </a:r>
            <a:r>
              <a:rPr lang="fr-FR" sz="2000" b="1" dirty="0">
                <a:solidFill>
                  <a:srgbClr val="00FFFF"/>
                </a:solidFill>
              </a:rPr>
              <a:t> contact</a:t>
            </a:r>
            <a:r>
              <a:rPr lang="fr-FR" sz="2000" dirty="0">
                <a:solidFill>
                  <a:srgbClr val="00FFFF"/>
                </a:solidFill>
              </a:rPr>
              <a:t>: </a:t>
            </a:r>
            <a:r>
              <a:rPr lang="fr-FR" sz="2000" b="1" dirty="0" smtClean="0">
                <a:solidFill>
                  <a:srgbClr val="00FFFF"/>
                </a:solidFill>
              </a:rPr>
              <a:t>i.kramer@iecb.u-bordeaux.fr</a:t>
            </a:r>
            <a:endParaRPr lang="fr-FR" sz="2000" b="1" dirty="0">
              <a:solidFill>
                <a:srgbClr val="00FFFF"/>
              </a:solidFill>
            </a:endParaRPr>
          </a:p>
          <a:p>
            <a:endParaRPr lang="fr-FR" sz="2000" dirty="0">
              <a:solidFill>
                <a:srgbClr val="00FFFF"/>
              </a:solidFill>
            </a:endParaRPr>
          </a:p>
        </p:txBody>
      </p:sp>
      <p:sp>
        <p:nvSpPr>
          <p:cNvPr id="3" name="ZoneTexte 2"/>
          <p:cNvSpPr txBox="1"/>
          <p:nvPr/>
        </p:nvSpPr>
        <p:spPr>
          <a:xfrm>
            <a:off x="611560" y="980728"/>
            <a:ext cx="2759666" cy="584775"/>
          </a:xfrm>
          <a:prstGeom prst="rect">
            <a:avLst/>
          </a:prstGeom>
          <a:noFill/>
        </p:spPr>
        <p:txBody>
          <a:bodyPr wrap="none" rtlCol="0">
            <a:spAutoFit/>
          </a:bodyPr>
          <a:lstStyle/>
          <a:p>
            <a:r>
              <a:rPr lang="fr-FR" sz="3200" b="1" dirty="0" smtClean="0">
                <a:solidFill>
                  <a:srgbClr val="00FFFF"/>
                </a:solidFill>
              </a:rPr>
              <a:t>Campus </a:t>
            </a:r>
            <a:r>
              <a:rPr lang="fr-FR" sz="3200" b="1" dirty="0">
                <a:solidFill>
                  <a:srgbClr val="00FFFF"/>
                </a:solidFill>
              </a:rPr>
              <a:t>F</a:t>
            </a:r>
            <a:r>
              <a:rPr lang="fr-FR" sz="3200" b="1" dirty="0" smtClean="0">
                <a:solidFill>
                  <a:srgbClr val="00FFFF"/>
                </a:solidFill>
              </a:rPr>
              <a:t>rance</a:t>
            </a:r>
            <a:endParaRPr lang="fr-FR" sz="3200" b="1" dirty="0">
              <a:solidFill>
                <a:srgbClr val="00FFFF"/>
              </a:solidFill>
            </a:endParaRPr>
          </a:p>
        </p:txBody>
      </p:sp>
      <p:pic>
        <p:nvPicPr>
          <p:cNvPr id="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615"/>
          <a:stretch/>
        </p:blipFill>
        <p:spPr bwMode="auto">
          <a:xfrm>
            <a:off x="35496" y="-27383"/>
            <a:ext cx="4248472" cy="99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47387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3568" y="1844824"/>
            <a:ext cx="8460432" cy="4801314"/>
          </a:xfrm>
          <a:prstGeom prst="rect">
            <a:avLst/>
          </a:prstGeom>
        </p:spPr>
        <p:txBody>
          <a:bodyPr wrap="square">
            <a:spAutoFit/>
          </a:bodyPr>
          <a:lstStyle/>
          <a:p>
            <a:r>
              <a:rPr lang="fr-FR" sz="2000" b="1" dirty="0" smtClean="0">
                <a:solidFill>
                  <a:srgbClr val="00FFFF"/>
                </a:solidFill>
              </a:rPr>
              <a:t>14h-15h: Alphée Michelot,</a:t>
            </a:r>
            <a:r>
              <a:rPr lang="fr-FR" sz="2000" dirty="0" smtClean="0">
                <a:solidFill>
                  <a:srgbClr val="00FFFF"/>
                </a:solidFill>
              </a:rPr>
              <a:t>- Prix JC SBCF 2016- </a:t>
            </a:r>
            <a:r>
              <a:rPr lang="fr-FR" sz="2000" dirty="0" smtClean="0"/>
              <a:t>IBDM - CNRS, Marseille</a:t>
            </a:r>
            <a:endParaRPr lang="fr-FR" sz="2000" dirty="0"/>
          </a:p>
          <a:p>
            <a:r>
              <a:rPr lang="en-US" sz="2000" dirty="0" smtClean="0"/>
              <a:t>"</a:t>
            </a:r>
            <a:r>
              <a:rPr lang="en-US" sz="2000" dirty="0"/>
              <a:t>Dissecting Principles Governing Actin Assembly with Biomimetic Systems"	</a:t>
            </a:r>
          </a:p>
          <a:p>
            <a:pPr>
              <a:spcAft>
                <a:spcPts val="0"/>
              </a:spcAft>
            </a:pPr>
            <a:endParaRPr lang="en-US" sz="2000" b="1" dirty="0" smtClean="0"/>
          </a:p>
          <a:p>
            <a:pPr>
              <a:spcAft>
                <a:spcPts val="0"/>
              </a:spcAft>
            </a:pPr>
            <a:endParaRPr lang="en-US" sz="2000" b="1" dirty="0" smtClean="0"/>
          </a:p>
          <a:p>
            <a:pPr>
              <a:spcAft>
                <a:spcPts val="0"/>
              </a:spcAft>
            </a:pPr>
            <a:r>
              <a:rPr lang="fr-FR" sz="2000" b="1" dirty="0" smtClean="0">
                <a:solidFill>
                  <a:srgbClr val="00FFFF"/>
                </a:solidFill>
              </a:rPr>
              <a:t>15h-15h45: Assemblée Générale SBCF</a:t>
            </a:r>
          </a:p>
          <a:p>
            <a:pPr>
              <a:spcAft>
                <a:spcPts val="0"/>
              </a:spcAft>
            </a:pPr>
            <a:endParaRPr lang="fr-FR" sz="2000" b="1" dirty="0" smtClean="0">
              <a:solidFill>
                <a:srgbClr val="00FFFF"/>
              </a:solidFill>
            </a:endParaRPr>
          </a:p>
          <a:p>
            <a:pPr>
              <a:spcAft>
                <a:spcPts val="0"/>
              </a:spcAft>
            </a:pPr>
            <a:endParaRPr lang="fr-FR" sz="2000" b="1" dirty="0" smtClean="0">
              <a:solidFill>
                <a:srgbClr val="00FFFF"/>
              </a:solidFill>
            </a:endParaRPr>
          </a:p>
          <a:p>
            <a:pPr>
              <a:spcAft>
                <a:spcPts val="0"/>
              </a:spcAft>
            </a:pPr>
            <a:r>
              <a:rPr lang="fr-FR" sz="2000" b="1" dirty="0" smtClean="0">
                <a:solidFill>
                  <a:srgbClr val="00FFFF"/>
                </a:solidFill>
              </a:rPr>
              <a:t>15h45-16h15: Pause</a:t>
            </a:r>
          </a:p>
          <a:p>
            <a:pPr>
              <a:spcAft>
                <a:spcPts val="0"/>
              </a:spcAft>
            </a:pPr>
            <a:endParaRPr lang="fr-FR" sz="2000" b="1" dirty="0" smtClean="0">
              <a:solidFill>
                <a:srgbClr val="00FFFF"/>
              </a:solidFill>
            </a:endParaRPr>
          </a:p>
          <a:p>
            <a:pPr>
              <a:spcAft>
                <a:spcPts val="0"/>
              </a:spcAft>
            </a:pPr>
            <a:endParaRPr lang="fr-FR" sz="2000" b="1" dirty="0" smtClean="0">
              <a:solidFill>
                <a:srgbClr val="00FFFF"/>
              </a:solidFill>
            </a:endParaRPr>
          </a:p>
          <a:p>
            <a:r>
              <a:rPr lang="fr-FR" sz="2000" b="1" dirty="0" smtClean="0">
                <a:solidFill>
                  <a:srgbClr val="00FFFF"/>
                </a:solidFill>
              </a:rPr>
              <a:t>16h15-17h: Alexis </a:t>
            </a:r>
            <a:r>
              <a:rPr lang="fr-FR" sz="2000" b="1" dirty="0" err="1" smtClean="0">
                <a:solidFill>
                  <a:srgbClr val="00FFFF"/>
                </a:solidFill>
              </a:rPr>
              <a:t>Gautreau</a:t>
            </a:r>
            <a:r>
              <a:rPr lang="fr-FR" sz="2000" b="1" dirty="0" smtClean="0">
                <a:solidFill>
                  <a:srgbClr val="00FFFF"/>
                </a:solidFill>
              </a:rPr>
              <a:t>,</a:t>
            </a:r>
            <a:r>
              <a:rPr lang="fr-FR" sz="2000" dirty="0" smtClean="0"/>
              <a:t> </a:t>
            </a:r>
            <a:r>
              <a:rPr lang="fr-FR" sz="2000" dirty="0"/>
              <a:t>- </a:t>
            </a:r>
            <a:r>
              <a:rPr lang="fr-FR" sz="2000" dirty="0" smtClean="0"/>
              <a:t>Ecole Polytechnique - CNRS, Saclay</a:t>
            </a:r>
            <a:endParaRPr lang="fr-FR" sz="2000" dirty="0">
              <a:latin typeface="Consolas"/>
            </a:endParaRPr>
          </a:p>
          <a:p>
            <a:pPr>
              <a:spcAft>
                <a:spcPts val="0"/>
              </a:spcAft>
            </a:pPr>
            <a:r>
              <a:rPr lang="en-US" sz="2000" dirty="0"/>
              <a:t>"Branched Actin Networks in Cell Migration and </a:t>
            </a:r>
            <a:r>
              <a:rPr lang="en-US" sz="2000" dirty="0" smtClean="0"/>
              <a:t>Proliferation"</a:t>
            </a:r>
            <a:endParaRPr lang="fr-FR" sz="2000" dirty="0"/>
          </a:p>
          <a:p>
            <a:pPr>
              <a:spcAft>
                <a:spcPts val="0"/>
              </a:spcAft>
            </a:pPr>
            <a:endParaRPr lang="fr-FR" dirty="0"/>
          </a:p>
          <a:p>
            <a:pPr>
              <a:spcAft>
                <a:spcPts val="0"/>
              </a:spcAft>
            </a:pPr>
            <a:r>
              <a:rPr lang="fr-FR" sz="800" b="1" i="1" dirty="0">
                <a:solidFill>
                  <a:srgbClr val="000000"/>
                </a:solidFill>
              </a:rPr>
              <a:t>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511132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236296" y="764704"/>
            <a:ext cx="1854377" cy="2246708"/>
          </a:xfrm>
          <a:prstGeom prst="rect">
            <a:avLst/>
          </a:prstGeom>
          <a:noFill/>
        </p:spPr>
        <p:txBody>
          <a:bodyPr wrap="none" lIns="91382" tIns="45690" rIns="91382" bIns="45690" rtlCol="0">
            <a:spAutoFit/>
          </a:bodyPr>
          <a:lstStyle/>
          <a:p>
            <a:pPr algn="ctr"/>
            <a:r>
              <a:rPr lang="fr-FR" sz="2800" dirty="0" smtClean="0">
                <a:solidFill>
                  <a:srgbClr val="00FFFF"/>
                </a:solidFill>
              </a:rPr>
              <a:t>ASCB 2015</a:t>
            </a:r>
          </a:p>
          <a:p>
            <a:pPr algn="ctr"/>
            <a:r>
              <a:rPr lang="fr-FR" sz="2800" dirty="0" smtClean="0">
                <a:solidFill>
                  <a:srgbClr val="00FFFF"/>
                </a:solidFill>
              </a:rPr>
              <a:t>San Diego</a:t>
            </a:r>
          </a:p>
          <a:p>
            <a:pPr algn="ctr"/>
            <a:endParaRPr lang="fr-FR" sz="2800" dirty="0" smtClean="0">
              <a:solidFill>
                <a:srgbClr val="00FFFF"/>
              </a:solidFill>
            </a:endParaRPr>
          </a:p>
          <a:p>
            <a:pPr algn="ctr"/>
            <a:r>
              <a:rPr lang="fr-FR" sz="2800" dirty="0" smtClean="0">
                <a:solidFill>
                  <a:srgbClr val="00FFFF"/>
                </a:solidFill>
              </a:rPr>
              <a:t>About </a:t>
            </a:r>
          </a:p>
          <a:p>
            <a:pPr algn="ctr"/>
            <a:r>
              <a:rPr lang="fr-FR" sz="2800" dirty="0" smtClean="0">
                <a:solidFill>
                  <a:srgbClr val="00FFFF"/>
                </a:solidFill>
              </a:rPr>
              <a:t>200 </a:t>
            </a:r>
            <a:r>
              <a:rPr lang="fr-FR" sz="2800" dirty="0" err="1" smtClean="0">
                <a:solidFill>
                  <a:srgbClr val="00FFFF"/>
                </a:solidFill>
              </a:rPr>
              <a:t>visitors</a:t>
            </a:r>
            <a:endParaRPr lang="fr-FR" sz="2800" dirty="0">
              <a:solidFill>
                <a:srgbClr val="00FFFF"/>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210425" cy="6784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062385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9"/>
            <a:ext cx="3607882" cy="2577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9859" y="620688"/>
            <a:ext cx="3502155" cy="2577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701802"/>
            <a:ext cx="3795820" cy="2441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625502"/>
            <a:ext cx="4295460" cy="259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33087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2296" y="2149475"/>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Image 4"/>
          <p:cNvPicPr/>
          <p:nvPr/>
        </p:nvPicPr>
        <p:blipFill>
          <a:blip r:embed="rId4">
            <a:extLst>
              <a:ext uri="{28A0092B-C50C-407E-A947-70E740481C1C}">
                <a14:useLocalDpi xmlns:a14="http://schemas.microsoft.com/office/drawing/2010/main" val="0"/>
              </a:ext>
            </a:extLst>
          </a:blip>
          <a:srcRect/>
          <a:stretch>
            <a:fillRect/>
          </a:stretch>
        </p:blipFill>
        <p:spPr bwMode="auto">
          <a:xfrm>
            <a:off x="76200" y="404664"/>
            <a:ext cx="5321042" cy="6264696"/>
          </a:xfrm>
          <a:prstGeom prst="rect">
            <a:avLst/>
          </a:prstGeom>
          <a:noFill/>
          <a:ln>
            <a:noFill/>
          </a:ln>
        </p:spPr>
      </p:pic>
      <p:sp>
        <p:nvSpPr>
          <p:cNvPr id="6" name="ZoneTexte 5"/>
          <p:cNvSpPr txBox="1"/>
          <p:nvPr/>
        </p:nvSpPr>
        <p:spPr>
          <a:xfrm>
            <a:off x="296357" y="-27384"/>
            <a:ext cx="2411825" cy="461604"/>
          </a:xfrm>
          <a:prstGeom prst="rect">
            <a:avLst/>
          </a:prstGeom>
          <a:noFill/>
        </p:spPr>
        <p:txBody>
          <a:bodyPr wrap="none" lIns="91382" tIns="45690" rIns="91382" bIns="45690" rtlCol="0">
            <a:spAutoFit/>
          </a:bodyPr>
          <a:lstStyle/>
          <a:p>
            <a:r>
              <a:rPr lang="fr-FR" sz="2400" b="1" dirty="0" smtClean="0">
                <a:solidFill>
                  <a:srgbClr val="00FFFF"/>
                </a:solidFill>
              </a:rPr>
              <a:t>Contenu Clef USB</a:t>
            </a:r>
            <a:endParaRPr lang="fr-FR" sz="2400" b="1" dirty="0">
              <a:solidFill>
                <a:srgbClr val="00FFFF"/>
              </a:solidFill>
            </a:endParaRPr>
          </a:p>
        </p:txBody>
      </p:sp>
      <p:sp>
        <p:nvSpPr>
          <p:cNvPr id="3" name="ZoneTexte 2"/>
          <p:cNvSpPr txBox="1"/>
          <p:nvPr/>
        </p:nvSpPr>
        <p:spPr>
          <a:xfrm>
            <a:off x="5410200" y="980728"/>
            <a:ext cx="3570208" cy="707886"/>
          </a:xfrm>
          <a:prstGeom prst="rect">
            <a:avLst/>
          </a:prstGeom>
          <a:noFill/>
        </p:spPr>
        <p:txBody>
          <a:bodyPr wrap="none" rtlCol="0">
            <a:spAutoFit/>
          </a:bodyPr>
          <a:lstStyle/>
          <a:p>
            <a:pPr marL="342900" indent="-342900">
              <a:buFont typeface="Wingdings" panose="05000000000000000000" pitchFamily="2" charset="2"/>
              <a:buChar char="Ø"/>
            </a:pPr>
            <a:r>
              <a:rPr lang="fr-FR" sz="2000" dirty="0" smtClean="0">
                <a:solidFill>
                  <a:srgbClr val="00FFFF"/>
                </a:solidFill>
              </a:rPr>
              <a:t>Participation d’une quinzaine</a:t>
            </a:r>
          </a:p>
          <a:p>
            <a:pPr marL="342900" indent="-342900">
              <a:buFont typeface="Wingdings" panose="05000000000000000000" pitchFamily="2" charset="2"/>
              <a:buChar char="Ø"/>
            </a:pPr>
            <a:r>
              <a:rPr lang="fr-FR" sz="2000" dirty="0">
                <a:solidFill>
                  <a:srgbClr val="00FFFF"/>
                </a:solidFill>
              </a:rPr>
              <a:t>d</a:t>
            </a:r>
            <a:r>
              <a:rPr lang="fr-FR" sz="2000" dirty="0" smtClean="0">
                <a:solidFill>
                  <a:srgbClr val="00FFFF"/>
                </a:solidFill>
              </a:rPr>
              <a:t>e centres</a:t>
            </a:r>
            <a:endParaRPr lang="fr-FR" sz="2000" dirty="0">
              <a:solidFill>
                <a:srgbClr val="00FFFF"/>
              </a:solidFill>
            </a:endParaRPr>
          </a:p>
        </p:txBody>
      </p:sp>
    </p:spTree>
    <p:extLst>
      <p:ext uri="{BB962C8B-B14F-4D97-AF65-F5344CB8AC3E}">
        <p14:creationId xmlns:p14="http://schemas.microsoft.com/office/powerpoint/2010/main" val="162159312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p:cNvSpPr txBox="1"/>
          <p:nvPr/>
        </p:nvSpPr>
        <p:spPr>
          <a:xfrm>
            <a:off x="92685" y="1881678"/>
            <a:ext cx="5589800" cy="1200329"/>
          </a:xfrm>
          <a:prstGeom prst="rect">
            <a:avLst/>
          </a:prstGeom>
          <a:noFill/>
        </p:spPr>
        <p:txBody>
          <a:bodyPr wrap="none" rtlCol="0">
            <a:spAutoFit/>
          </a:bodyPr>
          <a:lstStyle/>
          <a:p>
            <a:r>
              <a:rPr lang="fr-FR" sz="3200" b="1" dirty="0" smtClean="0">
                <a:solidFill>
                  <a:srgbClr val="00FFFF"/>
                </a:solidFill>
              </a:rPr>
              <a:t>ASCB/SBCF </a:t>
            </a:r>
            <a:r>
              <a:rPr lang="fr-FR" sz="3200" b="1" dirty="0" err="1" smtClean="0">
                <a:solidFill>
                  <a:srgbClr val="00FFFF"/>
                </a:solidFill>
              </a:rPr>
              <a:t>prizes</a:t>
            </a:r>
            <a:endParaRPr lang="fr-FR" sz="3200" b="1" dirty="0" smtClean="0">
              <a:solidFill>
                <a:srgbClr val="00FFFF"/>
              </a:solidFill>
            </a:endParaRPr>
          </a:p>
          <a:p>
            <a:r>
              <a:rPr lang="fr-FR" sz="2000" dirty="0" smtClean="0">
                <a:solidFill>
                  <a:srgbClr val="FFFFFF"/>
                </a:solidFill>
              </a:rPr>
              <a:t>Application </a:t>
            </a:r>
            <a:r>
              <a:rPr lang="fr-FR" sz="2000" dirty="0" err="1" smtClean="0">
                <a:solidFill>
                  <a:srgbClr val="FFFFFF"/>
                </a:solidFill>
              </a:rPr>
              <a:t>each</a:t>
            </a:r>
            <a:r>
              <a:rPr lang="fr-FR" sz="2000" dirty="0" smtClean="0">
                <a:solidFill>
                  <a:srgbClr val="FFFFFF"/>
                </a:solidFill>
              </a:rPr>
              <a:t> </a:t>
            </a:r>
            <a:r>
              <a:rPr lang="fr-FR" sz="2000" dirty="0" err="1" smtClean="0">
                <a:solidFill>
                  <a:srgbClr val="FFFFFF"/>
                </a:solidFill>
              </a:rPr>
              <a:t>year</a:t>
            </a:r>
            <a:r>
              <a:rPr lang="fr-FR" sz="2000" dirty="0" smtClean="0">
                <a:solidFill>
                  <a:srgbClr val="FFFFFF"/>
                </a:solidFill>
              </a:rPr>
              <a:t> </a:t>
            </a:r>
            <a:r>
              <a:rPr lang="fr-FR" sz="2000" dirty="0" err="1" smtClean="0">
                <a:solidFill>
                  <a:srgbClr val="FFFFFF"/>
                </a:solidFill>
              </a:rPr>
              <a:t>before</a:t>
            </a:r>
            <a:r>
              <a:rPr lang="fr-FR" sz="2000" dirty="0" smtClean="0">
                <a:solidFill>
                  <a:srgbClr val="FFFFFF"/>
                </a:solidFill>
              </a:rPr>
              <a:t> </a:t>
            </a:r>
            <a:r>
              <a:rPr lang="fr-FR" sz="2000" dirty="0" err="1" smtClean="0">
                <a:solidFill>
                  <a:srgbClr val="FFFFFF"/>
                </a:solidFill>
              </a:rPr>
              <a:t>august</a:t>
            </a:r>
            <a:r>
              <a:rPr lang="fr-FR" sz="2000" dirty="0" smtClean="0">
                <a:solidFill>
                  <a:srgbClr val="FFFFFF"/>
                </a:solidFill>
              </a:rPr>
              <a:t> 1</a:t>
            </a:r>
            <a:r>
              <a:rPr lang="fr-FR" sz="2000" baseline="30000" dirty="0" smtClean="0">
                <a:solidFill>
                  <a:srgbClr val="FFFFFF"/>
                </a:solidFill>
              </a:rPr>
              <a:t>rst</a:t>
            </a:r>
            <a:endParaRPr lang="fr-FR" sz="2000" dirty="0" smtClean="0">
              <a:solidFill>
                <a:srgbClr val="FFFFFF"/>
              </a:solidFill>
            </a:endParaRPr>
          </a:p>
          <a:p>
            <a:r>
              <a:rPr lang="fr-FR" sz="2000" dirty="0" err="1" smtClean="0">
                <a:solidFill>
                  <a:srgbClr val="FFFFFF"/>
                </a:solidFill>
              </a:rPr>
              <a:t>See</a:t>
            </a:r>
            <a:r>
              <a:rPr lang="fr-FR" sz="2000" dirty="0" smtClean="0">
                <a:solidFill>
                  <a:srgbClr val="FFFFFF"/>
                </a:solidFill>
              </a:rPr>
              <a:t> </a:t>
            </a:r>
            <a:r>
              <a:rPr lang="fr-FR" sz="2000" dirty="0" err="1" smtClean="0">
                <a:solidFill>
                  <a:srgbClr val="FFFFFF"/>
                </a:solidFill>
              </a:rPr>
              <a:t>website</a:t>
            </a:r>
            <a:r>
              <a:rPr lang="fr-FR" sz="2000" dirty="0" smtClean="0">
                <a:solidFill>
                  <a:srgbClr val="FFFFFF"/>
                </a:solidFill>
              </a:rPr>
              <a:t> (</a:t>
            </a:r>
            <a:r>
              <a:rPr lang="fr-FR" sz="2000" dirty="0" smtClean="0">
                <a:solidFill>
                  <a:srgbClr val="FFFFFF"/>
                </a:solidFill>
                <a:hlinkClick r:id="rId3"/>
              </a:rPr>
              <a:t>www.sbcf.fr</a:t>
            </a:r>
            <a:r>
              <a:rPr lang="fr-FR" sz="2000" dirty="0" smtClean="0">
                <a:solidFill>
                  <a:srgbClr val="FFFFFF"/>
                </a:solidFill>
              </a:rPr>
              <a:t>) for application conditions</a:t>
            </a:r>
            <a:endParaRPr lang="fr-FR" sz="2000" dirty="0">
              <a:solidFill>
                <a:srgbClr val="FFFFFF"/>
              </a:solidFill>
            </a:endParaRPr>
          </a:p>
        </p:txBody>
      </p:sp>
      <p:sp>
        <p:nvSpPr>
          <p:cNvPr id="14" name="Rectangle 13"/>
          <p:cNvSpPr/>
          <p:nvPr/>
        </p:nvSpPr>
        <p:spPr>
          <a:xfrm>
            <a:off x="204014" y="5237407"/>
            <a:ext cx="6960274" cy="923330"/>
          </a:xfrm>
          <a:prstGeom prst="rect">
            <a:avLst/>
          </a:prstGeom>
        </p:spPr>
        <p:txBody>
          <a:bodyPr wrap="square">
            <a:spAutoFit/>
          </a:bodyPr>
          <a:lstStyle/>
          <a:p>
            <a:pPr marL="285750" indent="-285750">
              <a:buFont typeface="Arial" panose="020B0604020202020204" pitchFamily="34" charset="0"/>
              <a:buChar char="•"/>
            </a:pPr>
            <a:r>
              <a:rPr lang="en-US" b="1" dirty="0" err="1" smtClean="0"/>
              <a:t>Laurene</a:t>
            </a:r>
            <a:r>
              <a:rPr lang="en-US" b="1" dirty="0" smtClean="0"/>
              <a:t> </a:t>
            </a:r>
            <a:r>
              <a:rPr lang="en-US" b="1" dirty="0" err="1" smtClean="0"/>
              <a:t>Gressin</a:t>
            </a:r>
            <a:r>
              <a:rPr lang="en-US" b="1" dirty="0" smtClean="0"/>
              <a:t>, PhD student </a:t>
            </a:r>
            <a:r>
              <a:rPr lang="en-US" b="1" dirty="0" smtClean="0">
                <a:solidFill>
                  <a:srgbClr val="00FFFF"/>
                </a:solidFill>
              </a:rPr>
              <a:t>poster B406 Monday</a:t>
            </a:r>
          </a:p>
          <a:p>
            <a:r>
              <a:rPr lang="fr-FR" dirty="0" smtClean="0"/>
              <a:t>     </a:t>
            </a:r>
            <a:r>
              <a:rPr lang="fr-FR" dirty="0" err="1" smtClean="0"/>
              <a:t>Physics</a:t>
            </a:r>
            <a:r>
              <a:rPr lang="fr-FR" dirty="0" smtClean="0"/>
              <a:t> of </a:t>
            </a:r>
            <a:r>
              <a:rPr lang="fr-FR" dirty="0" err="1" smtClean="0"/>
              <a:t>cytoskeleton</a:t>
            </a:r>
            <a:r>
              <a:rPr lang="fr-FR" dirty="0" smtClean="0"/>
              <a:t> and </a:t>
            </a:r>
            <a:r>
              <a:rPr lang="fr-FR" dirty="0" err="1" smtClean="0"/>
              <a:t>morphogenesis</a:t>
            </a:r>
            <a:r>
              <a:rPr lang="fr-FR" dirty="0" smtClean="0"/>
              <a:t> ,  Grenoble</a:t>
            </a:r>
            <a:endParaRPr lang="en-US" b="1" dirty="0" smtClean="0"/>
          </a:p>
          <a:p>
            <a:r>
              <a:rPr lang="de-DE" dirty="0" smtClean="0">
                <a:solidFill>
                  <a:srgbClr val="00FFFF"/>
                </a:solidFill>
              </a:rPr>
              <a:t>     </a:t>
            </a:r>
            <a:r>
              <a:rPr lang="de-DE" dirty="0" err="1" smtClean="0">
                <a:solidFill>
                  <a:srgbClr val="00FFFF"/>
                </a:solidFill>
              </a:rPr>
              <a:t>Architecture</a:t>
            </a:r>
            <a:r>
              <a:rPr lang="de-DE" dirty="0" smtClean="0">
                <a:solidFill>
                  <a:srgbClr val="00FFFF"/>
                </a:solidFill>
              </a:rPr>
              <a:t> </a:t>
            </a:r>
            <a:r>
              <a:rPr lang="de-DE" dirty="0" err="1" smtClean="0">
                <a:solidFill>
                  <a:srgbClr val="00FFFF"/>
                </a:solidFill>
              </a:rPr>
              <a:t>dependence</a:t>
            </a:r>
            <a:r>
              <a:rPr lang="de-DE" dirty="0" smtClean="0">
                <a:solidFill>
                  <a:srgbClr val="00FFFF"/>
                </a:solidFill>
              </a:rPr>
              <a:t> </a:t>
            </a:r>
            <a:r>
              <a:rPr lang="de-DE" dirty="0" err="1" smtClean="0">
                <a:solidFill>
                  <a:srgbClr val="00FFFF"/>
                </a:solidFill>
              </a:rPr>
              <a:t>of</a:t>
            </a:r>
            <a:r>
              <a:rPr lang="de-DE" dirty="0" smtClean="0">
                <a:solidFill>
                  <a:srgbClr val="00FFFF"/>
                </a:solidFill>
              </a:rPr>
              <a:t> </a:t>
            </a:r>
            <a:r>
              <a:rPr lang="de-DE" dirty="0" err="1" smtClean="0">
                <a:solidFill>
                  <a:srgbClr val="00FFFF"/>
                </a:solidFill>
              </a:rPr>
              <a:t>actin</a:t>
            </a:r>
            <a:r>
              <a:rPr lang="de-DE" dirty="0" smtClean="0">
                <a:solidFill>
                  <a:srgbClr val="00FFFF"/>
                </a:solidFill>
              </a:rPr>
              <a:t> </a:t>
            </a:r>
            <a:r>
              <a:rPr lang="de-DE" dirty="0" err="1" smtClean="0">
                <a:solidFill>
                  <a:srgbClr val="00FFFF"/>
                </a:solidFill>
              </a:rPr>
              <a:t>filament</a:t>
            </a:r>
            <a:r>
              <a:rPr lang="de-DE" dirty="0" smtClean="0">
                <a:solidFill>
                  <a:srgbClr val="00FFFF"/>
                </a:solidFill>
              </a:rPr>
              <a:t> </a:t>
            </a:r>
            <a:r>
              <a:rPr lang="de-DE" dirty="0" err="1" smtClean="0">
                <a:solidFill>
                  <a:srgbClr val="00FFFF"/>
                </a:solidFill>
              </a:rPr>
              <a:t>network</a:t>
            </a:r>
            <a:r>
              <a:rPr lang="de-DE" dirty="0" smtClean="0">
                <a:solidFill>
                  <a:srgbClr val="00FFFF"/>
                </a:solidFill>
              </a:rPr>
              <a:t> </a:t>
            </a:r>
            <a:r>
              <a:rPr lang="de-DE" dirty="0" err="1" smtClean="0">
                <a:solidFill>
                  <a:srgbClr val="00FFFF"/>
                </a:solidFill>
              </a:rPr>
              <a:t>disassembly</a:t>
            </a:r>
            <a:endParaRPr lang="fr-FR" dirty="0">
              <a:solidFill>
                <a:srgbClr val="00FFFF"/>
              </a:solidFill>
            </a:endParaRPr>
          </a:p>
        </p:txBody>
      </p:sp>
      <p:sp>
        <p:nvSpPr>
          <p:cNvPr id="15" name="Rectangle 14"/>
          <p:cNvSpPr/>
          <p:nvPr/>
        </p:nvSpPr>
        <p:spPr>
          <a:xfrm>
            <a:off x="204014" y="4023061"/>
            <a:ext cx="8338693" cy="923330"/>
          </a:xfrm>
          <a:prstGeom prst="rect">
            <a:avLst/>
          </a:prstGeom>
        </p:spPr>
        <p:txBody>
          <a:bodyPr wrap="none">
            <a:spAutoFit/>
          </a:bodyPr>
          <a:lstStyle/>
          <a:p>
            <a:pPr marL="285750" indent="-285750">
              <a:buFont typeface="Arial" panose="020B0604020202020204" pitchFamily="34" charset="0"/>
              <a:buChar char="•"/>
            </a:pPr>
            <a:r>
              <a:rPr lang="fr-FR" b="1" dirty="0" smtClean="0"/>
              <a:t>Kirsten </a:t>
            </a:r>
            <a:r>
              <a:rPr lang="fr-FR" b="1" dirty="0" err="1" smtClean="0"/>
              <a:t>Klinkert</a:t>
            </a:r>
            <a:r>
              <a:rPr lang="fr-FR" b="1" dirty="0" smtClean="0"/>
              <a:t>,</a:t>
            </a:r>
            <a:r>
              <a:rPr lang="fr-FR" dirty="0" smtClean="0"/>
              <a:t> </a:t>
            </a:r>
            <a:r>
              <a:rPr lang="fr-FR" dirty="0"/>
              <a:t>PhD </a:t>
            </a:r>
            <a:r>
              <a:rPr lang="fr-FR" dirty="0" err="1" smtClean="0"/>
              <a:t>student</a:t>
            </a:r>
            <a:r>
              <a:rPr lang="fr-FR" dirty="0" smtClean="0"/>
              <a:t> </a:t>
            </a:r>
            <a:r>
              <a:rPr lang="fr-FR" b="1" dirty="0" smtClean="0">
                <a:solidFill>
                  <a:srgbClr val="00FFFF"/>
                </a:solidFill>
              </a:rPr>
              <a:t>poster B1101 Sunday</a:t>
            </a:r>
          </a:p>
          <a:p>
            <a:r>
              <a:rPr lang="fr-FR" dirty="0" smtClean="0"/>
              <a:t>      Membrane </a:t>
            </a:r>
            <a:r>
              <a:rPr lang="fr-FR" dirty="0" err="1" smtClean="0"/>
              <a:t>Traffic</a:t>
            </a:r>
            <a:r>
              <a:rPr lang="fr-FR" dirty="0" smtClean="0"/>
              <a:t> and </a:t>
            </a:r>
            <a:r>
              <a:rPr lang="fr-FR" dirty="0" err="1" smtClean="0"/>
              <a:t>Cell</a:t>
            </a:r>
            <a:r>
              <a:rPr lang="fr-FR" dirty="0" smtClean="0"/>
              <a:t> Division </a:t>
            </a:r>
            <a:r>
              <a:rPr lang="fr-FR" dirty="0" err="1" smtClean="0"/>
              <a:t>Lab</a:t>
            </a:r>
            <a:r>
              <a:rPr lang="fr-FR" dirty="0" smtClean="0"/>
              <a:t>, Paris</a:t>
            </a:r>
          </a:p>
          <a:p>
            <a:r>
              <a:rPr lang="en-GB" dirty="0" smtClean="0">
                <a:solidFill>
                  <a:srgbClr val="00FFFF"/>
                </a:solidFill>
              </a:rPr>
              <a:t>      Rab35 </a:t>
            </a:r>
            <a:r>
              <a:rPr lang="en-GB" dirty="0" err="1" smtClean="0">
                <a:solidFill>
                  <a:srgbClr val="00FFFF"/>
                </a:solidFill>
              </a:rPr>
              <a:t>GTPase</a:t>
            </a:r>
            <a:r>
              <a:rPr lang="en-GB" dirty="0" smtClean="0">
                <a:solidFill>
                  <a:srgbClr val="00FFFF"/>
                </a:solidFill>
              </a:rPr>
              <a:t> couples cell division with initiation of epithelial </a:t>
            </a:r>
            <a:r>
              <a:rPr lang="en-GB" dirty="0" err="1" smtClean="0">
                <a:solidFill>
                  <a:srgbClr val="00FFFF"/>
                </a:solidFill>
              </a:rPr>
              <a:t>apico</a:t>
            </a:r>
            <a:r>
              <a:rPr lang="en-GB" dirty="0" smtClean="0">
                <a:solidFill>
                  <a:srgbClr val="00FFFF"/>
                </a:solidFill>
              </a:rPr>
              <a:t>-basal polarity</a:t>
            </a:r>
            <a:endParaRPr lang="fr-FR" dirty="0">
              <a:solidFill>
                <a:srgbClr val="00FFFF"/>
              </a:solidFill>
            </a:endParaRPr>
          </a:p>
        </p:txBody>
      </p:sp>
      <p:sp>
        <p:nvSpPr>
          <p:cNvPr id="16" name="ZoneTexte 15"/>
          <p:cNvSpPr txBox="1"/>
          <p:nvPr/>
        </p:nvSpPr>
        <p:spPr>
          <a:xfrm>
            <a:off x="92685" y="3429000"/>
            <a:ext cx="2478371" cy="523220"/>
          </a:xfrm>
          <a:prstGeom prst="rect">
            <a:avLst/>
          </a:prstGeom>
          <a:noFill/>
        </p:spPr>
        <p:txBody>
          <a:bodyPr wrap="none" rtlCol="0">
            <a:spAutoFit/>
          </a:bodyPr>
          <a:lstStyle/>
          <a:p>
            <a:r>
              <a:rPr lang="fr-FR" sz="2800" b="1" dirty="0" smtClean="0">
                <a:solidFill>
                  <a:srgbClr val="00FFFF"/>
                </a:solidFill>
              </a:rPr>
              <a:t>2015 </a:t>
            </a:r>
            <a:r>
              <a:rPr lang="fr-FR" sz="2800" b="1" dirty="0" err="1" smtClean="0">
                <a:solidFill>
                  <a:srgbClr val="00FFFF"/>
                </a:solidFill>
              </a:rPr>
              <a:t>Awardees</a:t>
            </a:r>
            <a:endParaRPr lang="fr-FR" sz="2800" b="1" dirty="0">
              <a:solidFill>
                <a:srgbClr val="00FFFF"/>
              </a:solidFill>
            </a:endParaRPr>
          </a:p>
        </p:txBody>
      </p:sp>
      <p:pic>
        <p:nvPicPr>
          <p:cNvPr id="17" name="Image 16"/>
          <p:cNvPicPr>
            <a:picLocks noChangeAspect="1"/>
          </p:cNvPicPr>
          <p:nvPr/>
        </p:nvPicPr>
        <p:blipFill rotWithShape="1">
          <a:blip r:embed="rId4" cstate="print">
            <a:extLst>
              <a:ext uri="{28A0092B-C50C-407E-A947-70E740481C1C}">
                <a14:useLocalDpi xmlns:a14="http://schemas.microsoft.com/office/drawing/2010/main" val="0"/>
              </a:ext>
            </a:extLst>
          </a:blip>
          <a:srcRect t="10918"/>
          <a:stretch/>
        </p:blipFill>
        <p:spPr>
          <a:xfrm>
            <a:off x="7197398" y="2781819"/>
            <a:ext cx="1345309" cy="1702907"/>
          </a:xfrm>
          <a:prstGeom prst="rect">
            <a:avLst/>
          </a:prstGeom>
        </p:spPr>
      </p:pic>
      <p:pic>
        <p:nvPicPr>
          <p:cNvPr id="18" name="Image 17"/>
          <p:cNvPicPr>
            <a:picLocks noChangeAspect="1"/>
          </p:cNvPicPr>
          <p:nvPr/>
        </p:nvPicPr>
        <p:blipFill rotWithShape="1">
          <a:blip r:embed="rId5" cstate="print">
            <a:extLst>
              <a:ext uri="{28A0092B-C50C-407E-A947-70E740481C1C}">
                <a14:useLocalDpi xmlns:a14="http://schemas.microsoft.com/office/drawing/2010/main" val="0"/>
              </a:ext>
            </a:extLst>
          </a:blip>
          <a:srcRect l="12190" r="12190"/>
          <a:stretch/>
        </p:blipFill>
        <p:spPr>
          <a:xfrm>
            <a:off x="7218850" y="5085184"/>
            <a:ext cx="1345309" cy="1412776"/>
          </a:xfrm>
          <a:prstGeom prst="rect">
            <a:avLst/>
          </a:prstGeom>
        </p:spPr>
      </p:pic>
    </p:spTree>
    <p:extLst>
      <p:ext uri="{BB962C8B-B14F-4D97-AF65-F5344CB8AC3E}">
        <p14:creationId xmlns:p14="http://schemas.microsoft.com/office/powerpoint/2010/main" val="365763481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03371"/>
            <a:ext cx="9391600" cy="6637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987790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1143000" y="2757115"/>
            <a:ext cx="7116852" cy="2339102"/>
          </a:xfrm>
          <a:prstGeom prst="rect">
            <a:avLst/>
          </a:prstGeom>
        </p:spPr>
        <p:txBody>
          <a:bodyPr wrap="none">
            <a:spAutoFit/>
          </a:bodyPr>
          <a:lstStyle/>
          <a:p>
            <a:pPr algn="ctr"/>
            <a:endParaRPr lang="fr-FR" sz="2400" b="1" dirty="0" smtClean="0">
              <a:solidFill>
                <a:srgbClr val="00FFFF"/>
              </a:solidFill>
            </a:endParaRPr>
          </a:p>
          <a:p>
            <a:pPr algn="ctr"/>
            <a:r>
              <a:rPr lang="fr-FR" sz="3200" b="1" dirty="0" smtClean="0">
                <a:solidFill>
                  <a:srgbClr val="00FFFF"/>
                </a:solidFill>
              </a:rPr>
              <a:t>« Profession de foi pour élections »</a:t>
            </a: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12829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1790188" y="2757115"/>
            <a:ext cx="5634074" cy="2616101"/>
          </a:xfrm>
          <a:prstGeom prst="rect">
            <a:avLst/>
          </a:prstGeom>
        </p:spPr>
        <p:txBody>
          <a:bodyPr wrap="none">
            <a:spAutoFit/>
          </a:bodyPr>
          <a:lstStyle/>
          <a:p>
            <a:pPr algn="ctr"/>
            <a:endParaRPr lang="fr-FR" sz="2400" b="1" dirty="0">
              <a:solidFill>
                <a:srgbClr val="00FFFF"/>
              </a:solidFill>
            </a:endParaRPr>
          </a:p>
          <a:p>
            <a:pPr algn="ctr"/>
            <a:r>
              <a:rPr lang="fr-FR" sz="3200" b="1" dirty="0" smtClean="0">
                <a:solidFill>
                  <a:srgbClr val="00FFFF"/>
                </a:solidFill>
              </a:rPr>
              <a:t>Meetings </a:t>
            </a:r>
            <a:r>
              <a:rPr lang="fr-FR" sz="3200" b="1" dirty="0" err="1" smtClean="0">
                <a:solidFill>
                  <a:srgbClr val="00FFFF"/>
                </a:solidFill>
              </a:rPr>
              <a:t>organized</a:t>
            </a:r>
            <a:r>
              <a:rPr lang="fr-FR" sz="3200" b="1" dirty="0" smtClean="0">
                <a:solidFill>
                  <a:srgbClr val="00FFFF"/>
                </a:solidFill>
              </a:rPr>
              <a:t> by the SBCF</a:t>
            </a:r>
            <a:endParaRPr lang="fr-FR" sz="3200" b="1" dirty="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12829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36512" y="1412776"/>
            <a:ext cx="9266504" cy="861774"/>
          </a:xfrm>
          <a:prstGeom prst="rect">
            <a:avLst/>
          </a:prstGeom>
          <a:noFill/>
        </p:spPr>
        <p:txBody>
          <a:bodyPr wrap="none" rtlCol="0">
            <a:spAutoFit/>
          </a:bodyPr>
          <a:lstStyle/>
          <a:p>
            <a:pPr defTabSz="914400"/>
            <a:r>
              <a:rPr lang="fr-FR" sz="2800" b="1" dirty="0" err="1" smtClean="0">
                <a:solidFill>
                  <a:srgbClr val="00FFFF"/>
                </a:solidFill>
              </a:rPr>
              <a:t>Supported</a:t>
            </a:r>
            <a:r>
              <a:rPr lang="fr-FR" sz="2800" b="1" dirty="0" smtClean="0">
                <a:solidFill>
                  <a:srgbClr val="00FFFF"/>
                </a:solidFill>
              </a:rPr>
              <a:t> SBCF meetings 2015</a:t>
            </a:r>
          </a:p>
          <a:p>
            <a:pPr defTabSz="914400"/>
            <a:r>
              <a:rPr lang="fr-FR" sz="2200" dirty="0" smtClean="0">
                <a:solidFill>
                  <a:srgbClr val="00FFFF"/>
                </a:solidFill>
              </a:rPr>
              <a:t>  April 2015/80p/40 k</a:t>
            </a:r>
            <a:r>
              <a:rPr lang="en-US" sz="2200" b="1" dirty="0" smtClean="0">
                <a:solidFill>
                  <a:srgbClr val="00FFFF"/>
                </a:solidFill>
              </a:rPr>
              <a:t>€</a:t>
            </a:r>
            <a:r>
              <a:rPr lang="fr-FR" sz="2200" dirty="0" smtClean="0">
                <a:solidFill>
                  <a:srgbClr val="00FFFF"/>
                </a:solidFill>
              </a:rPr>
              <a:t>      </a:t>
            </a:r>
            <a:r>
              <a:rPr lang="fr-FR" sz="2200" dirty="0" err="1" smtClean="0">
                <a:solidFill>
                  <a:srgbClr val="00FFFF"/>
                </a:solidFill>
              </a:rPr>
              <a:t>June</a:t>
            </a:r>
            <a:r>
              <a:rPr lang="fr-FR" sz="2200" dirty="0" smtClean="0">
                <a:solidFill>
                  <a:srgbClr val="00FFFF"/>
                </a:solidFill>
              </a:rPr>
              <a:t> 2015</a:t>
            </a:r>
            <a:r>
              <a:rPr lang="fr-FR" sz="2200" dirty="0">
                <a:solidFill>
                  <a:srgbClr val="00FFFF"/>
                </a:solidFill>
              </a:rPr>
              <a:t>/ </a:t>
            </a:r>
            <a:r>
              <a:rPr lang="fr-FR" sz="2200" dirty="0" smtClean="0">
                <a:solidFill>
                  <a:srgbClr val="00FFFF"/>
                </a:solidFill>
              </a:rPr>
              <a:t>125p/80k</a:t>
            </a:r>
            <a:r>
              <a:rPr lang="en-US" sz="2200" b="1" dirty="0" smtClean="0">
                <a:solidFill>
                  <a:srgbClr val="00FFFF"/>
                </a:solidFill>
              </a:rPr>
              <a:t>€</a:t>
            </a:r>
            <a:r>
              <a:rPr lang="fr-FR" sz="2200" dirty="0" smtClean="0">
                <a:solidFill>
                  <a:srgbClr val="00FFFF"/>
                </a:solidFill>
              </a:rPr>
              <a:t>    </a:t>
            </a:r>
            <a:r>
              <a:rPr lang="fr-FR" sz="2200" dirty="0" err="1" smtClean="0">
                <a:solidFill>
                  <a:srgbClr val="00FFFF"/>
                </a:solidFill>
              </a:rPr>
              <a:t>Oct</a:t>
            </a:r>
            <a:r>
              <a:rPr lang="fr-FR" sz="2200" dirty="0" smtClean="0">
                <a:solidFill>
                  <a:srgbClr val="00FFFF"/>
                </a:solidFill>
              </a:rPr>
              <a:t> 2015/170p/140 k</a:t>
            </a:r>
            <a:r>
              <a:rPr lang="en-US" sz="2200" b="1" dirty="0" smtClean="0">
                <a:solidFill>
                  <a:srgbClr val="00FFFF"/>
                </a:solidFill>
              </a:rPr>
              <a:t>€</a:t>
            </a:r>
            <a:endParaRPr lang="fr-FR" sz="2200" dirty="0">
              <a:solidFill>
                <a:srgbClr val="00FFFF"/>
              </a:solidFill>
            </a:endParaRP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362200"/>
            <a:ext cx="2857895" cy="4041419"/>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5482" y="2362200"/>
            <a:ext cx="2806678" cy="3971878"/>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5432" y="2392193"/>
            <a:ext cx="2801064" cy="3962075"/>
          </a:xfrm>
          <a:prstGeom prst="rect">
            <a:avLst/>
          </a:prstGeom>
        </p:spPr>
      </p:pic>
      <p:pic>
        <p:nvPicPr>
          <p:cNvPr id="11"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6303965" y="6400800"/>
            <a:ext cx="2763835" cy="369332"/>
          </a:xfrm>
          <a:prstGeom prst="rect">
            <a:avLst/>
          </a:prstGeom>
          <a:noFill/>
        </p:spPr>
        <p:txBody>
          <a:bodyPr wrap="none" rtlCol="0">
            <a:spAutoFit/>
          </a:bodyPr>
          <a:lstStyle/>
          <a:p>
            <a:r>
              <a:rPr lang="fr-FR" dirty="0" smtClean="0"/>
              <a:t>Corinne, Daniela, Hélène</a:t>
            </a:r>
            <a:endParaRPr lang="fr-FR" dirty="0"/>
          </a:p>
        </p:txBody>
      </p:sp>
      <p:sp>
        <p:nvSpPr>
          <p:cNvPr id="9" name="ZoneTexte 8"/>
          <p:cNvSpPr txBox="1"/>
          <p:nvPr/>
        </p:nvSpPr>
        <p:spPr>
          <a:xfrm>
            <a:off x="4090754" y="6412468"/>
            <a:ext cx="1014646" cy="369332"/>
          </a:xfrm>
          <a:prstGeom prst="rect">
            <a:avLst/>
          </a:prstGeom>
          <a:noFill/>
        </p:spPr>
        <p:txBody>
          <a:bodyPr wrap="none" rtlCol="0">
            <a:spAutoFit/>
          </a:bodyPr>
          <a:lstStyle/>
          <a:p>
            <a:r>
              <a:rPr lang="fr-FR" dirty="0" smtClean="0"/>
              <a:t>Violaine</a:t>
            </a:r>
            <a:endParaRPr lang="fr-FR" dirty="0"/>
          </a:p>
        </p:txBody>
      </p:sp>
    </p:spTree>
    <p:extLst>
      <p:ext uri="{BB962C8B-B14F-4D97-AF65-F5344CB8AC3E}">
        <p14:creationId xmlns:p14="http://schemas.microsoft.com/office/powerpoint/2010/main" val="212351624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35496" y="1412776"/>
            <a:ext cx="8699818" cy="5755421"/>
          </a:xfrm>
          <a:prstGeom prst="rect">
            <a:avLst/>
          </a:prstGeom>
          <a:noFill/>
        </p:spPr>
        <p:txBody>
          <a:bodyPr wrap="none" rtlCol="0">
            <a:spAutoFit/>
          </a:bodyPr>
          <a:lstStyle/>
          <a:p>
            <a:pPr defTabSz="914400"/>
            <a:r>
              <a:rPr lang="fr-FR" sz="2800" b="1" dirty="0" err="1">
                <a:solidFill>
                  <a:srgbClr val="00FFFF"/>
                </a:solidFill>
              </a:rPr>
              <a:t>Upcoming</a:t>
            </a:r>
            <a:r>
              <a:rPr lang="fr-FR" sz="2800" b="1" dirty="0">
                <a:solidFill>
                  <a:srgbClr val="00FFFF"/>
                </a:solidFill>
              </a:rPr>
              <a:t> </a:t>
            </a:r>
            <a:r>
              <a:rPr lang="fr-FR" sz="2800" b="1" dirty="0" smtClean="0">
                <a:solidFill>
                  <a:srgbClr val="00FFFF"/>
                </a:solidFill>
              </a:rPr>
              <a:t>meetings 2016/2017</a:t>
            </a:r>
          </a:p>
          <a:p>
            <a:pPr defTabSz="914400"/>
            <a:endParaRPr lang="fr-FR" sz="2800" b="1"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July 1st  Paris: « </a:t>
            </a:r>
            <a:r>
              <a:rPr lang="fr-FR" sz="2400" dirty="0" err="1" smtClean="0">
                <a:solidFill>
                  <a:srgbClr val="00FFFF"/>
                </a:solidFill>
              </a:rPr>
              <a:t>Current</a:t>
            </a:r>
            <a:r>
              <a:rPr lang="fr-FR" sz="2400" dirty="0" smtClean="0">
                <a:solidFill>
                  <a:srgbClr val="00FFFF"/>
                </a:solidFill>
              </a:rPr>
              <a:t> challenges in </a:t>
            </a:r>
            <a:r>
              <a:rPr lang="fr-FR" sz="2400" dirty="0" err="1" smtClean="0">
                <a:solidFill>
                  <a:srgbClr val="00FFFF"/>
                </a:solidFill>
              </a:rPr>
              <a:t>cell</a:t>
            </a:r>
            <a:r>
              <a:rPr lang="fr-FR" sz="2400" dirty="0" smtClean="0">
                <a:solidFill>
                  <a:srgbClr val="00FFFF"/>
                </a:solidFill>
              </a:rPr>
              <a:t> –</a:t>
            </a:r>
            <a:r>
              <a:rPr lang="fr-FR" sz="2400" dirty="0" err="1" smtClean="0">
                <a:solidFill>
                  <a:srgbClr val="00FFFF"/>
                </a:solidFill>
              </a:rPr>
              <a:t>cell</a:t>
            </a:r>
            <a:r>
              <a:rPr lang="fr-FR" sz="2400" dirty="0" smtClean="0">
                <a:solidFill>
                  <a:srgbClr val="00FFFF"/>
                </a:solidFill>
              </a:rPr>
              <a:t> communication »</a:t>
            </a:r>
          </a:p>
          <a:p>
            <a:pPr marL="457200" indent="-457200" defTabSz="914400">
              <a:buFont typeface="Arial" panose="020B0604020202020204" pitchFamily="34" charset="0"/>
              <a:buChar char="•"/>
            </a:pPr>
            <a:r>
              <a:rPr lang="fr-FR" sz="2400" dirty="0" smtClean="0">
                <a:solidFill>
                  <a:srgbClr val="00FFFF"/>
                </a:solidFill>
              </a:rPr>
              <a:t>AVISIAN/ITMO BCDE  et SBCF</a:t>
            </a: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endParaRPr lang="fr-FR" sz="2400" dirty="0">
              <a:solidFill>
                <a:srgbClr val="00FFFF"/>
              </a:solidFill>
            </a:endParaRPr>
          </a:p>
          <a:p>
            <a:pPr defTabSz="914400"/>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Deadline : </a:t>
            </a:r>
            <a:r>
              <a:rPr lang="fr-FR" sz="2400" dirty="0" err="1" smtClean="0">
                <a:solidFill>
                  <a:srgbClr val="00FFFF"/>
                </a:solidFill>
              </a:rPr>
              <a:t>June</a:t>
            </a:r>
            <a:r>
              <a:rPr lang="fr-FR" sz="2400" dirty="0">
                <a:solidFill>
                  <a:srgbClr val="00FFFF"/>
                </a:solidFill>
              </a:rPr>
              <a:t> 20 </a:t>
            </a:r>
            <a:endParaRPr lang="fr-FR" sz="2400" dirty="0" smtClean="0">
              <a:solidFill>
                <a:srgbClr val="00FFFF"/>
              </a:solidFill>
            </a:endParaRPr>
          </a:p>
          <a:p>
            <a:pPr defTabSz="914400"/>
            <a:r>
              <a:rPr lang="fr-FR" sz="2400" dirty="0">
                <a:solidFill>
                  <a:srgbClr val="00FFFF"/>
                </a:solidFill>
              </a:rPr>
              <a:t> </a:t>
            </a:r>
            <a:r>
              <a:rPr lang="fr-FR" sz="2400" dirty="0" smtClean="0">
                <a:solidFill>
                  <a:srgbClr val="00FFFF"/>
                </a:solidFill>
              </a:rPr>
              <a:t>     </a:t>
            </a:r>
            <a:r>
              <a:rPr lang="fr-FR" sz="2400" dirty="0" err="1">
                <a:solidFill>
                  <a:srgbClr val="00FFFF"/>
                </a:solidFill>
              </a:rPr>
              <a:t>https</a:t>
            </a:r>
            <a:r>
              <a:rPr lang="fr-FR" sz="2400" dirty="0">
                <a:solidFill>
                  <a:srgbClr val="00FFFF"/>
                </a:solidFill>
              </a:rPr>
              <a:t>://</a:t>
            </a:r>
            <a:r>
              <a:rPr lang="fr-FR" sz="2400" dirty="0" err="1">
                <a:solidFill>
                  <a:srgbClr val="00FFFF"/>
                </a:solidFill>
              </a:rPr>
              <a:t>cellcomm.sciencesconf.org</a:t>
            </a:r>
            <a:r>
              <a:rPr lang="fr-FR" sz="2400" dirty="0" smtClean="0">
                <a:solidFill>
                  <a:srgbClr val="00FFFF"/>
                </a:solidFill>
              </a:rPr>
              <a:t>/</a:t>
            </a:r>
          </a:p>
          <a:p>
            <a:pPr marL="457200" indent="-457200" defTabSz="914400">
              <a:buFont typeface="Arial" panose="020B0604020202020204" pitchFamily="34" charset="0"/>
              <a:buChar char="•"/>
            </a:pPr>
            <a:endParaRPr lang="fr-FR" sz="2400" dirty="0" smtClean="0">
              <a:solidFill>
                <a:srgbClr val="00FFFF"/>
              </a:solidFill>
            </a:endParaRPr>
          </a:p>
        </p:txBody>
      </p:sp>
      <p:pic>
        <p:nvPicPr>
          <p:cNvPr id="3" name="Image 2" descr="Capture d’écran 2016-05-30 à 11.47.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140968"/>
            <a:ext cx="6264696" cy="2836725"/>
          </a:xfrm>
          <a:prstGeom prst="rect">
            <a:avLst/>
          </a:prstGeom>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41284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Capture d’écran 2016-06-02 à 18.51.57.png"/>
          <p:cNvPicPr>
            <a:picLocks noChangeAspect="1"/>
          </p:cNvPicPr>
          <p:nvPr/>
        </p:nvPicPr>
        <p:blipFill>
          <a:blip r:embed="rId3"/>
          <a:stretch>
            <a:fillRect/>
          </a:stretch>
        </p:blipFill>
        <p:spPr>
          <a:xfrm>
            <a:off x="1143000" y="0"/>
            <a:ext cx="7116321" cy="6858000"/>
          </a:xfrm>
          <a:prstGeom prst="rect">
            <a:avLst/>
          </a:prstGeom>
        </p:spPr>
      </p:pic>
    </p:spTree>
    <p:extLst>
      <p:ext uri="{BB962C8B-B14F-4D97-AF65-F5344CB8AC3E}">
        <p14:creationId xmlns:p14="http://schemas.microsoft.com/office/powerpoint/2010/main" val="21944128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556792"/>
            <a:ext cx="8496944" cy="4801315"/>
          </a:xfrm>
          <a:prstGeom prst="rect">
            <a:avLst/>
          </a:prstGeom>
        </p:spPr>
        <p:txBody>
          <a:bodyPr wrap="square">
            <a:spAutoFit/>
          </a:bodyPr>
          <a:lstStyle/>
          <a:p>
            <a:endParaRPr lang="fr-FR" dirty="0" smtClean="0"/>
          </a:p>
          <a:p>
            <a:r>
              <a:rPr lang="fr-FR" dirty="0" smtClean="0"/>
              <a:t>2015-Group Leader   </a:t>
            </a:r>
            <a:r>
              <a:rPr lang="fr-FR" dirty="0"/>
              <a:t/>
            </a:r>
            <a:br>
              <a:rPr lang="fr-FR" dirty="0"/>
            </a:br>
            <a:r>
              <a:rPr lang="fr-FR" dirty="0" smtClean="0"/>
              <a:t>IBDM – CNRS  Marseille</a:t>
            </a:r>
            <a:r>
              <a:rPr lang="fr-FR" dirty="0"/>
              <a:t/>
            </a:r>
            <a:br>
              <a:rPr lang="fr-FR" dirty="0"/>
            </a:br>
            <a:endParaRPr lang="fr-FR" dirty="0" smtClean="0"/>
          </a:p>
          <a:p>
            <a:endParaRPr lang="fr-FR" dirty="0"/>
          </a:p>
          <a:p>
            <a:r>
              <a:rPr lang="fr-FR" dirty="0" smtClean="0"/>
              <a:t>2012-2015 CR CNRS</a:t>
            </a:r>
          </a:p>
          <a:p>
            <a:r>
              <a:rPr lang="fr-FR" dirty="0" smtClean="0"/>
              <a:t>CEA Grenoble   Equipe L. </a:t>
            </a:r>
            <a:r>
              <a:rPr lang="fr-FR" dirty="0" err="1" smtClean="0"/>
              <a:t>Blanchoin</a:t>
            </a:r>
            <a:endParaRPr lang="fr-FR" dirty="0" smtClean="0"/>
          </a:p>
          <a:p>
            <a:endParaRPr lang="fr-FR" dirty="0" smtClean="0"/>
          </a:p>
          <a:p>
            <a:endParaRPr lang="fr-FR" dirty="0"/>
          </a:p>
          <a:p>
            <a:r>
              <a:rPr lang="fr-FR" dirty="0" smtClean="0"/>
              <a:t>2008-2012  Post-doctorat</a:t>
            </a:r>
          </a:p>
          <a:p>
            <a:r>
              <a:rPr lang="fr-FR" dirty="0" smtClean="0"/>
              <a:t>UC Berkeley    </a:t>
            </a:r>
            <a:r>
              <a:rPr lang="fr-FR" dirty="0" err="1" smtClean="0"/>
              <a:t>Drubin</a:t>
            </a:r>
            <a:r>
              <a:rPr lang="fr-FR" dirty="0" smtClean="0"/>
              <a:t> </a:t>
            </a:r>
            <a:r>
              <a:rPr lang="fr-FR" dirty="0" err="1" smtClean="0"/>
              <a:t>Lab</a:t>
            </a:r>
            <a:endParaRPr lang="fr-FR" dirty="0" smtClean="0"/>
          </a:p>
          <a:p>
            <a:r>
              <a:rPr lang="fr-FR" dirty="0" smtClean="0"/>
              <a:t/>
            </a:r>
            <a:br>
              <a:rPr lang="fr-FR" dirty="0" smtClean="0"/>
            </a:br>
            <a:endParaRPr lang="fr-FR" dirty="0" smtClean="0"/>
          </a:p>
          <a:p>
            <a:endParaRPr lang="fr-FR" dirty="0"/>
          </a:p>
          <a:p>
            <a:r>
              <a:rPr lang="fr-FR" dirty="0" smtClean="0"/>
              <a:t>2004-2008  Doctorat</a:t>
            </a:r>
          </a:p>
          <a:p>
            <a:r>
              <a:rPr lang="fr-FR" dirty="0"/>
              <a:t>CEA Grenoble   Equipe L. </a:t>
            </a:r>
            <a:r>
              <a:rPr lang="fr-FR" dirty="0" err="1"/>
              <a:t>Blanchoin</a:t>
            </a:r>
            <a:endParaRPr lang="fr-FR" dirty="0"/>
          </a:p>
          <a:p>
            <a:endParaRPr lang="fr-FR" dirty="0" smtClean="0"/>
          </a:p>
          <a:p>
            <a:endParaRPr lang="fr-FR" dirty="0"/>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615"/>
          <a:stretch/>
        </p:blipFill>
        <p:spPr bwMode="auto">
          <a:xfrm>
            <a:off x="6228184" y="0"/>
            <a:ext cx="2754956" cy="64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 1" descr="Capture d’écran 2016-05-30 à 12.21.17.png"/>
          <p:cNvPicPr>
            <a:picLocks noChangeAspect="1"/>
          </p:cNvPicPr>
          <p:nvPr/>
        </p:nvPicPr>
        <p:blipFill rotWithShape="1">
          <a:blip r:embed="rId3">
            <a:extLst>
              <a:ext uri="{28A0092B-C50C-407E-A947-70E740481C1C}">
                <a14:useLocalDpi xmlns:a14="http://schemas.microsoft.com/office/drawing/2010/main" val="0"/>
              </a:ext>
            </a:extLst>
          </a:blip>
          <a:srcRect b="3828"/>
          <a:stretch/>
        </p:blipFill>
        <p:spPr>
          <a:xfrm>
            <a:off x="5715000" y="2133600"/>
            <a:ext cx="2628900" cy="2552700"/>
          </a:xfrm>
          <a:prstGeom prst="rect">
            <a:avLst/>
          </a:prstGeom>
        </p:spPr>
      </p:pic>
      <p:sp>
        <p:nvSpPr>
          <p:cNvPr id="7" name="Rectangle 6"/>
          <p:cNvSpPr/>
          <p:nvPr/>
        </p:nvSpPr>
        <p:spPr>
          <a:xfrm>
            <a:off x="381000" y="762000"/>
            <a:ext cx="7920880" cy="1077218"/>
          </a:xfrm>
          <a:prstGeom prst="rect">
            <a:avLst/>
          </a:prstGeom>
        </p:spPr>
        <p:txBody>
          <a:bodyPr wrap="square">
            <a:spAutoFit/>
          </a:bodyPr>
          <a:lstStyle/>
          <a:p>
            <a:r>
              <a:rPr lang="fr-FR" sz="3200" dirty="0" smtClean="0">
                <a:solidFill>
                  <a:srgbClr val="00FFFF"/>
                </a:solidFill>
              </a:rPr>
              <a:t>Alphée Michelot, Prix JC SBCF 2016</a:t>
            </a:r>
            <a:endParaRPr lang="fr-FR" sz="3200" dirty="0" smtClean="0"/>
          </a:p>
          <a:p>
            <a:pPr>
              <a:spcAft>
                <a:spcPts val="0"/>
              </a:spcAft>
            </a:pPr>
            <a:r>
              <a:rPr lang="fr-FR" sz="3200" dirty="0">
                <a:solidFill>
                  <a:srgbClr val="000000"/>
                </a:solidFill>
              </a:rPr>
              <a:t> </a:t>
            </a:r>
            <a:endParaRPr lang="fr-FR" sz="3200" dirty="0"/>
          </a:p>
        </p:txBody>
      </p:sp>
    </p:spTree>
    <p:extLst>
      <p:ext uri="{BB962C8B-B14F-4D97-AF65-F5344CB8AC3E}">
        <p14:creationId xmlns:p14="http://schemas.microsoft.com/office/powerpoint/2010/main" val="421488973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38021" y="1524000"/>
            <a:ext cx="6083717" cy="5293756"/>
          </a:xfrm>
          <a:prstGeom prst="rect">
            <a:avLst/>
          </a:prstGeom>
          <a:noFill/>
        </p:spPr>
        <p:txBody>
          <a:bodyPr wrap="none" rtlCol="0">
            <a:spAutoFit/>
          </a:bodyPr>
          <a:lstStyle/>
          <a:p>
            <a:pPr defTabSz="914400"/>
            <a:r>
              <a:rPr lang="fr-FR" sz="2800" b="1" dirty="0" err="1">
                <a:solidFill>
                  <a:srgbClr val="00FFFF"/>
                </a:solidFill>
              </a:rPr>
              <a:t>Upcoming</a:t>
            </a:r>
            <a:r>
              <a:rPr lang="fr-FR" sz="2800" b="1" dirty="0">
                <a:solidFill>
                  <a:srgbClr val="00FFFF"/>
                </a:solidFill>
              </a:rPr>
              <a:t> </a:t>
            </a:r>
            <a:r>
              <a:rPr lang="fr-FR" sz="2800" b="1" dirty="0" smtClean="0">
                <a:solidFill>
                  <a:srgbClr val="00FFFF"/>
                </a:solidFill>
              </a:rPr>
              <a:t>meetings 2016/2017</a:t>
            </a:r>
          </a:p>
          <a:p>
            <a:pPr defTabSz="914400"/>
            <a:endParaRPr lang="fr-FR" sz="2800" b="1"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28-30 </a:t>
            </a:r>
            <a:r>
              <a:rPr lang="fr-FR" sz="2400" dirty="0" err="1" smtClean="0">
                <a:solidFill>
                  <a:srgbClr val="00FFFF"/>
                </a:solidFill>
              </a:rPr>
              <a:t>September</a:t>
            </a:r>
            <a:r>
              <a:rPr lang="fr-FR" sz="2400" dirty="0" smtClean="0">
                <a:solidFill>
                  <a:srgbClr val="00FFFF"/>
                </a:solidFill>
              </a:rPr>
              <a:t> 2016: </a:t>
            </a:r>
          </a:p>
          <a:p>
            <a:pPr marL="457200" indent="-457200" defTabSz="914400">
              <a:buFont typeface="Arial" panose="020B0604020202020204" pitchFamily="34" charset="0"/>
              <a:buChar char="•"/>
            </a:pPr>
            <a:r>
              <a:rPr lang="fr-FR" sz="2400" dirty="0" smtClean="0">
                <a:solidFill>
                  <a:srgbClr val="00FFFF"/>
                </a:solidFill>
              </a:rPr>
              <a:t>« Building the </a:t>
            </a:r>
            <a:r>
              <a:rPr lang="fr-FR" sz="2400" dirty="0" err="1" smtClean="0">
                <a:solidFill>
                  <a:srgbClr val="00FFFF"/>
                </a:solidFill>
              </a:rPr>
              <a:t>Cell</a:t>
            </a:r>
            <a:r>
              <a:rPr lang="fr-FR" sz="2400" dirty="0" smtClean="0">
                <a:solidFill>
                  <a:srgbClr val="00FFFF"/>
                </a:solidFill>
              </a:rPr>
              <a:t> »</a:t>
            </a:r>
          </a:p>
          <a:p>
            <a:pPr marL="457200" indent="-457200" defTabSz="914400">
              <a:buFont typeface="Arial" panose="020B0604020202020204" pitchFamily="34" charset="0"/>
              <a:buChar char="•"/>
            </a:pPr>
            <a:r>
              <a:rPr lang="fr-FR" sz="2400" dirty="0" smtClean="0">
                <a:solidFill>
                  <a:srgbClr val="00FFFF"/>
                </a:solidFill>
              </a:rPr>
              <a:t>Paris -Institut Pasteur</a:t>
            </a: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r>
              <a:rPr lang="fr-FR" dirty="0" err="1" smtClean="0"/>
              <a:t>Antonny</a:t>
            </a:r>
            <a:r>
              <a:rPr lang="fr-FR" dirty="0" smtClean="0"/>
              <a:t>, </a:t>
            </a:r>
            <a:r>
              <a:rPr lang="fr-FR" dirty="0" err="1" smtClean="0"/>
              <a:t>Ballabio</a:t>
            </a:r>
            <a:r>
              <a:rPr lang="fr-FR" dirty="0" smtClean="0"/>
              <a:t>, </a:t>
            </a:r>
            <a:r>
              <a:rPr lang="fr-FR" dirty="0" err="1" smtClean="0"/>
              <a:t>Betzig</a:t>
            </a:r>
            <a:r>
              <a:rPr lang="fr-FR" dirty="0" smtClean="0"/>
              <a:t>, </a:t>
            </a:r>
            <a:r>
              <a:rPr lang="fr-FR" dirty="0" err="1" smtClean="0"/>
              <a:t>Ferrell</a:t>
            </a:r>
            <a:r>
              <a:rPr lang="fr-FR" dirty="0" smtClean="0"/>
              <a:t>, </a:t>
            </a:r>
            <a:r>
              <a:rPr lang="fr-FR" dirty="0" err="1" smtClean="0"/>
              <a:t>Gilmour</a:t>
            </a:r>
            <a:r>
              <a:rPr lang="fr-FR" dirty="0" smtClean="0"/>
              <a:t>, Johannes,</a:t>
            </a:r>
          </a:p>
          <a:p>
            <a:pPr marL="457200" indent="-457200" defTabSz="914400">
              <a:buFont typeface="Arial" panose="020B0604020202020204" pitchFamily="34" charset="0"/>
              <a:buChar char="•"/>
            </a:pPr>
            <a:r>
              <a:rPr lang="fr-FR" dirty="0" smtClean="0"/>
              <a:t>Li, </a:t>
            </a:r>
            <a:r>
              <a:rPr lang="fr-FR" dirty="0" err="1" smtClean="0"/>
              <a:t>Martin-Belmonte</a:t>
            </a:r>
            <a:r>
              <a:rPr lang="fr-FR" dirty="0" smtClean="0"/>
              <a:t>, </a:t>
            </a:r>
            <a:r>
              <a:rPr lang="fr-FR" dirty="0" err="1" smtClean="0"/>
              <a:t>Mehlen</a:t>
            </a:r>
            <a:r>
              <a:rPr lang="fr-FR" dirty="0" smtClean="0"/>
              <a:t>, Parent, </a:t>
            </a:r>
            <a:r>
              <a:rPr lang="fr-FR" dirty="0" err="1" smtClean="0"/>
              <a:t>Piel</a:t>
            </a:r>
            <a:r>
              <a:rPr lang="fr-FR" dirty="0" smtClean="0"/>
              <a:t>, Robinson,</a:t>
            </a:r>
          </a:p>
          <a:p>
            <a:pPr marL="457200" indent="-457200" defTabSz="914400">
              <a:buFont typeface="Arial" panose="020B0604020202020204" pitchFamily="34" charset="0"/>
              <a:buChar char="•"/>
            </a:pPr>
            <a:r>
              <a:rPr lang="fr-FR" dirty="0" smtClean="0"/>
              <a:t>Roux, </a:t>
            </a:r>
            <a:r>
              <a:rPr lang="fr-FR" dirty="0" err="1" smtClean="0"/>
              <a:t>Schweisguth</a:t>
            </a:r>
            <a:r>
              <a:rPr lang="fr-FR" dirty="0" smtClean="0"/>
              <a:t>, </a:t>
            </a:r>
            <a:r>
              <a:rPr lang="fr-FR" dirty="0" err="1" smtClean="0"/>
              <a:t>Schwille</a:t>
            </a:r>
            <a:r>
              <a:rPr lang="fr-FR" dirty="0" smtClean="0"/>
              <a:t>, Surrey, Vale, </a:t>
            </a:r>
            <a:r>
              <a:rPr lang="fr-FR" dirty="0" err="1" smtClean="0"/>
              <a:t>Verlhac</a:t>
            </a:r>
            <a:r>
              <a:rPr lang="fr-FR" dirty="0" smtClean="0"/>
              <a:t>,</a:t>
            </a:r>
          </a:p>
          <a:p>
            <a:pPr marL="457200" indent="-457200" defTabSz="914400">
              <a:buFont typeface="Arial" panose="020B0604020202020204" pitchFamily="34" charset="0"/>
              <a:buChar char="•"/>
            </a:pPr>
            <a:r>
              <a:rPr lang="fr-FR" dirty="0" err="1" smtClean="0"/>
              <a:t>Zurzolo</a:t>
            </a:r>
            <a:endParaRPr lang="fr-FR" dirty="0" smtClean="0"/>
          </a:p>
          <a:p>
            <a:pPr marL="457200" indent="-457200" defTabSz="914400">
              <a:buFont typeface="Arial" panose="020B0604020202020204" pitchFamily="34" charset="0"/>
              <a:buChar char="•"/>
            </a:pPr>
            <a:endParaRPr lang="fr-FR" dirty="0" smtClean="0">
              <a:solidFill>
                <a:srgbClr val="00FFFF"/>
              </a:solidFill>
            </a:endParaRPr>
          </a:p>
          <a:p>
            <a:pPr defTabSz="914400"/>
            <a:endParaRPr lang="fr-FR" sz="2400"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Google: « building the </a:t>
            </a:r>
            <a:r>
              <a:rPr lang="fr-FR" sz="2400" dirty="0" err="1" smtClean="0">
                <a:solidFill>
                  <a:srgbClr val="00FFFF"/>
                </a:solidFill>
              </a:rPr>
              <a:t>cell</a:t>
            </a:r>
            <a:r>
              <a:rPr lang="fr-FR" sz="2400" dirty="0" smtClean="0">
                <a:solidFill>
                  <a:srgbClr val="00FFFF"/>
                </a:solidFill>
              </a:rPr>
              <a:t> 2016 »</a:t>
            </a:r>
          </a:p>
          <a:p>
            <a:pPr marL="457200" indent="-457200" defTabSz="914400">
              <a:buFont typeface="Arial" panose="020B0604020202020204" pitchFamily="34" charset="0"/>
              <a:buChar char="•"/>
            </a:pPr>
            <a:r>
              <a:rPr lang="fr-FR" sz="2400" dirty="0" err="1" smtClean="0">
                <a:solidFill>
                  <a:srgbClr val="00FFFF"/>
                </a:solidFill>
              </a:rPr>
              <a:t>Register</a:t>
            </a:r>
            <a:r>
              <a:rPr lang="fr-FR" sz="2400" dirty="0" smtClean="0">
                <a:solidFill>
                  <a:srgbClr val="00FFFF"/>
                </a:solidFill>
              </a:rPr>
              <a:t> </a:t>
            </a:r>
            <a:r>
              <a:rPr lang="fr-FR" sz="2400" dirty="0" err="1" smtClean="0">
                <a:solidFill>
                  <a:srgbClr val="00FFFF"/>
                </a:solidFill>
              </a:rPr>
              <a:t>before</a:t>
            </a:r>
            <a:r>
              <a:rPr lang="fr-FR" sz="2400" dirty="0" smtClean="0">
                <a:solidFill>
                  <a:srgbClr val="00FFFF"/>
                </a:solidFill>
              </a:rPr>
              <a:t> July 14 for best </a:t>
            </a:r>
            <a:r>
              <a:rPr lang="fr-FR" sz="2400" dirty="0" err="1" smtClean="0">
                <a:solidFill>
                  <a:srgbClr val="00FFFF"/>
                </a:solidFill>
              </a:rPr>
              <a:t>prices</a:t>
            </a:r>
            <a:endParaRPr lang="fr-FR" sz="2400"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(250-350€)</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0617" y="1937310"/>
            <a:ext cx="3193383" cy="4516026"/>
          </a:xfrm>
          <a:prstGeom prst="rect">
            <a:avLst/>
          </a:prstGeom>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111838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2952" y="1700808"/>
            <a:ext cx="4840863" cy="2369880"/>
          </a:xfrm>
          <a:prstGeom prst="rect">
            <a:avLst/>
          </a:prstGeom>
          <a:noFill/>
        </p:spPr>
        <p:txBody>
          <a:bodyPr wrap="none" rtlCol="0">
            <a:spAutoFit/>
          </a:bodyPr>
          <a:lstStyle/>
          <a:p>
            <a:pPr defTabSz="914400"/>
            <a:r>
              <a:rPr lang="fr-FR" sz="2800" b="1" dirty="0" err="1">
                <a:solidFill>
                  <a:srgbClr val="00FFFF"/>
                </a:solidFill>
              </a:rPr>
              <a:t>Upcoming</a:t>
            </a:r>
            <a:r>
              <a:rPr lang="fr-FR" sz="2800" b="1" dirty="0">
                <a:solidFill>
                  <a:srgbClr val="00FFFF"/>
                </a:solidFill>
              </a:rPr>
              <a:t> </a:t>
            </a:r>
            <a:r>
              <a:rPr lang="fr-FR" sz="2800" b="1" dirty="0" smtClean="0">
                <a:solidFill>
                  <a:srgbClr val="00FFFF"/>
                </a:solidFill>
              </a:rPr>
              <a:t>meetings 2016/2017</a:t>
            </a: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6-8 </a:t>
            </a:r>
            <a:r>
              <a:rPr lang="fr-FR" sz="2400" dirty="0" err="1" smtClean="0">
                <a:solidFill>
                  <a:srgbClr val="00FFFF"/>
                </a:solidFill>
              </a:rPr>
              <a:t>June</a:t>
            </a:r>
            <a:r>
              <a:rPr lang="fr-FR" sz="2400" dirty="0" smtClean="0">
                <a:solidFill>
                  <a:srgbClr val="00FFFF"/>
                </a:solidFill>
              </a:rPr>
              <a:t> 2016, Montpellier </a:t>
            </a:r>
          </a:p>
          <a:p>
            <a:pPr defTabSz="914400"/>
            <a:r>
              <a:rPr lang="fr-FR" sz="2400" dirty="0" smtClean="0">
                <a:solidFill>
                  <a:srgbClr val="00FFFF"/>
                </a:solidFill>
              </a:rPr>
              <a:t>« 6th </a:t>
            </a:r>
            <a:r>
              <a:rPr lang="fr-FR" sz="2400" dirty="0" err="1" smtClean="0">
                <a:solidFill>
                  <a:srgbClr val="00FFFF"/>
                </a:solidFill>
              </a:rPr>
              <a:t>Cell</a:t>
            </a:r>
            <a:r>
              <a:rPr lang="fr-FR" sz="2400" dirty="0" smtClean="0">
                <a:solidFill>
                  <a:srgbClr val="00FFFF"/>
                </a:solidFill>
              </a:rPr>
              <a:t> </a:t>
            </a:r>
            <a:r>
              <a:rPr lang="fr-FR" sz="2400" dirty="0" err="1" smtClean="0">
                <a:solidFill>
                  <a:srgbClr val="00FFFF"/>
                </a:solidFill>
              </a:rPr>
              <a:t>Adhesion</a:t>
            </a:r>
            <a:r>
              <a:rPr lang="fr-FR" sz="2400" dirty="0" smtClean="0">
                <a:solidFill>
                  <a:srgbClr val="00FFFF"/>
                </a:solidFill>
              </a:rPr>
              <a:t> Meeting »</a:t>
            </a:r>
          </a:p>
          <a:p>
            <a:pPr defTabSz="914400"/>
            <a:endParaRPr lang="fr-FR" sz="2400" dirty="0">
              <a:solidFill>
                <a:srgbClr val="00FFFF"/>
              </a:solidFill>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7576" y="1467799"/>
            <a:ext cx="3816424" cy="5345577"/>
          </a:xfrm>
          <a:prstGeom prst="rect">
            <a:avLst/>
          </a:prstGeom>
        </p:spPr>
      </p:pic>
      <p:sp>
        <p:nvSpPr>
          <p:cNvPr id="2" name="ZoneTexte 1"/>
          <p:cNvSpPr txBox="1"/>
          <p:nvPr/>
        </p:nvSpPr>
        <p:spPr>
          <a:xfrm>
            <a:off x="323528" y="5877272"/>
            <a:ext cx="4287001" cy="523220"/>
          </a:xfrm>
          <a:prstGeom prst="rect">
            <a:avLst/>
          </a:prstGeom>
          <a:noFill/>
        </p:spPr>
        <p:txBody>
          <a:bodyPr wrap="none" rtlCol="0">
            <a:spAutoFit/>
          </a:bodyPr>
          <a:lstStyle/>
          <a:p>
            <a:r>
              <a:rPr lang="en-US" sz="2800" dirty="0"/>
              <a:t>http://</a:t>
            </a:r>
            <a:r>
              <a:rPr lang="en-US" sz="2800" dirty="0" err="1"/>
              <a:t>sites.altilab.com</a:t>
            </a:r>
            <a:r>
              <a:rPr lang="en-US" sz="2800" dirty="0"/>
              <a:t>/</a:t>
            </a:r>
            <a:r>
              <a:rPr lang="en-US" sz="2800" dirty="0" err="1"/>
              <a:t>cacs</a:t>
            </a:r>
            <a:endParaRPr lang="en-US" sz="2800" dirty="0"/>
          </a:p>
        </p:txBody>
      </p:sp>
      <p:sp>
        <p:nvSpPr>
          <p:cNvPr id="3" name="ZoneTexte 2"/>
          <p:cNvSpPr txBox="1"/>
          <p:nvPr/>
        </p:nvSpPr>
        <p:spPr>
          <a:xfrm>
            <a:off x="1993900" y="4978400"/>
            <a:ext cx="184666" cy="369332"/>
          </a:xfrm>
          <a:prstGeom prst="rect">
            <a:avLst/>
          </a:prstGeom>
          <a:noFill/>
        </p:spPr>
        <p:txBody>
          <a:bodyPr wrap="none" rtlCol="0">
            <a:spAutoFit/>
          </a:bodyPr>
          <a:lstStyle/>
          <a:p>
            <a:endParaRPr lang="en-US" dirty="0"/>
          </a:p>
        </p:txBody>
      </p:sp>
      <p:sp>
        <p:nvSpPr>
          <p:cNvPr id="4" name="ZoneTexte 3"/>
          <p:cNvSpPr txBox="1"/>
          <p:nvPr/>
        </p:nvSpPr>
        <p:spPr>
          <a:xfrm>
            <a:off x="1422400" y="5168900"/>
            <a:ext cx="184666" cy="369332"/>
          </a:xfrm>
          <a:prstGeom prst="rect">
            <a:avLst/>
          </a:prstGeom>
          <a:noFill/>
        </p:spPr>
        <p:txBody>
          <a:bodyPr wrap="none" rtlCol="0">
            <a:spAutoFit/>
          </a:bodyPr>
          <a:lstStyle/>
          <a:p>
            <a:endParaRPr lang="en-US" dirty="0"/>
          </a:p>
        </p:txBody>
      </p:sp>
      <p:sp>
        <p:nvSpPr>
          <p:cNvPr id="8" name="ZoneTexte 7"/>
          <p:cNvSpPr txBox="1"/>
          <p:nvPr/>
        </p:nvSpPr>
        <p:spPr>
          <a:xfrm>
            <a:off x="107504" y="3933056"/>
            <a:ext cx="2872827" cy="369332"/>
          </a:xfrm>
          <a:prstGeom prst="rect">
            <a:avLst/>
          </a:prstGeom>
          <a:noFill/>
        </p:spPr>
        <p:txBody>
          <a:bodyPr wrap="none" rtlCol="0">
            <a:spAutoFit/>
          </a:bodyPr>
          <a:lstStyle/>
          <a:p>
            <a:r>
              <a:rPr lang="en-US" dirty="0" smtClean="0"/>
              <a:t>(C. Gauthier, A. </a:t>
            </a:r>
            <a:r>
              <a:rPr lang="en-US" dirty="0" err="1" smtClean="0"/>
              <a:t>Blangy</a:t>
            </a:r>
            <a:r>
              <a:rPr lang="en-US" dirty="0" smtClean="0"/>
              <a:t> SBCF)</a:t>
            </a:r>
            <a:endParaRPr lang="en-US" dirty="0"/>
          </a:p>
        </p:txBody>
      </p:sp>
    </p:spTree>
    <p:extLst>
      <p:ext uri="{BB962C8B-B14F-4D97-AF65-F5344CB8AC3E}">
        <p14:creationId xmlns:p14="http://schemas.microsoft.com/office/powerpoint/2010/main" val="102895846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2952" y="1700808"/>
            <a:ext cx="4840863" cy="2000548"/>
          </a:xfrm>
          <a:prstGeom prst="rect">
            <a:avLst/>
          </a:prstGeom>
          <a:noFill/>
        </p:spPr>
        <p:txBody>
          <a:bodyPr wrap="none" rtlCol="0">
            <a:spAutoFit/>
          </a:bodyPr>
          <a:lstStyle/>
          <a:p>
            <a:pPr defTabSz="914400"/>
            <a:r>
              <a:rPr lang="fr-FR" sz="2800" b="1" dirty="0" err="1">
                <a:solidFill>
                  <a:srgbClr val="00FFFF"/>
                </a:solidFill>
              </a:rPr>
              <a:t>Upcoming</a:t>
            </a:r>
            <a:r>
              <a:rPr lang="fr-FR" sz="2800" b="1" dirty="0">
                <a:solidFill>
                  <a:srgbClr val="00FFFF"/>
                </a:solidFill>
              </a:rPr>
              <a:t> </a:t>
            </a:r>
            <a:r>
              <a:rPr lang="fr-FR" sz="2800" b="1" dirty="0" smtClean="0">
                <a:solidFill>
                  <a:srgbClr val="00FFFF"/>
                </a:solidFill>
              </a:rPr>
              <a:t>meetings 2016/2017</a:t>
            </a: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r>
              <a:rPr lang="fr-FR" sz="2400" dirty="0" smtClean="0">
                <a:solidFill>
                  <a:srgbClr val="00FFFF"/>
                </a:solidFill>
              </a:rPr>
              <a:t>Joint </a:t>
            </a:r>
            <a:r>
              <a:rPr lang="fr-FR" sz="2400" dirty="0">
                <a:solidFill>
                  <a:srgbClr val="00FFFF"/>
                </a:solidFill>
              </a:rPr>
              <a:t>meeting SFBD/SBCF (250 p)</a:t>
            </a:r>
          </a:p>
          <a:p>
            <a:r>
              <a:rPr lang="fr-FR" sz="2400" dirty="0" smtClean="0">
                <a:solidFill>
                  <a:srgbClr val="00FFFF"/>
                </a:solidFill>
              </a:rPr>
              <a:t>April </a:t>
            </a:r>
            <a:r>
              <a:rPr lang="fr-FR" sz="2400" dirty="0">
                <a:solidFill>
                  <a:srgbClr val="00FFFF"/>
                </a:solidFill>
              </a:rPr>
              <a:t>2017, </a:t>
            </a:r>
            <a:r>
              <a:rPr lang="fr-FR" sz="2400" dirty="0" smtClean="0">
                <a:solidFill>
                  <a:srgbClr val="00FFFF"/>
                </a:solidFill>
              </a:rPr>
              <a:t>Lyon    </a:t>
            </a:r>
            <a:endParaRPr lang="fr-FR" sz="2400" dirty="0">
              <a:solidFill>
                <a:srgbClr val="00FFFF"/>
              </a:solidFill>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Image 2" descr="Capture d’écran 2016-05-30 à 12.40.0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096" y="1628800"/>
            <a:ext cx="3562455" cy="5013176"/>
          </a:xfrm>
          <a:prstGeom prst="rect">
            <a:avLst/>
          </a:prstGeom>
        </p:spPr>
      </p:pic>
      <p:sp>
        <p:nvSpPr>
          <p:cNvPr id="2" name="ZoneTexte 1"/>
          <p:cNvSpPr txBox="1"/>
          <p:nvPr/>
        </p:nvSpPr>
        <p:spPr>
          <a:xfrm>
            <a:off x="2057400" y="6107668"/>
            <a:ext cx="2967279" cy="369332"/>
          </a:xfrm>
          <a:prstGeom prst="rect">
            <a:avLst/>
          </a:prstGeom>
          <a:noFill/>
        </p:spPr>
        <p:txBody>
          <a:bodyPr wrap="none" rtlCol="0">
            <a:spAutoFit/>
          </a:bodyPr>
          <a:lstStyle/>
          <a:p>
            <a:r>
              <a:rPr lang="en-US" dirty="0" smtClean="0"/>
              <a:t>(RM </a:t>
            </a:r>
            <a:r>
              <a:rPr lang="en-US" dirty="0" err="1" smtClean="0"/>
              <a:t>Mège</a:t>
            </a:r>
            <a:r>
              <a:rPr lang="en-US" dirty="0" smtClean="0"/>
              <a:t>, G. </a:t>
            </a:r>
            <a:r>
              <a:rPr lang="en-US" dirty="0" err="1" smtClean="0"/>
              <a:t>Michaux</a:t>
            </a:r>
            <a:r>
              <a:rPr lang="en-US" dirty="0" smtClean="0"/>
              <a:t>  SBCF)</a:t>
            </a:r>
            <a:endParaRPr lang="en-US" dirty="0"/>
          </a:p>
        </p:txBody>
      </p:sp>
    </p:spTree>
    <p:extLst>
      <p:ext uri="{BB962C8B-B14F-4D97-AF65-F5344CB8AC3E}">
        <p14:creationId xmlns:p14="http://schemas.microsoft.com/office/powerpoint/2010/main" val="424497771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2952" y="1700808"/>
            <a:ext cx="4840863" cy="2000548"/>
          </a:xfrm>
          <a:prstGeom prst="rect">
            <a:avLst/>
          </a:prstGeom>
          <a:noFill/>
        </p:spPr>
        <p:txBody>
          <a:bodyPr wrap="none" rtlCol="0">
            <a:spAutoFit/>
          </a:bodyPr>
          <a:lstStyle/>
          <a:p>
            <a:pPr defTabSz="914400"/>
            <a:r>
              <a:rPr lang="fr-FR" sz="2800" b="1" dirty="0" err="1">
                <a:solidFill>
                  <a:srgbClr val="00FFFF"/>
                </a:solidFill>
              </a:rPr>
              <a:t>Upcoming</a:t>
            </a:r>
            <a:r>
              <a:rPr lang="fr-FR" sz="2800" b="1" dirty="0">
                <a:solidFill>
                  <a:srgbClr val="00FFFF"/>
                </a:solidFill>
              </a:rPr>
              <a:t> </a:t>
            </a:r>
            <a:r>
              <a:rPr lang="fr-FR" sz="2800" b="1" dirty="0" smtClean="0">
                <a:solidFill>
                  <a:srgbClr val="00FFFF"/>
                </a:solidFill>
              </a:rPr>
              <a:t>meetings 2016/2017</a:t>
            </a:r>
          </a:p>
          <a:p>
            <a:pPr marL="457200" indent="-457200" defTabSz="914400">
              <a:buFont typeface="Arial" panose="020B0604020202020204" pitchFamily="34" charset="0"/>
              <a:buChar char="•"/>
            </a:pPr>
            <a:endParaRPr lang="fr-FR" sz="2400" dirty="0">
              <a:solidFill>
                <a:srgbClr val="00FFFF"/>
              </a:solidFill>
            </a:endParaRPr>
          </a:p>
          <a:p>
            <a:pPr marL="457200" indent="-457200" defTabSz="914400">
              <a:buFont typeface="Arial" panose="020B0604020202020204" pitchFamily="34" charset="0"/>
              <a:buChar char="•"/>
            </a:pPr>
            <a:endParaRPr lang="fr-FR" sz="2400" dirty="0" smtClean="0">
              <a:solidFill>
                <a:srgbClr val="00FFFF"/>
              </a:solidFill>
            </a:endParaRPr>
          </a:p>
          <a:p>
            <a:pPr marL="457200" indent="-457200" defTabSz="914400">
              <a:buFont typeface="Arial" panose="020B0604020202020204" pitchFamily="34" charset="0"/>
              <a:buChar char="•"/>
            </a:pPr>
            <a:r>
              <a:rPr lang="fr-FR" sz="2400" dirty="0" smtClean="0">
                <a:solidFill>
                  <a:srgbClr val="00FFFF"/>
                </a:solidFill>
              </a:rPr>
              <a:t>«</a:t>
            </a:r>
            <a:r>
              <a:rPr lang="fr-FR" sz="2400" dirty="0">
                <a:solidFill>
                  <a:srgbClr val="00FFFF"/>
                </a:solidFill>
              </a:rPr>
              <a:t> Imaging the </a:t>
            </a:r>
            <a:r>
              <a:rPr lang="fr-FR" sz="2400" dirty="0" err="1">
                <a:solidFill>
                  <a:srgbClr val="00FFFF"/>
                </a:solidFill>
              </a:rPr>
              <a:t>Cell</a:t>
            </a:r>
            <a:r>
              <a:rPr lang="fr-FR" sz="2400" dirty="0">
                <a:solidFill>
                  <a:srgbClr val="00FFFF"/>
                </a:solidFill>
              </a:rPr>
              <a:t> </a:t>
            </a:r>
            <a:r>
              <a:rPr lang="fr-FR" sz="2400" dirty="0" smtClean="0">
                <a:solidFill>
                  <a:srgbClr val="00FFFF"/>
                </a:solidFill>
              </a:rPr>
              <a:t>2017»</a:t>
            </a:r>
          </a:p>
          <a:p>
            <a:pPr marL="457200" indent="-457200" defTabSz="914400">
              <a:buFont typeface="Arial" panose="020B0604020202020204" pitchFamily="34" charset="0"/>
              <a:buChar char="•"/>
            </a:pPr>
            <a:r>
              <a:rPr lang="fr-FR" sz="2400" dirty="0" err="1" smtClean="0">
                <a:solidFill>
                  <a:srgbClr val="00FFFF"/>
                </a:solidFill>
              </a:rPr>
              <a:t>June</a:t>
            </a:r>
            <a:r>
              <a:rPr lang="fr-FR" sz="2400" dirty="0" smtClean="0">
                <a:solidFill>
                  <a:srgbClr val="00FFFF"/>
                </a:solidFill>
              </a:rPr>
              <a:t> 2017,  Rennes</a:t>
            </a:r>
            <a:endParaRPr lang="fr-FR" sz="2400" dirty="0">
              <a:solidFill>
                <a:srgbClr val="00FFFF"/>
              </a:solidFill>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179512" y="6237312"/>
            <a:ext cx="3029608" cy="369332"/>
          </a:xfrm>
          <a:prstGeom prst="rect">
            <a:avLst/>
          </a:prstGeom>
          <a:noFill/>
        </p:spPr>
        <p:txBody>
          <a:bodyPr wrap="none" rtlCol="0">
            <a:spAutoFit/>
          </a:bodyPr>
          <a:lstStyle/>
          <a:p>
            <a:r>
              <a:rPr lang="en-US" dirty="0" smtClean="0"/>
              <a:t>(S. </a:t>
            </a:r>
            <a:r>
              <a:rPr lang="en-US" dirty="0" err="1" smtClean="0"/>
              <a:t>Dutertre</a:t>
            </a:r>
            <a:r>
              <a:rPr lang="en-US" dirty="0" smtClean="0"/>
              <a:t>, G. </a:t>
            </a:r>
            <a:r>
              <a:rPr lang="en-US" dirty="0" err="1" smtClean="0"/>
              <a:t>Michaux</a:t>
            </a:r>
            <a:r>
              <a:rPr lang="en-US" dirty="0" smtClean="0"/>
              <a:t> SBCF)</a:t>
            </a:r>
            <a:endParaRPr lang="en-US" dirty="0"/>
          </a:p>
        </p:txBody>
      </p:sp>
    </p:spTree>
    <p:extLst>
      <p:ext uri="{BB962C8B-B14F-4D97-AF65-F5344CB8AC3E}">
        <p14:creationId xmlns:p14="http://schemas.microsoft.com/office/powerpoint/2010/main" val="25314061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1747509" y="2757115"/>
            <a:ext cx="5719434" cy="3108544"/>
          </a:xfrm>
          <a:prstGeom prst="rect">
            <a:avLst/>
          </a:prstGeom>
        </p:spPr>
        <p:txBody>
          <a:bodyPr wrap="none">
            <a:spAutoFit/>
          </a:bodyPr>
          <a:lstStyle/>
          <a:p>
            <a:pPr algn="ctr"/>
            <a:endParaRPr lang="fr-FR" sz="2400" b="1" dirty="0">
              <a:solidFill>
                <a:srgbClr val="00FFFF"/>
              </a:solidFill>
            </a:endParaRPr>
          </a:p>
          <a:p>
            <a:pPr algn="ctr"/>
            <a:r>
              <a:rPr lang="fr-FR" sz="3200" b="1" dirty="0" smtClean="0">
                <a:solidFill>
                  <a:srgbClr val="00FFFF"/>
                </a:solidFill>
              </a:rPr>
              <a:t>Meetings </a:t>
            </a:r>
            <a:r>
              <a:rPr lang="fr-FR" sz="3200" b="1" dirty="0" err="1" smtClean="0">
                <a:solidFill>
                  <a:srgbClr val="00FFFF"/>
                </a:solidFill>
              </a:rPr>
              <a:t>supported</a:t>
            </a:r>
            <a:r>
              <a:rPr lang="fr-FR" sz="3200" b="1" dirty="0" smtClean="0">
                <a:solidFill>
                  <a:srgbClr val="00FFFF"/>
                </a:solidFill>
              </a:rPr>
              <a:t> by the SBCF</a:t>
            </a:r>
          </a:p>
          <a:p>
            <a:pPr algn="ctr"/>
            <a:r>
              <a:rPr lang="fr-FR" sz="3200" b="1" dirty="0">
                <a:solidFill>
                  <a:srgbClr val="00FFFF"/>
                </a:solidFill>
              </a:rPr>
              <a:t>i</a:t>
            </a:r>
            <a:r>
              <a:rPr lang="fr-FR" sz="3200" b="1" dirty="0" smtClean="0">
                <a:solidFill>
                  <a:srgbClr val="00FFFF"/>
                </a:solidFill>
              </a:rPr>
              <a:t>n 2015</a:t>
            </a:r>
            <a:endParaRPr lang="fr-FR" sz="3200" b="1" dirty="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10260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83899" y="1412776"/>
            <a:ext cx="7917101" cy="1754327"/>
          </a:xfrm>
          <a:prstGeom prst="rect">
            <a:avLst/>
          </a:prstGeom>
          <a:noFill/>
        </p:spPr>
        <p:txBody>
          <a:bodyPr wrap="none" rtlCol="0">
            <a:spAutoFit/>
          </a:bodyPr>
          <a:lstStyle/>
          <a:p>
            <a:r>
              <a:rPr lang="fr-FR" sz="3600" b="1" dirty="0" smtClean="0">
                <a:solidFill>
                  <a:srgbClr val="00FFFF"/>
                </a:solidFill>
              </a:rPr>
              <a:t>Meetings </a:t>
            </a:r>
            <a:r>
              <a:rPr lang="fr-FR" sz="3600" b="1" dirty="0" err="1" smtClean="0">
                <a:solidFill>
                  <a:srgbClr val="00FFFF"/>
                </a:solidFill>
              </a:rPr>
              <a:t>supported</a:t>
            </a:r>
            <a:r>
              <a:rPr lang="fr-FR" sz="3600" b="1" dirty="0" smtClean="0">
                <a:solidFill>
                  <a:srgbClr val="00FFFF"/>
                </a:solidFill>
              </a:rPr>
              <a:t> by the SBCF in </a:t>
            </a:r>
            <a:r>
              <a:rPr lang="fr-FR" sz="3600" b="1" dirty="0">
                <a:solidFill>
                  <a:srgbClr val="00FFFF"/>
                </a:solidFill>
              </a:rPr>
              <a:t>2015 </a:t>
            </a:r>
            <a:r>
              <a:rPr lang="fr-FR" sz="3600" b="1" dirty="0" smtClean="0">
                <a:solidFill>
                  <a:srgbClr val="00FFFF"/>
                </a:solidFill>
              </a:rPr>
              <a:t> </a:t>
            </a:r>
          </a:p>
          <a:p>
            <a:r>
              <a:rPr lang="fr-FR" sz="3600" b="1" dirty="0" smtClean="0">
                <a:solidFill>
                  <a:srgbClr val="00FFFF"/>
                </a:solidFill>
              </a:rPr>
              <a:t>= </a:t>
            </a:r>
            <a:r>
              <a:rPr lang="fr-FR" sz="3600" b="1" dirty="0">
                <a:solidFill>
                  <a:srgbClr val="00FFFF"/>
                </a:solidFill>
              </a:rPr>
              <a:t>7 000 €</a:t>
            </a:r>
            <a:endParaRPr lang="fr-FR" sz="3600" dirty="0"/>
          </a:p>
          <a:p>
            <a:endParaRPr lang="fr-FR" sz="3600" b="1" dirty="0">
              <a:solidFill>
                <a:srgbClr val="00FFFF"/>
              </a:solidFill>
            </a:endParaRPr>
          </a:p>
        </p:txBody>
      </p:sp>
      <p:sp>
        <p:nvSpPr>
          <p:cNvPr id="6" name="ZoneTexte 5"/>
          <p:cNvSpPr txBox="1"/>
          <p:nvPr/>
        </p:nvSpPr>
        <p:spPr>
          <a:xfrm>
            <a:off x="-36512" y="2883708"/>
            <a:ext cx="9020418" cy="4001096"/>
          </a:xfrm>
          <a:prstGeom prst="rect">
            <a:avLst/>
          </a:prstGeom>
          <a:noFill/>
        </p:spPr>
        <p:txBody>
          <a:bodyPr wrap="none" rtlCol="0">
            <a:spAutoFit/>
          </a:bodyPr>
          <a:lstStyle/>
          <a:p>
            <a:pPr marL="342900" indent="-342900">
              <a:buFont typeface="Arial" panose="020B0604020202020204" pitchFamily="34" charset="0"/>
              <a:buChar char="•"/>
            </a:pPr>
            <a:r>
              <a:rPr lang="fr-FR" sz="2300" dirty="0" smtClean="0">
                <a:latin typeface="Arial"/>
                <a:cs typeface="Arial"/>
              </a:rPr>
              <a:t>18</a:t>
            </a:r>
            <a:r>
              <a:rPr lang="fr-FR" sz="2300" baseline="30000" dirty="0" smtClean="0">
                <a:latin typeface="Arial"/>
                <a:cs typeface="Arial"/>
              </a:rPr>
              <a:t>ème</a:t>
            </a:r>
            <a:r>
              <a:rPr lang="fr-FR" sz="2300" dirty="0" smtClean="0">
                <a:latin typeface="Arial"/>
                <a:cs typeface="Arial"/>
              </a:rPr>
              <a:t> Club </a:t>
            </a:r>
            <a:r>
              <a:rPr lang="fr-FR" sz="2300" dirty="0" err="1" smtClean="0">
                <a:latin typeface="Arial"/>
                <a:cs typeface="Arial"/>
              </a:rPr>
              <a:t>Exo-Endo</a:t>
            </a:r>
            <a:r>
              <a:rPr lang="fr-FR" sz="2300" dirty="0" smtClean="0">
                <a:latin typeface="Arial"/>
                <a:cs typeface="Arial"/>
              </a:rPr>
              <a:t>  Evian May 2015</a:t>
            </a:r>
          </a:p>
          <a:p>
            <a:pPr marL="342900" indent="-342900">
              <a:buFont typeface="Arial" panose="020B0604020202020204" pitchFamily="34" charset="0"/>
              <a:buChar char="•"/>
            </a:pPr>
            <a:r>
              <a:rPr lang="fr-FR" sz="2300" b="1" dirty="0" smtClean="0">
                <a:latin typeface="Arial"/>
                <a:ea typeface="Geneva"/>
                <a:cs typeface="Arial"/>
              </a:rPr>
              <a:t>Journées du Réseau France Microtubule </a:t>
            </a:r>
            <a:r>
              <a:rPr lang="fr-FR" sz="2300" dirty="0" smtClean="0">
                <a:latin typeface="Arial"/>
                <a:cs typeface="Arial"/>
              </a:rPr>
              <a:t>July 2015</a:t>
            </a:r>
          </a:p>
          <a:p>
            <a:pPr marL="342900" indent="-342900">
              <a:buFont typeface="Arial" panose="020B0604020202020204" pitchFamily="34" charset="0"/>
              <a:buChar char="•"/>
            </a:pPr>
            <a:r>
              <a:rPr lang="fr-FR" sz="2300" dirty="0" smtClean="0">
                <a:latin typeface="Arial"/>
                <a:cs typeface="Arial"/>
              </a:rPr>
              <a:t>International </a:t>
            </a:r>
            <a:r>
              <a:rPr lang="fr-FR" sz="2300" dirty="0" err="1" smtClean="0">
                <a:latin typeface="Arial"/>
                <a:cs typeface="Arial"/>
              </a:rPr>
              <a:t>Autophagy</a:t>
            </a:r>
            <a:r>
              <a:rPr lang="fr-FR" sz="2300" dirty="0" smtClean="0">
                <a:latin typeface="Arial"/>
                <a:cs typeface="Arial"/>
              </a:rPr>
              <a:t> </a:t>
            </a:r>
            <a:r>
              <a:rPr lang="fr-FR" sz="2300" dirty="0" err="1" smtClean="0">
                <a:latin typeface="Arial"/>
                <a:cs typeface="Arial"/>
              </a:rPr>
              <a:t>conference</a:t>
            </a:r>
            <a:r>
              <a:rPr lang="fr-FR" sz="2300" dirty="0" smtClean="0">
                <a:latin typeface="Arial"/>
                <a:cs typeface="Arial"/>
              </a:rPr>
              <a:t> Lille </a:t>
            </a:r>
            <a:r>
              <a:rPr lang="fr-FR" sz="2300" dirty="0" err="1" smtClean="0">
                <a:latin typeface="Arial"/>
                <a:cs typeface="Arial"/>
              </a:rPr>
              <a:t>october</a:t>
            </a:r>
            <a:r>
              <a:rPr lang="fr-FR" sz="2300" dirty="0" smtClean="0">
                <a:latin typeface="Arial"/>
                <a:cs typeface="Arial"/>
              </a:rPr>
              <a:t> 2015</a:t>
            </a:r>
          </a:p>
          <a:p>
            <a:pPr marL="342900" indent="-342900">
              <a:buFont typeface="Arial" panose="020B0604020202020204" pitchFamily="34" charset="0"/>
              <a:buChar char="•"/>
            </a:pPr>
            <a:r>
              <a:rPr lang="fr-FR" sz="2300" dirty="0" smtClean="0">
                <a:latin typeface="Arial"/>
                <a:cs typeface="Arial"/>
              </a:rPr>
              <a:t>French society for </a:t>
            </a:r>
            <a:r>
              <a:rPr lang="fr-FR" sz="2300" dirty="0" err="1" smtClean="0">
                <a:latin typeface="Arial"/>
                <a:cs typeface="Arial"/>
              </a:rPr>
              <a:t>Angiogenesis</a:t>
            </a:r>
            <a:r>
              <a:rPr lang="fr-FR" sz="2300" dirty="0" smtClean="0">
                <a:latin typeface="Arial"/>
                <a:cs typeface="Arial"/>
              </a:rPr>
              <a:t>  Paris </a:t>
            </a:r>
            <a:r>
              <a:rPr lang="fr-FR" sz="2300" dirty="0" err="1" smtClean="0">
                <a:latin typeface="Arial"/>
                <a:cs typeface="Arial"/>
              </a:rPr>
              <a:t>September</a:t>
            </a:r>
            <a:r>
              <a:rPr lang="fr-FR" sz="2300" dirty="0" smtClean="0">
                <a:latin typeface="Arial"/>
                <a:cs typeface="Arial"/>
              </a:rPr>
              <a:t> 2015</a:t>
            </a:r>
          </a:p>
          <a:p>
            <a:pPr marL="342900" indent="-342900">
              <a:buFont typeface="Arial" panose="020B0604020202020204" pitchFamily="34" charset="0"/>
              <a:buChar char="•"/>
            </a:pPr>
            <a:r>
              <a:rPr lang="fr-FR" sz="2300" dirty="0" err="1" smtClean="0">
                <a:latin typeface="Arial"/>
                <a:cs typeface="Arial"/>
              </a:rPr>
              <a:t>Nucleo-cytoplasmic</a:t>
            </a:r>
            <a:r>
              <a:rPr lang="fr-FR" sz="2300" dirty="0" smtClean="0">
                <a:latin typeface="Arial"/>
                <a:cs typeface="Arial"/>
              </a:rPr>
              <a:t> </a:t>
            </a:r>
            <a:r>
              <a:rPr lang="fr-FR" sz="2300" dirty="0" err="1" smtClean="0">
                <a:latin typeface="Arial"/>
                <a:cs typeface="Arial"/>
              </a:rPr>
              <a:t>traffic</a:t>
            </a:r>
            <a:r>
              <a:rPr lang="fr-FR" sz="2300" dirty="0" smtClean="0">
                <a:latin typeface="Arial"/>
                <a:cs typeface="Arial"/>
              </a:rPr>
              <a:t> </a:t>
            </a:r>
            <a:r>
              <a:rPr lang="fr-FR" sz="2300" dirty="0" err="1" smtClean="0">
                <a:latin typeface="Arial"/>
                <a:cs typeface="Arial"/>
              </a:rPr>
              <a:t>Feliu</a:t>
            </a:r>
            <a:r>
              <a:rPr lang="fr-FR" sz="2300" dirty="0" smtClean="0">
                <a:latin typeface="Arial"/>
                <a:cs typeface="Arial"/>
              </a:rPr>
              <a:t> de </a:t>
            </a:r>
            <a:r>
              <a:rPr lang="fr-FR" sz="2300" dirty="0" err="1" smtClean="0">
                <a:latin typeface="Arial"/>
                <a:cs typeface="Arial"/>
              </a:rPr>
              <a:t>Guixol</a:t>
            </a:r>
            <a:r>
              <a:rPr lang="fr-FR" sz="2300" dirty="0" smtClean="0">
                <a:latin typeface="Arial"/>
                <a:cs typeface="Arial"/>
              </a:rPr>
              <a:t> Spain </a:t>
            </a:r>
            <a:r>
              <a:rPr lang="fr-FR" sz="2300" dirty="0" err="1" smtClean="0">
                <a:latin typeface="Arial"/>
                <a:cs typeface="Arial"/>
              </a:rPr>
              <a:t>September</a:t>
            </a:r>
            <a:r>
              <a:rPr lang="fr-FR" sz="2300" dirty="0" smtClean="0">
                <a:latin typeface="Arial"/>
                <a:cs typeface="Arial"/>
              </a:rPr>
              <a:t> 2015</a:t>
            </a:r>
          </a:p>
          <a:p>
            <a:pPr marL="342900" indent="-342900">
              <a:buFont typeface="Arial" panose="020B0604020202020204" pitchFamily="34" charset="0"/>
              <a:buChar char="•"/>
            </a:pPr>
            <a:r>
              <a:rPr lang="fr-FR" sz="2300" dirty="0" smtClean="0">
                <a:latin typeface="Arial"/>
                <a:ea typeface="Geneva"/>
                <a:cs typeface="Arial"/>
              </a:rPr>
              <a:t>Hands-on training course on applications</a:t>
            </a:r>
          </a:p>
          <a:p>
            <a:pPr marL="342900" indent="-342900">
              <a:buFont typeface="Arial" panose="020B0604020202020204" pitchFamily="34" charset="0"/>
              <a:buChar char="•"/>
            </a:pPr>
            <a:r>
              <a:rPr lang="fr-FR" sz="2300" dirty="0" smtClean="0">
                <a:latin typeface="Arial"/>
                <a:ea typeface="Geneva"/>
                <a:cs typeface="Arial"/>
              </a:rPr>
              <a:t>of cellular </a:t>
            </a:r>
            <a:r>
              <a:rPr lang="fr-FR" sz="2300" dirty="0" err="1" smtClean="0">
                <a:latin typeface="Arial"/>
                <a:ea typeface="Geneva"/>
                <a:cs typeface="Arial"/>
              </a:rPr>
              <a:t>imaging</a:t>
            </a:r>
            <a:r>
              <a:rPr lang="fr-FR" sz="2300" dirty="0" smtClean="0">
                <a:latin typeface="Arial"/>
                <a:ea typeface="Geneva"/>
                <a:cs typeface="Arial"/>
              </a:rPr>
              <a:t> to </a:t>
            </a:r>
            <a:r>
              <a:rPr lang="fr-FR" sz="2300" dirty="0" err="1" smtClean="0">
                <a:latin typeface="Arial"/>
                <a:ea typeface="Geneva"/>
                <a:cs typeface="Arial"/>
              </a:rPr>
              <a:t>biological</a:t>
            </a:r>
            <a:r>
              <a:rPr lang="fr-FR" sz="2300" dirty="0" smtClean="0">
                <a:latin typeface="Arial"/>
                <a:ea typeface="Geneva"/>
                <a:cs typeface="Arial"/>
              </a:rPr>
              <a:t> questions </a:t>
            </a:r>
            <a:r>
              <a:rPr lang="fr-FR" sz="2300" dirty="0" err="1" smtClean="0">
                <a:latin typeface="Arial"/>
                <a:ea typeface="Geneva"/>
                <a:cs typeface="Arial"/>
              </a:rPr>
              <a:t>Montp</a:t>
            </a:r>
            <a:r>
              <a:rPr lang="fr-FR" sz="2300" dirty="0" smtClean="0">
                <a:latin typeface="Arial"/>
                <a:ea typeface="Geneva"/>
                <a:cs typeface="Arial"/>
              </a:rPr>
              <a:t>. </a:t>
            </a:r>
            <a:r>
              <a:rPr lang="fr-FR" sz="2300" dirty="0" smtClean="0">
                <a:latin typeface="Arial"/>
                <a:cs typeface="Arial"/>
              </a:rPr>
              <a:t>Jan 2016</a:t>
            </a:r>
          </a:p>
          <a:p>
            <a:pPr marL="342900" indent="-342900">
              <a:buFont typeface="Arial" panose="020B0604020202020204" pitchFamily="34" charset="0"/>
              <a:buChar char="•"/>
            </a:pPr>
            <a:r>
              <a:rPr sz="2300" dirty="0" smtClean="0">
                <a:latin typeface="Arial"/>
                <a:cs typeface="Arial"/>
              </a:rPr>
              <a:t>Shaping Life - SFBD Meeting </a:t>
            </a:r>
            <a:r>
              <a:rPr lang="fr-FR" sz="2300" dirty="0" smtClean="0">
                <a:latin typeface="Arial"/>
                <a:cs typeface="Arial"/>
              </a:rPr>
              <a:t>May 2016</a:t>
            </a:r>
          </a:p>
          <a:p>
            <a:pPr marL="342900" indent="-342900">
              <a:buFont typeface="Arial" panose="020B0604020202020204" pitchFamily="34" charset="0"/>
              <a:buChar char="•"/>
            </a:pPr>
            <a:r>
              <a:rPr lang="fr-FR" sz="2300" dirty="0" err="1" smtClean="0">
                <a:latin typeface="Arial"/>
                <a:cs typeface="Arial"/>
              </a:rPr>
              <a:t>Autophagy</a:t>
            </a:r>
            <a:r>
              <a:rPr lang="fr-FR" sz="2300" dirty="0" smtClean="0">
                <a:latin typeface="Arial"/>
                <a:cs typeface="Arial"/>
              </a:rPr>
              <a:t> </a:t>
            </a:r>
            <a:r>
              <a:rPr lang="fr-FR" sz="2300" dirty="0" err="1" smtClean="0">
                <a:latin typeface="Arial"/>
                <a:cs typeface="Arial"/>
              </a:rPr>
              <a:t>days</a:t>
            </a:r>
            <a:r>
              <a:rPr lang="fr-FR" sz="2300" dirty="0" smtClean="0">
                <a:latin typeface="Arial"/>
                <a:cs typeface="Arial"/>
              </a:rPr>
              <a:t>  CFATG </a:t>
            </a:r>
            <a:r>
              <a:rPr lang="fr-FR" sz="2300" dirty="0" err="1" smtClean="0">
                <a:latin typeface="Arial"/>
                <a:cs typeface="Arial"/>
              </a:rPr>
              <a:t>conference</a:t>
            </a:r>
            <a:r>
              <a:rPr lang="fr-FR" sz="2300" dirty="0" smtClean="0">
                <a:latin typeface="Arial"/>
                <a:cs typeface="Arial"/>
              </a:rPr>
              <a:t>  Bordeaux sept 2016</a:t>
            </a:r>
          </a:p>
          <a:p>
            <a:pPr marL="342900" indent="-342900">
              <a:buFont typeface="Arial" panose="020B0604020202020204" pitchFamily="34" charset="0"/>
              <a:buChar char="•"/>
            </a:pPr>
            <a:r>
              <a:rPr lang="fr-FR" sz="2300" dirty="0" smtClean="0">
                <a:latin typeface="Arial"/>
                <a:cs typeface="Arial"/>
              </a:rPr>
              <a:t>19</a:t>
            </a:r>
            <a:r>
              <a:rPr lang="fr-FR" sz="2300" baseline="30000" dirty="0" smtClean="0">
                <a:latin typeface="Arial"/>
                <a:cs typeface="Arial"/>
              </a:rPr>
              <a:t>ème</a:t>
            </a:r>
            <a:r>
              <a:rPr lang="fr-FR" sz="2300" dirty="0" smtClean="0">
                <a:latin typeface="Arial"/>
                <a:cs typeface="Arial"/>
              </a:rPr>
              <a:t> Club </a:t>
            </a:r>
            <a:r>
              <a:rPr lang="fr-FR" sz="2300" dirty="0" err="1" smtClean="0">
                <a:latin typeface="Arial"/>
                <a:cs typeface="Arial"/>
              </a:rPr>
              <a:t>Exo-Endo</a:t>
            </a:r>
            <a:r>
              <a:rPr lang="fr-FR" sz="2300" dirty="0" smtClean="0">
                <a:latin typeface="Arial"/>
                <a:cs typeface="Arial"/>
              </a:rPr>
              <a:t>  Carry  May 2015</a:t>
            </a:r>
          </a:p>
          <a:p>
            <a:pPr marL="342900" indent="-342900">
              <a:buFont typeface="Arial" panose="020B0604020202020204" pitchFamily="34" charset="0"/>
              <a:buChar char="•"/>
            </a:pPr>
            <a:endParaRPr lang="fr-FR" sz="2400" dirty="0" smtClean="0"/>
          </a:p>
        </p:txBody>
      </p:sp>
    </p:spTree>
    <p:extLst>
      <p:ext uri="{BB962C8B-B14F-4D97-AF65-F5344CB8AC3E}">
        <p14:creationId xmlns:p14="http://schemas.microsoft.com/office/powerpoint/2010/main" val="51507832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2242148" y="2757115"/>
            <a:ext cx="4730181" cy="3108544"/>
          </a:xfrm>
          <a:prstGeom prst="rect">
            <a:avLst/>
          </a:prstGeom>
        </p:spPr>
        <p:txBody>
          <a:bodyPr wrap="none">
            <a:spAutoFit/>
          </a:bodyPr>
          <a:lstStyle/>
          <a:p>
            <a:pPr algn="ctr"/>
            <a:endParaRPr lang="fr-FR" sz="2400" b="1" dirty="0">
              <a:solidFill>
                <a:srgbClr val="00FFFF"/>
              </a:solidFill>
            </a:endParaRPr>
          </a:p>
          <a:p>
            <a:pPr algn="ctr"/>
            <a:r>
              <a:rPr lang="fr-FR" sz="3200" b="1" dirty="0" smtClean="0">
                <a:solidFill>
                  <a:srgbClr val="00FFFF"/>
                </a:solidFill>
              </a:rPr>
              <a:t>2015 </a:t>
            </a:r>
            <a:r>
              <a:rPr lang="fr-FR" sz="3200" b="1" dirty="0" err="1" smtClean="0">
                <a:solidFill>
                  <a:srgbClr val="00FFFF"/>
                </a:solidFill>
              </a:rPr>
              <a:t>Travel</a:t>
            </a:r>
            <a:r>
              <a:rPr lang="fr-FR" sz="3200" b="1" dirty="0" smtClean="0">
                <a:solidFill>
                  <a:srgbClr val="00FFFF"/>
                </a:solidFill>
              </a:rPr>
              <a:t> </a:t>
            </a:r>
            <a:r>
              <a:rPr lang="fr-FR" sz="3200" b="1" dirty="0" err="1" smtClean="0">
                <a:solidFill>
                  <a:srgbClr val="00FFFF"/>
                </a:solidFill>
              </a:rPr>
              <a:t>fellowships</a:t>
            </a:r>
            <a:endParaRPr lang="fr-FR" sz="3200" b="1" dirty="0">
              <a:solidFill>
                <a:srgbClr val="00FFFF"/>
              </a:solidFill>
            </a:endParaRPr>
          </a:p>
          <a:p>
            <a:pPr algn="ctr"/>
            <a:r>
              <a:rPr lang="fr-FR" sz="3200" b="1" dirty="0" smtClean="0">
                <a:solidFill>
                  <a:srgbClr val="00FFFF"/>
                </a:solidFill>
              </a:rPr>
              <a:t>for </a:t>
            </a:r>
            <a:r>
              <a:rPr lang="fr-FR" sz="3200" b="1" dirty="0" err="1" smtClean="0">
                <a:solidFill>
                  <a:srgbClr val="00FFFF"/>
                </a:solidFill>
              </a:rPr>
              <a:t>students</a:t>
            </a:r>
            <a:r>
              <a:rPr lang="fr-FR" sz="3200" b="1" dirty="0" smtClean="0">
                <a:solidFill>
                  <a:srgbClr val="00FFFF"/>
                </a:solidFill>
              </a:rPr>
              <a:t> and post-docs</a:t>
            </a:r>
            <a:endParaRPr lang="fr-FR" sz="3200" b="1" dirty="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62138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340768"/>
            <a:ext cx="8784976" cy="5509199"/>
          </a:xfrm>
          <a:prstGeom prst="rect">
            <a:avLst/>
          </a:prstGeom>
        </p:spPr>
        <p:txBody>
          <a:bodyPr wrap="square">
            <a:spAutoFit/>
          </a:bodyPr>
          <a:lstStyle/>
          <a:p>
            <a:r>
              <a:rPr lang="fr-FR" sz="1400" dirty="0" smtClean="0"/>
              <a:t>1. </a:t>
            </a:r>
            <a:r>
              <a:rPr lang="fr-FR" sz="1400" dirty="0" err="1" smtClean="0"/>
              <a:t>Antkowiak</a:t>
            </a:r>
            <a:r>
              <a:rPr lang="fr-FR" sz="1400" dirty="0" smtClean="0"/>
              <a:t> Adrien</a:t>
            </a:r>
            <a:r>
              <a:rPr lang="fr-FR" sz="1400" dirty="0"/>
              <a:t>	Doctorant (Bernard </a:t>
            </a:r>
            <a:r>
              <a:rPr lang="fr-FR" sz="1400" dirty="0" err="1"/>
              <a:t>Payrastre</a:t>
            </a:r>
            <a:r>
              <a:rPr lang="fr-FR" sz="1400" dirty="0"/>
              <a:t>)  </a:t>
            </a:r>
            <a:r>
              <a:rPr lang="fr-FR" sz="1400" dirty="0" smtClean="0"/>
              <a:t>  Italie</a:t>
            </a:r>
            <a:r>
              <a:rPr lang="fr-FR" sz="1400" dirty="0"/>
              <a:t>			</a:t>
            </a:r>
          </a:p>
          <a:p>
            <a:r>
              <a:rPr lang="en-US" sz="1400" dirty="0" smtClean="0"/>
              <a:t>2. </a:t>
            </a:r>
            <a:r>
              <a:rPr lang="en-US" sz="1400" dirty="0" err="1" smtClean="0"/>
              <a:t>Daynac</a:t>
            </a:r>
            <a:r>
              <a:rPr lang="en-US" sz="1400" dirty="0"/>
              <a:t>	Mathieu </a:t>
            </a:r>
            <a:r>
              <a:rPr lang="en-US" sz="1400" dirty="0" smtClean="0"/>
              <a:t>       Post </a:t>
            </a:r>
            <a:r>
              <a:rPr lang="en-US" sz="1400" dirty="0"/>
              <a:t>Doc ISSCR (Martial </a:t>
            </a:r>
            <a:r>
              <a:rPr lang="en-US" sz="1400" dirty="0" err="1"/>
              <a:t>Ruat</a:t>
            </a:r>
            <a:r>
              <a:rPr lang="en-US" sz="1400" dirty="0"/>
              <a:t>)	Stockholm – Suede 		</a:t>
            </a:r>
            <a:endParaRPr lang="fr-FR" sz="1400" dirty="0"/>
          </a:p>
          <a:p>
            <a:r>
              <a:rPr lang="fr-FR" sz="1400" dirty="0" smtClean="0"/>
              <a:t>3. </a:t>
            </a:r>
            <a:r>
              <a:rPr lang="fr-FR" sz="1400" dirty="0" err="1" smtClean="0"/>
              <a:t>Costache</a:t>
            </a:r>
            <a:r>
              <a:rPr lang="fr-FR" sz="1400" dirty="0"/>
              <a:t>	</a:t>
            </a:r>
            <a:r>
              <a:rPr lang="fr-FR" sz="1400" dirty="0" err="1"/>
              <a:t>Vlad</a:t>
            </a:r>
            <a:r>
              <a:rPr lang="fr-FR" sz="1400" dirty="0"/>
              <a:t>	 Post Doc (Alex </a:t>
            </a:r>
            <a:r>
              <a:rPr lang="fr-FR" sz="1400" dirty="0" err="1"/>
              <a:t>McDougal</a:t>
            </a:r>
            <a:r>
              <a:rPr lang="fr-FR" sz="1400" dirty="0"/>
              <a:t>)	France	</a:t>
            </a:r>
          </a:p>
          <a:p>
            <a:r>
              <a:rPr lang="fr-FR" sz="1400" dirty="0" smtClean="0"/>
              <a:t>4. </a:t>
            </a:r>
            <a:r>
              <a:rPr lang="fr-FR" sz="1400" dirty="0" err="1" smtClean="0"/>
              <a:t>Gabel</a:t>
            </a:r>
            <a:r>
              <a:rPr lang="fr-FR" sz="1400" dirty="0"/>
              <a:t>	Marion	</a:t>
            </a:r>
            <a:r>
              <a:rPr lang="fr-FR" sz="1400" dirty="0" smtClean="0"/>
              <a:t> Doctorant</a:t>
            </a:r>
            <a:r>
              <a:rPr lang="fr-FR" sz="1400" dirty="0"/>
              <a:t>	 (</a:t>
            </a:r>
            <a:r>
              <a:rPr lang="fr-FR" sz="1400" dirty="0" err="1"/>
              <a:t>Gasman</a:t>
            </a:r>
            <a:r>
              <a:rPr lang="fr-FR" sz="1400" dirty="0"/>
              <a:t> Stéphane / Vitale Nicolas)  Pays Bas 		</a:t>
            </a:r>
          </a:p>
          <a:p>
            <a:r>
              <a:rPr lang="fr-FR" sz="1400" dirty="0" smtClean="0"/>
              <a:t>5. </a:t>
            </a:r>
            <a:r>
              <a:rPr lang="fr-FR" sz="1400" dirty="0" err="1" smtClean="0"/>
              <a:t>Grassart</a:t>
            </a:r>
            <a:r>
              <a:rPr lang="fr-FR" sz="1400" dirty="0" smtClean="0"/>
              <a:t>  </a:t>
            </a:r>
            <a:r>
              <a:rPr lang="fr-FR" sz="1400" dirty="0"/>
              <a:t>Alexandre  </a:t>
            </a:r>
            <a:r>
              <a:rPr lang="fr-FR" sz="1400" dirty="0" smtClean="0"/>
              <a:t>     Post </a:t>
            </a:r>
            <a:r>
              <a:rPr lang="fr-FR" sz="1400" dirty="0"/>
              <a:t>Doctorant </a:t>
            </a:r>
            <a:r>
              <a:rPr lang="fr-FR" sz="1400" dirty="0" smtClean="0"/>
              <a:t>(</a:t>
            </a:r>
            <a:r>
              <a:rPr lang="fr-FR" sz="1400" dirty="0"/>
              <a:t>Nathalie </a:t>
            </a:r>
            <a:r>
              <a:rPr lang="fr-FR" sz="1400" dirty="0" err="1"/>
              <a:t>Sauvonnet</a:t>
            </a:r>
            <a:r>
              <a:rPr lang="fr-FR" sz="1400" dirty="0" smtClean="0"/>
              <a:t>)</a:t>
            </a:r>
            <a:r>
              <a:rPr lang="fr-FR" sz="1400" dirty="0"/>
              <a:t>	  France	</a:t>
            </a:r>
          </a:p>
          <a:p>
            <a:r>
              <a:rPr lang="fr-FR" sz="1400" dirty="0" smtClean="0"/>
              <a:t>6. Pinot</a:t>
            </a:r>
            <a:r>
              <a:rPr lang="fr-FR" sz="1400" dirty="0"/>
              <a:t>	Mathieu  </a:t>
            </a:r>
            <a:r>
              <a:rPr lang="fr-FR" sz="1400" dirty="0" smtClean="0"/>
              <a:t>       Post </a:t>
            </a:r>
            <a:r>
              <a:rPr lang="fr-FR" sz="1400" dirty="0"/>
              <a:t>Doctorant </a:t>
            </a:r>
            <a:r>
              <a:rPr lang="fr-FR" sz="1400" dirty="0" smtClean="0"/>
              <a:t> (</a:t>
            </a:r>
            <a:r>
              <a:rPr lang="fr-FR" sz="1400" dirty="0"/>
              <a:t>Roland Le Borgne) </a:t>
            </a:r>
            <a:r>
              <a:rPr lang="fr-FR" sz="1400" dirty="0" smtClean="0"/>
              <a:t>  Mandelieu </a:t>
            </a:r>
            <a:r>
              <a:rPr lang="fr-FR" sz="1400" dirty="0"/>
              <a:t>			</a:t>
            </a:r>
          </a:p>
          <a:p>
            <a:r>
              <a:rPr lang="fr-FR" sz="1400" dirty="0" smtClean="0"/>
              <a:t>7. </a:t>
            </a:r>
            <a:r>
              <a:rPr lang="fr-FR" sz="1400" dirty="0" err="1" smtClean="0"/>
              <a:t>Rouvière</a:t>
            </a:r>
            <a:r>
              <a:rPr lang="fr-FR" sz="1400" dirty="0"/>
              <a:t>	Jérôme	 Doctorant	(Valérie </a:t>
            </a:r>
            <a:r>
              <a:rPr lang="fr-FR" sz="1400" dirty="0" err="1"/>
              <a:t>Doye</a:t>
            </a:r>
            <a:r>
              <a:rPr lang="fr-FR" sz="1400" dirty="0" smtClean="0"/>
              <a:t>)   Grèce</a:t>
            </a:r>
            <a:r>
              <a:rPr lang="fr-FR" sz="1400" dirty="0"/>
              <a:t>				</a:t>
            </a:r>
          </a:p>
          <a:p>
            <a:r>
              <a:rPr lang="en-US" sz="1400" dirty="0" smtClean="0"/>
              <a:t>8. </a:t>
            </a:r>
            <a:r>
              <a:rPr lang="en-US" sz="1400" dirty="0" err="1" smtClean="0"/>
              <a:t>Burute</a:t>
            </a:r>
            <a:r>
              <a:rPr lang="en-US" sz="1400" dirty="0"/>
              <a:t>	</a:t>
            </a:r>
            <a:r>
              <a:rPr lang="en-US" sz="1400" dirty="0" err="1"/>
              <a:t>Mithilda</a:t>
            </a:r>
            <a:r>
              <a:rPr lang="en-US" sz="1400" dirty="0"/>
              <a:t> </a:t>
            </a:r>
            <a:r>
              <a:rPr lang="en-US" sz="1400" dirty="0" smtClean="0"/>
              <a:t>        </a:t>
            </a:r>
            <a:r>
              <a:rPr lang="en-US" sz="1400" dirty="0" err="1" smtClean="0"/>
              <a:t>Doctorant</a:t>
            </a:r>
            <a:r>
              <a:rPr lang="en-US" sz="1400" dirty="0"/>
              <a:t>	(Manuel </a:t>
            </a:r>
            <a:r>
              <a:rPr lang="en-US" sz="1400" dirty="0" err="1"/>
              <a:t>Thery</a:t>
            </a:r>
            <a:r>
              <a:rPr lang="en-US" sz="1400" dirty="0"/>
              <a:t>) 	</a:t>
            </a:r>
            <a:r>
              <a:rPr lang="en-US" sz="1400" b="1" dirty="0" smtClean="0">
                <a:solidFill>
                  <a:srgbClr val="00FFFF"/>
                </a:solidFill>
              </a:rPr>
              <a:t>ITMO ASCB</a:t>
            </a:r>
            <a:endParaRPr lang="fr-FR" sz="1400" b="1" dirty="0">
              <a:solidFill>
                <a:srgbClr val="00FFFF"/>
              </a:solidFill>
            </a:endParaRPr>
          </a:p>
          <a:p>
            <a:r>
              <a:rPr lang="en-US" sz="1400" dirty="0" smtClean="0"/>
              <a:t>9. </a:t>
            </a:r>
            <a:r>
              <a:rPr lang="en-US" sz="1400" dirty="0" err="1" smtClean="0"/>
              <a:t>Gressin</a:t>
            </a:r>
            <a:r>
              <a:rPr lang="en-US" sz="1400" dirty="0"/>
              <a:t>	</a:t>
            </a:r>
            <a:r>
              <a:rPr lang="en-US" sz="1400" dirty="0" err="1"/>
              <a:t>Laurène</a:t>
            </a:r>
            <a:r>
              <a:rPr lang="en-US" sz="1400" dirty="0"/>
              <a:t> </a:t>
            </a:r>
            <a:r>
              <a:rPr lang="en-US" sz="1400" dirty="0" smtClean="0"/>
              <a:t>         </a:t>
            </a:r>
            <a:r>
              <a:rPr lang="en-US" sz="1400" dirty="0" err="1" smtClean="0"/>
              <a:t>Doctorant</a:t>
            </a:r>
            <a:r>
              <a:rPr lang="en-US" sz="1400" dirty="0"/>
              <a:t>	(Laurent </a:t>
            </a:r>
            <a:r>
              <a:rPr lang="en-US" sz="1400" dirty="0" err="1"/>
              <a:t>Blanchoin</a:t>
            </a:r>
            <a:r>
              <a:rPr lang="en-US" sz="1400" dirty="0"/>
              <a:t>)	</a:t>
            </a:r>
            <a:r>
              <a:rPr lang="en-US" sz="1400" b="1" dirty="0">
                <a:solidFill>
                  <a:srgbClr val="00FFFF"/>
                </a:solidFill>
              </a:rPr>
              <a:t>ASCB/SBCF</a:t>
            </a:r>
            <a:r>
              <a:rPr lang="en-US" sz="1400" dirty="0">
                <a:solidFill>
                  <a:srgbClr val="00FFFF"/>
                </a:solidFill>
              </a:rPr>
              <a:t>	</a:t>
            </a:r>
            <a:r>
              <a:rPr lang="en-US" sz="1400" dirty="0"/>
              <a:t>		</a:t>
            </a:r>
            <a:endParaRPr lang="fr-FR" sz="1400" dirty="0"/>
          </a:p>
          <a:p>
            <a:r>
              <a:rPr lang="en-US" sz="1400" dirty="0" smtClean="0"/>
              <a:t>10. </a:t>
            </a:r>
            <a:r>
              <a:rPr lang="en-US" sz="1400" dirty="0" err="1" smtClean="0"/>
              <a:t>Klinkert</a:t>
            </a:r>
            <a:r>
              <a:rPr lang="en-US" sz="1400" dirty="0"/>
              <a:t>	Kerstin	</a:t>
            </a:r>
            <a:r>
              <a:rPr lang="en-US" sz="1400" dirty="0" smtClean="0"/>
              <a:t> </a:t>
            </a:r>
            <a:r>
              <a:rPr lang="en-US" sz="1400" dirty="0" err="1" smtClean="0"/>
              <a:t>Doctorant</a:t>
            </a:r>
            <a:r>
              <a:rPr lang="en-US" sz="1400" dirty="0"/>
              <a:t>	(Arnaud </a:t>
            </a:r>
            <a:r>
              <a:rPr lang="en-US" sz="1400" dirty="0" err="1" smtClean="0"/>
              <a:t>Echard</a:t>
            </a:r>
            <a:r>
              <a:rPr lang="en-US" sz="1400" dirty="0" smtClean="0"/>
              <a:t>)   </a:t>
            </a:r>
            <a:r>
              <a:rPr lang="en-US" sz="1400" b="1" dirty="0" smtClean="0">
                <a:solidFill>
                  <a:srgbClr val="00FFFF"/>
                </a:solidFill>
              </a:rPr>
              <a:t>ASCB/SBCF</a:t>
            </a:r>
            <a:r>
              <a:rPr lang="en-US" sz="1400" dirty="0"/>
              <a:t>		</a:t>
            </a:r>
            <a:endParaRPr lang="fr-FR" sz="1400" dirty="0"/>
          </a:p>
          <a:p>
            <a:r>
              <a:rPr lang="en-US" sz="1400" dirty="0" smtClean="0"/>
              <a:t>12. </a:t>
            </a:r>
            <a:r>
              <a:rPr lang="en-US" sz="1400" dirty="0" err="1" smtClean="0"/>
              <a:t>Kowal</a:t>
            </a:r>
            <a:r>
              <a:rPr lang="en-US" sz="1400" dirty="0"/>
              <a:t>	Joanna	</a:t>
            </a:r>
            <a:r>
              <a:rPr lang="en-US" sz="1400" dirty="0" smtClean="0"/>
              <a:t> </a:t>
            </a:r>
            <a:r>
              <a:rPr lang="en-US" sz="1400" dirty="0" err="1" smtClean="0"/>
              <a:t>Doctorant</a:t>
            </a:r>
            <a:r>
              <a:rPr lang="en-US" sz="1400" dirty="0"/>
              <a:t>	(Clotilde </a:t>
            </a:r>
            <a:r>
              <a:rPr lang="en-US" sz="1400" dirty="0" err="1"/>
              <a:t>Thery</a:t>
            </a:r>
            <a:r>
              <a:rPr lang="en-US" sz="1400" dirty="0"/>
              <a:t>)	</a:t>
            </a:r>
            <a:r>
              <a:rPr lang="en-US" sz="1400" b="1" dirty="0" smtClean="0">
                <a:solidFill>
                  <a:srgbClr val="00FFFF"/>
                </a:solidFill>
              </a:rPr>
              <a:t>ASCB</a:t>
            </a:r>
            <a:r>
              <a:rPr lang="en-US" sz="1400" dirty="0"/>
              <a:t>		</a:t>
            </a:r>
            <a:endParaRPr lang="fr-FR" sz="1400" dirty="0"/>
          </a:p>
          <a:p>
            <a:r>
              <a:rPr lang="fr-FR" sz="1400" dirty="0" smtClean="0"/>
              <a:t>13. </a:t>
            </a:r>
            <a:r>
              <a:rPr lang="fr-FR" sz="1400" dirty="0" err="1" smtClean="0"/>
              <a:t>Krndija</a:t>
            </a:r>
            <a:r>
              <a:rPr lang="fr-FR" sz="1400" dirty="0"/>
              <a:t>	Denis	</a:t>
            </a:r>
            <a:r>
              <a:rPr lang="fr-FR" sz="1400" dirty="0" smtClean="0"/>
              <a:t> Post </a:t>
            </a:r>
            <a:r>
              <a:rPr lang="fr-FR" sz="1400" dirty="0"/>
              <a:t>Doctorant </a:t>
            </a:r>
            <a:r>
              <a:rPr lang="fr-FR" sz="1400" dirty="0" smtClean="0"/>
              <a:t> (</a:t>
            </a:r>
            <a:r>
              <a:rPr lang="fr-FR" sz="1400" dirty="0" err="1"/>
              <a:t>Danijela</a:t>
            </a:r>
            <a:r>
              <a:rPr lang="fr-FR" sz="1400" dirty="0"/>
              <a:t> </a:t>
            </a:r>
            <a:r>
              <a:rPr lang="fr-FR" sz="1400" dirty="0" err="1"/>
              <a:t>Vignjevic</a:t>
            </a:r>
            <a:r>
              <a:rPr lang="fr-FR" sz="1400" dirty="0"/>
              <a:t>) </a:t>
            </a:r>
            <a:r>
              <a:rPr lang="fr-FR" sz="1400" dirty="0" smtClean="0"/>
              <a:t> </a:t>
            </a:r>
            <a:r>
              <a:rPr lang="fr-FR" sz="1400" b="1" dirty="0" smtClean="0">
                <a:solidFill>
                  <a:srgbClr val="00FFFF"/>
                </a:solidFill>
              </a:rPr>
              <a:t>ASCB</a:t>
            </a:r>
            <a:r>
              <a:rPr lang="fr-FR" sz="1400" dirty="0">
                <a:solidFill>
                  <a:srgbClr val="00FFFF"/>
                </a:solidFill>
              </a:rPr>
              <a:t>	</a:t>
            </a:r>
            <a:r>
              <a:rPr lang="fr-FR" sz="1400" dirty="0"/>
              <a:t>	</a:t>
            </a:r>
          </a:p>
          <a:p>
            <a:r>
              <a:rPr lang="fr-FR" sz="1400" dirty="0" smtClean="0"/>
              <a:t>14. Santos</a:t>
            </a:r>
            <a:r>
              <a:rPr lang="fr-FR" sz="1400" dirty="0"/>
              <a:t>	Carina	</a:t>
            </a:r>
            <a:r>
              <a:rPr lang="fr-FR" sz="1400" dirty="0" smtClean="0"/>
              <a:t> Post </a:t>
            </a:r>
            <a:r>
              <a:rPr lang="fr-FR" sz="1400" dirty="0"/>
              <a:t>Doctorant </a:t>
            </a:r>
            <a:r>
              <a:rPr lang="fr-FR" sz="1400" dirty="0" smtClean="0"/>
              <a:t> (</a:t>
            </a:r>
            <a:r>
              <a:rPr lang="fr-FR" sz="1400" dirty="0"/>
              <a:t>Bruno </a:t>
            </a:r>
            <a:r>
              <a:rPr lang="fr-FR" sz="1400" dirty="0" err="1"/>
              <a:t>Goud</a:t>
            </a:r>
            <a:r>
              <a:rPr lang="fr-FR" sz="1400" dirty="0"/>
              <a:t>) </a:t>
            </a:r>
            <a:r>
              <a:rPr lang="fr-FR" sz="1400" dirty="0" smtClean="0"/>
              <a:t> </a:t>
            </a:r>
            <a:r>
              <a:rPr lang="fr-FR" sz="1400" b="1" dirty="0" smtClean="0">
                <a:solidFill>
                  <a:srgbClr val="00FFFF"/>
                </a:solidFill>
              </a:rPr>
              <a:t>ASCB</a:t>
            </a:r>
            <a:r>
              <a:rPr lang="fr-FR" sz="1400" dirty="0"/>
              <a:t>			</a:t>
            </a:r>
          </a:p>
          <a:p>
            <a:r>
              <a:rPr lang="fr-FR" sz="1400" dirty="0" smtClean="0"/>
              <a:t>15. </a:t>
            </a:r>
            <a:r>
              <a:rPr lang="fr-FR" sz="1400" dirty="0" err="1" smtClean="0"/>
              <a:t>Taulet</a:t>
            </a:r>
            <a:r>
              <a:rPr lang="fr-FR" sz="1400" dirty="0"/>
              <a:t>	Nicolas	</a:t>
            </a:r>
            <a:r>
              <a:rPr lang="fr-FR" sz="1400" dirty="0" smtClean="0"/>
              <a:t> Post </a:t>
            </a:r>
            <a:r>
              <a:rPr lang="fr-FR" sz="1400" dirty="0"/>
              <a:t>Doctorant </a:t>
            </a:r>
            <a:r>
              <a:rPr lang="fr-FR" sz="1400" dirty="0" smtClean="0"/>
              <a:t>(</a:t>
            </a:r>
            <a:r>
              <a:rPr lang="fr-FR" sz="1400" dirty="0"/>
              <a:t>Bénédicte </a:t>
            </a:r>
            <a:r>
              <a:rPr lang="fr-FR" sz="1400" dirty="0" err="1"/>
              <a:t>Delaval</a:t>
            </a:r>
            <a:r>
              <a:rPr lang="fr-FR" sz="1400" dirty="0"/>
              <a:t>) </a:t>
            </a:r>
            <a:r>
              <a:rPr lang="fr-FR" sz="1400" dirty="0" smtClean="0"/>
              <a:t> </a:t>
            </a:r>
            <a:r>
              <a:rPr lang="en-US" sz="1400" b="1" dirty="0" smtClean="0">
                <a:solidFill>
                  <a:srgbClr val="00FFFF"/>
                </a:solidFill>
              </a:rPr>
              <a:t>ITMO </a:t>
            </a:r>
            <a:r>
              <a:rPr lang="en-US" sz="1400" b="1" dirty="0">
                <a:solidFill>
                  <a:srgbClr val="00FFFF"/>
                </a:solidFill>
              </a:rPr>
              <a:t>ASCB</a:t>
            </a:r>
            <a:r>
              <a:rPr lang="fr-FR" sz="1400" dirty="0">
                <a:solidFill>
                  <a:srgbClr val="00FFFF"/>
                </a:solidFill>
              </a:rPr>
              <a:t>	</a:t>
            </a:r>
            <a:r>
              <a:rPr lang="fr-FR" sz="1400" dirty="0"/>
              <a:t>		</a:t>
            </a:r>
          </a:p>
          <a:p>
            <a:r>
              <a:rPr lang="fr-FR" sz="1400" dirty="0" smtClean="0"/>
              <a:t>16. Al </a:t>
            </a:r>
            <a:r>
              <a:rPr lang="fr-FR" sz="1400" dirty="0"/>
              <a:t>Jord	Adel </a:t>
            </a:r>
            <a:r>
              <a:rPr lang="fr-FR" sz="1400" dirty="0" smtClean="0"/>
              <a:t>              Doctorant (Nathalie </a:t>
            </a:r>
            <a:r>
              <a:rPr lang="fr-FR" sz="1400" dirty="0"/>
              <a:t>SPASSKY</a:t>
            </a:r>
            <a:r>
              <a:rPr lang="fr-FR" sz="1400" dirty="0" smtClean="0"/>
              <a:t>)    USA</a:t>
            </a:r>
            <a:r>
              <a:rPr lang="fr-FR" sz="1400" dirty="0"/>
              <a:t>				</a:t>
            </a:r>
          </a:p>
          <a:p>
            <a:r>
              <a:rPr lang="fr-FR" sz="1400" dirty="0" smtClean="0"/>
              <a:t>17. </a:t>
            </a:r>
            <a:r>
              <a:rPr lang="fr-FR" sz="1400" dirty="0" err="1" smtClean="0"/>
              <a:t>Dillard</a:t>
            </a:r>
            <a:r>
              <a:rPr lang="fr-FR" sz="1400" dirty="0"/>
              <a:t>	Pierre	Post Doctorant </a:t>
            </a:r>
            <a:r>
              <a:rPr lang="fr-FR" sz="1400" dirty="0" smtClean="0"/>
              <a:t> (</a:t>
            </a:r>
            <a:r>
              <a:rPr lang="fr-FR" sz="1400" dirty="0"/>
              <a:t>Pierre </a:t>
            </a:r>
            <a:r>
              <a:rPr lang="fr-FR" sz="1400" dirty="0" err="1"/>
              <a:t>Bongrand</a:t>
            </a:r>
            <a:r>
              <a:rPr lang="fr-FR" sz="1400" dirty="0"/>
              <a:t> / Pierre-</a:t>
            </a:r>
            <a:r>
              <a:rPr lang="fr-FR" sz="1400" dirty="0" err="1"/>
              <a:t>henri</a:t>
            </a:r>
            <a:r>
              <a:rPr lang="fr-FR" sz="1400" dirty="0"/>
              <a:t> Puech)	</a:t>
            </a:r>
            <a:endParaRPr lang="fr-FR" sz="1400" b="1" dirty="0" smtClean="0"/>
          </a:p>
          <a:p>
            <a:r>
              <a:rPr lang="fr-FR" sz="1400" dirty="0" smtClean="0"/>
              <a:t>18. Planchon Damien </a:t>
            </a:r>
            <a:r>
              <a:rPr lang="fr-FR" sz="1400" dirty="0"/>
              <a:t>	Doctorant 	(Cécile Gauthier </a:t>
            </a:r>
            <a:r>
              <a:rPr lang="fr-FR" sz="1400" dirty="0" err="1"/>
              <a:t>Rouvière</a:t>
            </a:r>
            <a:r>
              <a:rPr lang="fr-FR" sz="1400" dirty="0"/>
              <a:t>) </a:t>
            </a:r>
            <a:r>
              <a:rPr lang="fr-FR" sz="1400" b="1" dirty="0" smtClean="0">
                <a:solidFill>
                  <a:srgbClr val="00FFFF"/>
                </a:solidFill>
              </a:rPr>
              <a:t>ASCB</a:t>
            </a:r>
            <a:r>
              <a:rPr lang="fr-FR" sz="1400" dirty="0" smtClean="0"/>
              <a:t>	</a:t>
            </a:r>
          </a:p>
          <a:p>
            <a:r>
              <a:rPr lang="fr-FR" sz="1400" dirty="0" smtClean="0"/>
              <a:t>19. </a:t>
            </a:r>
            <a:r>
              <a:rPr lang="fr-FR" sz="1400" dirty="0" err="1" smtClean="0"/>
              <a:t>Daussy</a:t>
            </a:r>
            <a:r>
              <a:rPr lang="fr-FR" sz="1400" dirty="0" smtClean="0"/>
              <a:t>	Coralie	Doctorant	(Martine Biard-</a:t>
            </a:r>
            <a:r>
              <a:rPr lang="fr-FR" sz="1400" dirty="0" err="1" smtClean="0"/>
              <a:t>Piechaczyk</a:t>
            </a:r>
            <a:r>
              <a:rPr lang="fr-FR" sz="1400" dirty="0" smtClean="0"/>
              <a:t>)  USA	</a:t>
            </a:r>
          </a:p>
          <a:p>
            <a:r>
              <a:rPr lang="fr-FR" sz="1400" dirty="0" smtClean="0"/>
              <a:t>20. </a:t>
            </a:r>
            <a:r>
              <a:rPr lang="fr-FR" sz="1400" dirty="0" err="1" smtClean="0"/>
              <a:t>Mercat</a:t>
            </a:r>
            <a:r>
              <a:rPr lang="fr-FR" sz="1400" dirty="0" smtClean="0"/>
              <a:t> 	Benjamin	Doctorant	(Jacques </a:t>
            </a:r>
            <a:r>
              <a:rPr lang="fr-FR" sz="1400" dirty="0" err="1" smtClean="0"/>
              <a:t>Pécréaux</a:t>
            </a:r>
            <a:r>
              <a:rPr lang="fr-FR" sz="1400" dirty="0" smtClean="0"/>
              <a:t>)   USA</a:t>
            </a:r>
          </a:p>
          <a:p>
            <a:r>
              <a:rPr lang="fr-FR" sz="1400" dirty="0" smtClean="0"/>
              <a:t>21. </a:t>
            </a:r>
            <a:r>
              <a:rPr lang="fr-FR" sz="1400" dirty="0" err="1"/>
              <a:t>Yekaterina</a:t>
            </a:r>
            <a:r>
              <a:rPr lang="fr-FR" sz="1400" dirty="0"/>
              <a:t> </a:t>
            </a:r>
            <a:r>
              <a:rPr lang="fr-FR" sz="1400" dirty="0" err="1"/>
              <a:t>Miroshnikova</a:t>
            </a:r>
            <a:r>
              <a:rPr lang="fr-FR" sz="1400" dirty="0"/>
              <a:t>, Post-Doctorante, UJF </a:t>
            </a:r>
            <a:r>
              <a:rPr lang="fr-FR" sz="1400" dirty="0" smtClean="0"/>
              <a:t>-  </a:t>
            </a:r>
            <a:r>
              <a:rPr lang="fr-FR" sz="1400" dirty="0"/>
              <a:t>Grenoble </a:t>
            </a:r>
          </a:p>
          <a:p>
            <a:r>
              <a:rPr lang="fr-FR" sz="1400" dirty="0" smtClean="0"/>
              <a:t>22. </a:t>
            </a:r>
            <a:r>
              <a:rPr lang="fr-FR" sz="1400" dirty="0"/>
              <a:t>Elodie </a:t>
            </a:r>
            <a:r>
              <a:rPr lang="fr-FR" sz="1400" dirty="0" err="1" smtClean="0"/>
              <a:t>Henriet</a:t>
            </a:r>
            <a:r>
              <a:rPr lang="fr-FR" sz="1400" dirty="0" smtClean="0"/>
              <a:t> 	 </a:t>
            </a:r>
            <a:r>
              <a:rPr lang="fr-FR" sz="1400" dirty="0"/>
              <a:t>Doctorante, CEA - Toulouse </a:t>
            </a:r>
            <a:r>
              <a:rPr lang="fr-FR" sz="1400" dirty="0" smtClean="0"/>
              <a:t>    </a:t>
            </a:r>
            <a:r>
              <a:rPr lang="fr-FR" sz="1400" dirty="0" err="1" smtClean="0"/>
              <a:t>Invadosome</a:t>
            </a:r>
            <a:r>
              <a:rPr lang="fr-FR" sz="1400" dirty="0" smtClean="0"/>
              <a:t> meeting</a:t>
            </a:r>
          </a:p>
          <a:p>
            <a:r>
              <a:rPr lang="fr-FR" sz="1400" dirty="0" smtClean="0"/>
              <a:t>23. </a:t>
            </a:r>
            <a:r>
              <a:rPr lang="fr-FR" sz="1400" dirty="0" err="1"/>
              <a:t>Nisha</a:t>
            </a:r>
            <a:r>
              <a:rPr lang="fr-FR" sz="1400" dirty="0"/>
              <a:t> </a:t>
            </a:r>
            <a:r>
              <a:rPr lang="fr-FR" sz="1400" dirty="0" err="1"/>
              <a:t>Mohd</a:t>
            </a:r>
            <a:r>
              <a:rPr lang="fr-FR" sz="1400" dirty="0"/>
              <a:t> </a:t>
            </a:r>
            <a:r>
              <a:rPr lang="fr-FR" sz="1400" dirty="0" smtClean="0"/>
              <a:t>Rafi	 </a:t>
            </a:r>
            <a:r>
              <a:rPr lang="fr-FR" sz="1400" dirty="0"/>
              <a:t>Post-Doctorante, National </a:t>
            </a:r>
            <a:r>
              <a:rPr lang="fr-FR" sz="1400" dirty="0" err="1"/>
              <a:t>University</a:t>
            </a:r>
            <a:r>
              <a:rPr lang="fr-FR" sz="1400" dirty="0"/>
              <a:t> of </a:t>
            </a:r>
            <a:r>
              <a:rPr lang="fr-FR" sz="1400" dirty="0" smtClean="0"/>
              <a:t>Singapore  </a:t>
            </a:r>
            <a:r>
              <a:rPr lang="fr-FR" sz="1400" dirty="0" err="1"/>
              <a:t>Invadosome</a:t>
            </a:r>
            <a:r>
              <a:rPr lang="fr-FR" sz="1400" dirty="0"/>
              <a:t> meeting</a:t>
            </a:r>
          </a:p>
          <a:p>
            <a:r>
              <a:rPr lang="fr-FR" sz="1400" dirty="0" smtClean="0"/>
              <a:t>24. </a:t>
            </a:r>
            <a:r>
              <a:rPr lang="fr-FR" sz="1400" dirty="0"/>
              <a:t>Julie Di </a:t>
            </a:r>
            <a:r>
              <a:rPr lang="fr-FR" sz="1400" dirty="0" smtClean="0"/>
              <a:t>Martino</a:t>
            </a:r>
            <a:r>
              <a:rPr lang="fr-FR" sz="1400" dirty="0"/>
              <a:t>	</a:t>
            </a:r>
            <a:r>
              <a:rPr lang="fr-FR" sz="1400" dirty="0" smtClean="0"/>
              <a:t>Post</a:t>
            </a:r>
            <a:r>
              <a:rPr lang="fr-FR" sz="1400" dirty="0"/>
              <a:t>-Doctorante, INSERM </a:t>
            </a:r>
            <a:r>
              <a:rPr lang="fr-FR" sz="1400" dirty="0" err="1"/>
              <a:t>Gref</a:t>
            </a:r>
            <a:r>
              <a:rPr lang="fr-FR" sz="1400" dirty="0"/>
              <a:t> </a:t>
            </a:r>
            <a:r>
              <a:rPr lang="fr-FR" sz="1400" dirty="0" smtClean="0"/>
              <a:t>– Bordeaux  </a:t>
            </a:r>
            <a:r>
              <a:rPr lang="fr-FR" sz="1400" dirty="0" err="1"/>
              <a:t>Invadosome</a:t>
            </a:r>
            <a:r>
              <a:rPr lang="fr-FR" sz="1400" dirty="0"/>
              <a:t> meeting</a:t>
            </a:r>
          </a:p>
          <a:p>
            <a:endParaRPr lang="fr-FR" sz="1400" dirty="0"/>
          </a:p>
          <a:p>
            <a:r>
              <a:rPr lang="fr-FR" sz="1400" dirty="0"/>
              <a:t>	</a:t>
            </a:r>
          </a:p>
        </p:txBody>
      </p:sp>
      <p:sp>
        <p:nvSpPr>
          <p:cNvPr id="6" name="Rectangle 5"/>
          <p:cNvSpPr/>
          <p:nvPr/>
        </p:nvSpPr>
        <p:spPr>
          <a:xfrm>
            <a:off x="0" y="44624"/>
            <a:ext cx="9144000" cy="1077218"/>
          </a:xfrm>
          <a:prstGeom prst="rect">
            <a:avLst/>
          </a:prstGeom>
        </p:spPr>
        <p:txBody>
          <a:bodyPr wrap="square">
            <a:spAutoFit/>
          </a:bodyPr>
          <a:lstStyle/>
          <a:p>
            <a:pPr algn="ctr"/>
            <a:r>
              <a:rPr lang="en-US" sz="3200" b="1" u="sng" dirty="0" smtClean="0">
                <a:solidFill>
                  <a:srgbClr val="00FFFF"/>
                </a:solidFill>
              </a:rPr>
              <a:t>22 Bourses SBCF  </a:t>
            </a:r>
            <a:r>
              <a:rPr lang="en-US" sz="3200" b="1" u="sng" dirty="0">
                <a:solidFill>
                  <a:srgbClr val="00FFFF"/>
                </a:solidFill>
              </a:rPr>
              <a:t>: </a:t>
            </a:r>
            <a:r>
              <a:rPr lang="en-US" sz="3200" b="1" u="sng" dirty="0" smtClean="0">
                <a:solidFill>
                  <a:srgbClr val="00FFFF"/>
                </a:solidFill>
              </a:rPr>
              <a:t> 16 200 €</a:t>
            </a:r>
          </a:p>
          <a:p>
            <a:pPr algn="ctr"/>
            <a:r>
              <a:rPr lang="en-US" sz="3200" b="1" u="sng" dirty="0" smtClean="0">
                <a:solidFill>
                  <a:srgbClr val="00FFFF"/>
                </a:solidFill>
              </a:rPr>
              <a:t>2 bourses ITMO/SBCF : 1 000 € </a:t>
            </a:r>
            <a:endParaRPr lang="en-US" sz="3200" b="1" u="sng" dirty="0">
              <a:solidFill>
                <a:srgbClr val="00FFFF"/>
              </a:solidFill>
            </a:endParaRPr>
          </a:p>
        </p:txBody>
      </p:sp>
    </p:spTree>
    <p:extLst>
      <p:ext uri="{BB962C8B-B14F-4D97-AF65-F5344CB8AC3E}">
        <p14:creationId xmlns:p14="http://schemas.microsoft.com/office/powerpoint/2010/main" val="140776967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officeArt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2248867"/>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9" name="ZoneTexte 8"/>
          <p:cNvSpPr txBox="1"/>
          <p:nvPr/>
        </p:nvSpPr>
        <p:spPr>
          <a:xfrm>
            <a:off x="142652" y="1447800"/>
            <a:ext cx="7453684" cy="5293756"/>
          </a:xfrm>
          <a:prstGeom prst="rect">
            <a:avLst/>
          </a:prstGeom>
          <a:noFill/>
        </p:spPr>
        <p:txBody>
          <a:bodyPr wrap="square" rtlCol="0">
            <a:spAutoFit/>
          </a:bodyPr>
          <a:lstStyle/>
          <a:p>
            <a:r>
              <a:rPr lang="fr-FR" sz="3600" b="1" dirty="0">
                <a:solidFill>
                  <a:srgbClr val="00FFFF"/>
                </a:solidFill>
              </a:rPr>
              <a:t>SBCF Young </a:t>
            </a:r>
            <a:r>
              <a:rPr lang="fr-FR" sz="3600" b="1" dirty="0" err="1">
                <a:solidFill>
                  <a:srgbClr val="00FFFF"/>
                </a:solidFill>
              </a:rPr>
              <a:t>S</a:t>
            </a:r>
            <a:r>
              <a:rPr lang="fr-FR" sz="3600" b="1" dirty="0" err="1" smtClean="0">
                <a:solidFill>
                  <a:srgbClr val="00FFFF"/>
                </a:solidFill>
              </a:rPr>
              <a:t>cientist</a:t>
            </a:r>
            <a:r>
              <a:rPr lang="fr-FR" sz="3600" b="1" dirty="0" smtClean="0">
                <a:solidFill>
                  <a:srgbClr val="00FFFF"/>
                </a:solidFill>
              </a:rPr>
              <a:t> </a:t>
            </a:r>
            <a:r>
              <a:rPr lang="fr-FR" sz="3600" b="1" dirty="0" err="1">
                <a:solidFill>
                  <a:srgbClr val="00FFFF"/>
                </a:solidFill>
              </a:rPr>
              <a:t>Award</a:t>
            </a:r>
            <a:r>
              <a:rPr lang="fr-FR" sz="3600" b="1" dirty="0">
                <a:solidFill>
                  <a:srgbClr val="00FFFF"/>
                </a:solidFill>
              </a:rPr>
              <a:t> </a:t>
            </a:r>
            <a:r>
              <a:rPr lang="fr-FR" sz="3600" b="1" dirty="0" smtClean="0">
                <a:solidFill>
                  <a:srgbClr val="00FFFF"/>
                </a:solidFill>
              </a:rPr>
              <a:t>2016         5000 euros</a:t>
            </a:r>
          </a:p>
          <a:p>
            <a:endParaRPr lang="fr-FR" sz="2000" b="1" dirty="0">
              <a:solidFill>
                <a:srgbClr val="00FFFF"/>
              </a:solidFill>
            </a:endParaRPr>
          </a:p>
          <a:p>
            <a:r>
              <a:rPr lang="fr-FR" sz="2400" b="1" dirty="0" err="1">
                <a:solidFill>
                  <a:srgbClr val="00FFFF"/>
                </a:solidFill>
                <a:latin typeface="Calibri" pitchFamily="34" charset="0"/>
              </a:rPr>
              <a:t>Criteria</a:t>
            </a:r>
            <a:r>
              <a:rPr lang="fr-FR" sz="2400" dirty="0">
                <a:solidFill>
                  <a:srgbClr val="00FFFF"/>
                </a:solidFill>
                <a:latin typeface="Calibri" pitchFamily="34" charset="0"/>
              </a:rPr>
              <a:t>:</a:t>
            </a:r>
          </a:p>
          <a:p>
            <a:r>
              <a:rPr lang="fr-FR" sz="2000" dirty="0">
                <a:latin typeface="Calibri" pitchFamily="34" charset="0"/>
              </a:rPr>
              <a:t>-Be </a:t>
            </a:r>
            <a:r>
              <a:rPr lang="fr-FR" sz="2000" dirty="0" err="1">
                <a:latin typeface="Calibri" pitchFamily="34" charset="0"/>
              </a:rPr>
              <a:t>less</a:t>
            </a:r>
            <a:r>
              <a:rPr lang="fr-FR" sz="2000" dirty="0">
                <a:latin typeface="Calibri" pitchFamily="34" charset="0"/>
              </a:rPr>
              <a:t> </a:t>
            </a:r>
            <a:r>
              <a:rPr lang="fr-FR" sz="2000" dirty="0" err="1">
                <a:latin typeface="Calibri" pitchFamily="34" charset="0"/>
              </a:rPr>
              <a:t>than</a:t>
            </a:r>
            <a:r>
              <a:rPr lang="fr-FR" sz="2000" dirty="0">
                <a:latin typeface="Calibri" pitchFamily="34" charset="0"/>
              </a:rPr>
              <a:t> 35 </a:t>
            </a:r>
            <a:r>
              <a:rPr lang="fr-FR" sz="2000" dirty="0" err="1">
                <a:latin typeface="Calibri" pitchFamily="34" charset="0"/>
              </a:rPr>
              <a:t>year</a:t>
            </a:r>
            <a:r>
              <a:rPr lang="fr-FR" sz="2000" dirty="0">
                <a:latin typeface="Calibri" pitchFamily="34" charset="0"/>
              </a:rPr>
              <a:t> </a:t>
            </a:r>
            <a:r>
              <a:rPr lang="fr-FR" sz="2000" dirty="0" err="1">
                <a:latin typeface="Calibri" pitchFamily="34" charset="0"/>
              </a:rPr>
              <a:t>old</a:t>
            </a:r>
            <a:r>
              <a:rPr lang="fr-FR" sz="2000" dirty="0">
                <a:latin typeface="Calibri" pitchFamily="34" charset="0"/>
              </a:rPr>
              <a:t> </a:t>
            </a:r>
          </a:p>
          <a:p>
            <a:r>
              <a:rPr lang="fr-FR" sz="2000" dirty="0">
                <a:latin typeface="Calibri" pitchFamily="34" charset="0"/>
              </a:rPr>
              <a:t>(</a:t>
            </a:r>
            <a:r>
              <a:rPr lang="fr-FR" sz="2000" dirty="0"/>
              <a:t>+1 </a:t>
            </a:r>
            <a:r>
              <a:rPr lang="fr-FR" sz="2000" dirty="0" err="1"/>
              <a:t>year</a:t>
            </a:r>
            <a:r>
              <a:rPr lang="fr-FR" sz="2000" dirty="0"/>
              <a:t> </a:t>
            </a:r>
            <a:r>
              <a:rPr lang="fr-FR" sz="2000" dirty="0" err="1"/>
              <a:t>child</a:t>
            </a:r>
            <a:r>
              <a:rPr lang="fr-FR" sz="2000" dirty="0"/>
              <a:t> for </a:t>
            </a:r>
            <a:r>
              <a:rPr lang="fr-FR" sz="2000" dirty="0" err="1"/>
              <a:t>women</a:t>
            </a:r>
            <a:r>
              <a:rPr lang="fr-FR" sz="2000" dirty="0"/>
              <a:t> and adaptation for parental </a:t>
            </a:r>
            <a:r>
              <a:rPr lang="fr-FR" sz="2000" dirty="0" err="1"/>
              <a:t>leave</a:t>
            </a:r>
            <a:r>
              <a:rPr lang="fr-FR" sz="2000" dirty="0"/>
              <a:t>) </a:t>
            </a:r>
            <a:endParaRPr lang="fr-FR" sz="2000" dirty="0">
              <a:latin typeface="Calibri" pitchFamily="34" charset="0"/>
            </a:endParaRPr>
          </a:p>
          <a:p>
            <a:r>
              <a:rPr lang="fr-FR" sz="2000" dirty="0">
                <a:latin typeface="Calibri" pitchFamily="34" charset="0"/>
              </a:rPr>
              <a:t>-Be an </a:t>
            </a:r>
            <a:r>
              <a:rPr lang="fr-FR" sz="2000" dirty="0" err="1">
                <a:latin typeface="Calibri" pitchFamily="34" charset="0"/>
              </a:rPr>
              <a:t>author</a:t>
            </a:r>
            <a:r>
              <a:rPr lang="fr-FR" sz="2000" dirty="0">
                <a:latin typeface="Calibri" pitchFamily="34" charset="0"/>
              </a:rPr>
              <a:t> of one publication </a:t>
            </a:r>
            <a:r>
              <a:rPr lang="fr-FR" sz="2000" dirty="0" err="1">
                <a:latin typeface="Calibri" pitchFamily="34" charset="0"/>
              </a:rPr>
              <a:t>from</a:t>
            </a:r>
            <a:r>
              <a:rPr lang="fr-FR" sz="2000" dirty="0">
                <a:latin typeface="Calibri" pitchFamily="34" charset="0"/>
              </a:rPr>
              <a:t> </a:t>
            </a:r>
            <a:r>
              <a:rPr lang="fr-FR" sz="2000" dirty="0" err="1">
                <a:latin typeface="Calibri" pitchFamily="34" charset="0"/>
              </a:rPr>
              <a:t>your</a:t>
            </a:r>
            <a:r>
              <a:rPr lang="fr-FR" sz="2000" dirty="0">
                <a:latin typeface="Calibri" pitchFamily="34" charset="0"/>
              </a:rPr>
              <a:t> post-doc position</a:t>
            </a:r>
          </a:p>
          <a:p>
            <a:r>
              <a:rPr lang="fr-FR" sz="2000" dirty="0">
                <a:latin typeface="Calibri" pitchFamily="34" charset="0"/>
              </a:rPr>
              <a:t>-Be SBCF </a:t>
            </a:r>
            <a:r>
              <a:rPr lang="fr-FR" sz="2000" dirty="0" err="1">
                <a:latin typeface="Calibri" pitchFamily="34" charset="0"/>
              </a:rPr>
              <a:t>member</a:t>
            </a:r>
            <a:r>
              <a:rPr lang="fr-FR" sz="2000" dirty="0">
                <a:latin typeface="Calibri" pitchFamily="34" charset="0"/>
              </a:rPr>
              <a:t> in a SBCF Team</a:t>
            </a:r>
          </a:p>
          <a:p>
            <a:r>
              <a:rPr lang="fr-FR" sz="2000" dirty="0">
                <a:latin typeface="Calibri" pitchFamily="34" charset="0"/>
              </a:rPr>
              <a:t>-Be an </a:t>
            </a:r>
            <a:r>
              <a:rPr lang="fr-FR" sz="2000" dirty="0" err="1">
                <a:latin typeface="Calibri" pitchFamily="34" charset="0"/>
              </a:rPr>
              <a:t>author</a:t>
            </a:r>
            <a:r>
              <a:rPr lang="fr-FR" sz="2000" dirty="0">
                <a:latin typeface="Calibri" pitchFamily="34" charset="0"/>
              </a:rPr>
              <a:t> of </a:t>
            </a:r>
            <a:r>
              <a:rPr lang="fr-FR" sz="2000" dirty="0" err="1">
                <a:latin typeface="Calibri" pitchFamily="34" charset="0"/>
              </a:rPr>
              <a:t>outstanding</a:t>
            </a:r>
            <a:r>
              <a:rPr lang="fr-FR" sz="2000" dirty="0">
                <a:latin typeface="Calibri" pitchFamily="34" charset="0"/>
              </a:rPr>
              <a:t> contributions in the </a:t>
            </a:r>
            <a:r>
              <a:rPr lang="fr-FR" sz="2000" dirty="0" err="1">
                <a:latin typeface="Calibri" pitchFamily="34" charset="0"/>
              </a:rPr>
              <a:t>field</a:t>
            </a:r>
            <a:r>
              <a:rPr lang="fr-FR" sz="2000" dirty="0">
                <a:latin typeface="Calibri" pitchFamily="34" charset="0"/>
              </a:rPr>
              <a:t> of </a:t>
            </a:r>
            <a:r>
              <a:rPr lang="fr-FR" sz="2000" dirty="0" err="1">
                <a:latin typeface="Calibri" pitchFamily="34" charset="0"/>
              </a:rPr>
              <a:t>cell</a:t>
            </a:r>
            <a:r>
              <a:rPr lang="fr-FR" sz="2000" dirty="0">
                <a:latin typeface="Calibri" pitchFamily="34" charset="0"/>
              </a:rPr>
              <a:t> </a:t>
            </a:r>
            <a:r>
              <a:rPr lang="fr-FR" sz="2000" dirty="0" err="1">
                <a:latin typeface="Calibri" pitchFamily="34" charset="0"/>
              </a:rPr>
              <a:t>biology</a:t>
            </a:r>
            <a:endParaRPr lang="fr-FR" sz="2000" dirty="0">
              <a:latin typeface="Calibri" pitchFamily="34" charset="0"/>
            </a:endParaRPr>
          </a:p>
          <a:p>
            <a:endParaRPr lang="fr-FR" sz="1400" dirty="0">
              <a:latin typeface="Calibri" pitchFamily="34" charset="0"/>
            </a:endParaRPr>
          </a:p>
          <a:p>
            <a:r>
              <a:rPr lang="fr-FR" sz="2400" b="1" dirty="0">
                <a:solidFill>
                  <a:srgbClr val="00FFFF"/>
                </a:solidFill>
                <a:latin typeface="Calibri" pitchFamily="34" charset="0"/>
              </a:rPr>
              <a:t>Information : </a:t>
            </a:r>
          </a:p>
          <a:p>
            <a:r>
              <a:rPr lang="fr-FR" sz="2400" dirty="0">
                <a:latin typeface="Calibri" pitchFamily="34" charset="0"/>
              </a:rPr>
              <a:t>-</a:t>
            </a:r>
            <a:r>
              <a:rPr lang="fr-FR" sz="2000" dirty="0"/>
              <a:t>Deadline: 1</a:t>
            </a:r>
            <a:r>
              <a:rPr lang="fr-FR" sz="2000" baseline="30000" dirty="0"/>
              <a:t>er</a:t>
            </a:r>
            <a:r>
              <a:rPr lang="fr-FR" sz="2000" dirty="0"/>
              <a:t> </a:t>
            </a:r>
            <a:r>
              <a:rPr lang="fr-FR" sz="2000" dirty="0" err="1"/>
              <a:t>February</a:t>
            </a:r>
            <a:endParaRPr lang="fr-FR" sz="2000" dirty="0"/>
          </a:p>
          <a:p>
            <a:pPr marL="342900" indent="-342900" defTabSz="914400"/>
            <a:r>
              <a:rPr lang="fr-FR" sz="2000" dirty="0"/>
              <a:t>-</a:t>
            </a:r>
            <a:r>
              <a:rPr lang="fr-FR" sz="2000" dirty="0" err="1"/>
              <a:t>Selection</a:t>
            </a:r>
            <a:r>
              <a:rPr lang="fr-FR" sz="2000" dirty="0"/>
              <a:t>: 1</a:t>
            </a:r>
            <a:r>
              <a:rPr lang="fr-FR" sz="2000" baseline="30000" dirty="0"/>
              <a:t>er</a:t>
            </a:r>
            <a:r>
              <a:rPr lang="fr-FR" sz="2000" dirty="0"/>
              <a:t> round end </a:t>
            </a:r>
            <a:r>
              <a:rPr lang="fr-FR" sz="2000" dirty="0" err="1"/>
              <a:t>feb</a:t>
            </a:r>
            <a:r>
              <a:rPr lang="fr-FR" sz="2000" dirty="0"/>
              <a:t> and 2</a:t>
            </a:r>
            <a:r>
              <a:rPr lang="fr-FR" sz="2000" baseline="30000" dirty="0"/>
              <a:t>nd</a:t>
            </a:r>
            <a:r>
              <a:rPr lang="fr-FR" sz="2000" dirty="0"/>
              <a:t> round </a:t>
            </a:r>
            <a:r>
              <a:rPr lang="fr-FR" sz="2000" dirty="0" err="1"/>
              <a:t>mid-march</a:t>
            </a:r>
            <a:endParaRPr lang="fr-FR" sz="2000" dirty="0"/>
          </a:p>
          <a:p>
            <a:pPr marL="342900" indent="-342900" defTabSz="914400"/>
            <a:r>
              <a:rPr lang="fr-FR" sz="2000" dirty="0">
                <a:solidFill>
                  <a:srgbClr val="00FFFF"/>
                </a:solidFill>
              </a:rPr>
              <a:t>WWW.SBCF.FR</a:t>
            </a:r>
            <a:endParaRPr lang="fr-FR" sz="2000" dirty="0"/>
          </a:p>
        </p:txBody>
      </p:sp>
    </p:spTree>
    <p:extLst>
      <p:ext uri="{BB962C8B-B14F-4D97-AF65-F5344CB8AC3E}">
        <p14:creationId xmlns:p14="http://schemas.microsoft.com/office/powerpoint/2010/main" val="128902325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79512" y="1484784"/>
            <a:ext cx="5946134" cy="523220"/>
          </a:xfrm>
          <a:prstGeom prst="rect">
            <a:avLst/>
          </a:prstGeom>
          <a:noFill/>
        </p:spPr>
        <p:txBody>
          <a:bodyPr wrap="none" rtlCol="0">
            <a:spAutoFit/>
          </a:bodyPr>
          <a:lstStyle/>
          <a:p>
            <a:pPr defTabSz="914400"/>
            <a:r>
              <a:rPr lang="fr-FR" sz="2800" b="1" dirty="0" smtClean="0">
                <a:solidFill>
                  <a:srgbClr val="00FFFF"/>
                </a:solidFill>
              </a:rPr>
              <a:t>Prix Jeune Chercheur SBCF,  </a:t>
            </a:r>
            <a:r>
              <a:rPr lang="fr-FR" sz="2800" b="1" dirty="0" err="1" smtClean="0">
                <a:solidFill>
                  <a:srgbClr val="00FFFF"/>
                </a:solidFill>
              </a:rPr>
              <a:t>since</a:t>
            </a:r>
            <a:r>
              <a:rPr lang="fr-FR" sz="2800" b="1" dirty="0" smtClean="0">
                <a:solidFill>
                  <a:srgbClr val="00FFFF"/>
                </a:solidFill>
              </a:rPr>
              <a:t> 2011</a:t>
            </a:r>
            <a:r>
              <a:rPr lang="fr-FR" sz="2800" dirty="0" smtClean="0">
                <a:solidFill>
                  <a:srgbClr val="00FFFF"/>
                </a:solidFill>
              </a:rPr>
              <a:t>            </a:t>
            </a:r>
            <a:endParaRPr lang="fr-FR" sz="2800" dirty="0">
              <a:solidFill>
                <a:srgbClr val="00FFFF"/>
              </a:solidFill>
            </a:endParaRPr>
          </a:p>
        </p:txBody>
      </p:sp>
      <p:sp>
        <p:nvSpPr>
          <p:cNvPr id="3" name="Rectangle 2"/>
          <p:cNvSpPr/>
          <p:nvPr/>
        </p:nvSpPr>
        <p:spPr>
          <a:xfrm>
            <a:off x="179512" y="1752600"/>
            <a:ext cx="8424936" cy="5632312"/>
          </a:xfrm>
          <a:prstGeom prst="rect">
            <a:avLst/>
          </a:prstGeom>
        </p:spPr>
        <p:txBody>
          <a:bodyPr wrap="square">
            <a:spAutoFit/>
          </a:bodyPr>
          <a:lstStyle/>
          <a:p>
            <a:r>
              <a:rPr lang="fr-FR" dirty="0" smtClean="0">
                <a:solidFill>
                  <a:srgbClr val="00FFFF"/>
                </a:solidFill>
              </a:rPr>
              <a:t>2011: Manuel </a:t>
            </a:r>
            <a:r>
              <a:rPr lang="fr-FR" dirty="0" err="1" smtClean="0">
                <a:solidFill>
                  <a:srgbClr val="00FFFF"/>
                </a:solidFill>
              </a:rPr>
              <a:t>Thery</a:t>
            </a:r>
            <a:r>
              <a:rPr lang="fr-FR" dirty="0" smtClean="0">
                <a:solidFill>
                  <a:srgbClr val="00FFFF"/>
                </a:solidFill>
              </a:rPr>
              <a:t>, Grenoble</a:t>
            </a:r>
          </a:p>
          <a:p>
            <a:r>
              <a:rPr lang="fr-FR" dirty="0" smtClean="0"/>
              <a:t>« </a:t>
            </a:r>
            <a:r>
              <a:rPr lang="fr-FR" dirty="0" err="1" smtClean="0"/>
              <a:t>Physics</a:t>
            </a:r>
            <a:r>
              <a:rPr lang="fr-FR" dirty="0" smtClean="0"/>
              <a:t> of </a:t>
            </a:r>
            <a:r>
              <a:rPr lang="fr-FR" dirty="0" err="1" smtClean="0"/>
              <a:t>cytoskeleton</a:t>
            </a:r>
            <a:r>
              <a:rPr lang="fr-FR" dirty="0" smtClean="0"/>
              <a:t> and </a:t>
            </a:r>
            <a:r>
              <a:rPr lang="fr-FR" dirty="0" err="1" smtClean="0"/>
              <a:t>morphogenesis</a:t>
            </a:r>
            <a:r>
              <a:rPr lang="fr-FR" dirty="0" smtClean="0"/>
              <a:t> »</a:t>
            </a:r>
          </a:p>
          <a:p>
            <a:endParaRPr lang="fr-FR" dirty="0" smtClean="0">
              <a:solidFill>
                <a:srgbClr val="00FFFF"/>
              </a:solidFill>
            </a:endParaRPr>
          </a:p>
          <a:p>
            <a:r>
              <a:rPr lang="fr-FR" dirty="0" smtClean="0">
                <a:solidFill>
                  <a:srgbClr val="00FFFF"/>
                </a:solidFill>
              </a:rPr>
              <a:t>2012: Bénédicte </a:t>
            </a:r>
            <a:r>
              <a:rPr lang="fr-FR" dirty="0" err="1" smtClean="0">
                <a:solidFill>
                  <a:srgbClr val="00FFFF"/>
                </a:solidFill>
              </a:rPr>
              <a:t>Delaval</a:t>
            </a:r>
            <a:r>
              <a:rPr lang="fr-FR" dirty="0" smtClean="0">
                <a:solidFill>
                  <a:srgbClr val="00FFFF"/>
                </a:solidFill>
              </a:rPr>
              <a:t>, Montpellier</a:t>
            </a:r>
          </a:p>
          <a:p>
            <a:r>
              <a:rPr lang="fr-FR" dirty="0" smtClean="0"/>
              <a:t>« Centrosomes et </a:t>
            </a:r>
            <a:r>
              <a:rPr lang="fr-FR" dirty="0" err="1" smtClean="0"/>
              <a:t>ciliopathies</a:t>
            </a:r>
            <a:r>
              <a:rPr lang="fr-FR" dirty="0" smtClean="0"/>
              <a:t> »</a:t>
            </a:r>
          </a:p>
          <a:p>
            <a:endParaRPr lang="fr-FR" dirty="0" smtClean="0">
              <a:solidFill>
                <a:srgbClr val="00FFFF"/>
              </a:solidFill>
            </a:endParaRPr>
          </a:p>
          <a:p>
            <a:r>
              <a:rPr lang="fr-FR" dirty="0" smtClean="0">
                <a:solidFill>
                  <a:srgbClr val="00FFFF"/>
                </a:solidFill>
              </a:rPr>
              <a:t>2013:Jacky </a:t>
            </a:r>
            <a:r>
              <a:rPr lang="fr-FR" dirty="0" err="1" smtClean="0">
                <a:solidFill>
                  <a:srgbClr val="00FFFF"/>
                </a:solidFill>
              </a:rPr>
              <a:t>Goetz</a:t>
            </a:r>
            <a:r>
              <a:rPr lang="fr-FR" dirty="0" smtClean="0">
                <a:solidFill>
                  <a:srgbClr val="00FFFF"/>
                </a:solidFill>
              </a:rPr>
              <a:t>, Strasbourg</a:t>
            </a:r>
          </a:p>
          <a:p>
            <a:r>
              <a:rPr lang="fr-FR" dirty="0" smtClean="0"/>
              <a:t>« </a:t>
            </a:r>
            <a:r>
              <a:rPr lang="fr-FR" dirty="0" err="1" smtClean="0"/>
              <a:t>Biomechanical</a:t>
            </a:r>
            <a:r>
              <a:rPr lang="fr-FR" dirty="0" smtClean="0"/>
              <a:t> </a:t>
            </a:r>
            <a:r>
              <a:rPr lang="fr-FR" dirty="0" err="1" smtClean="0"/>
              <a:t>remodeling</a:t>
            </a:r>
            <a:r>
              <a:rPr lang="fr-FR" dirty="0" smtClean="0"/>
              <a:t> of the </a:t>
            </a:r>
            <a:r>
              <a:rPr lang="fr-FR" dirty="0" err="1" smtClean="0"/>
              <a:t>microenvonment</a:t>
            </a:r>
            <a:r>
              <a:rPr lang="fr-FR" dirty="0" smtClean="0"/>
              <a:t> »</a:t>
            </a:r>
          </a:p>
          <a:p>
            <a:endParaRPr lang="fr-FR" dirty="0" smtClean="0">
              <a:solidFill>
                <a:srgbClr val="00FFFF"/>
              </a:solidFill>
            </a:endParaRPr>
          </a:p>
          <a:p>
            <a:r>
              <a:rPr lang="fr-FR" dirty="0" smtClean="0">
                <a:solidFill>
                  <a:srgbClr val="00FFFF"/>
                </a:solidFill>
              </a:rPr>
              <a:t>2014</a:t>
            </a:r>
            <a:r>
              <a:rPr lang="fr-FR" dirty="0">
                <a:solidFill>
                  <a:srgbClr val="00FFFF"/>
                </a:solidFill>
              </a:rPr>
              <a:t>: Christophe </a:t>
            </a:r>
            <a:r>
              <a:rPr lang="fr-FR" dirty="0" err="1" smtClean="0">
                <a:solidFill>
                  <a:srgbClr val="00FFFF"/>
                </a:solidFill>
              </a:rPr>
              <a:t>Guilluy</a:t>
            </a:r>
            <a:r>
              <a:rPr lang="fr-FR" dirty="0" smtClean="0">
                <a:solidFill>
                  <a:srgbClr val="00FFFF"/>
                </a:solidFill>
              </a:rPr>
              <a:t>,  Nantes</a:t>
            </a:r>
            <a:endParaRPr lang="fr-FR" dirty="0">
              <a:solidFill>
                <a:srgbClr val="00FFFF"/>
              </a:solidFill>
            </a:endParaRPr>
          </a:p>
          <a:p>
            <a:r>
              <a:rPr lang="fr-FR" dirty="0"/>
              <a:t>« </a:t>
            </a:r>
            <a:r>
              <a:rPr lang="fr-FR" dirty="0" err="1"/>
              <a:t>Mechanotransduction</a:t>
            </a:r>
            <a:r>
              <a:rPr lang="fr-FR" dirty="0"/>
              <a:t>: </a:t>
            </a:r>
            <a:r>
              <a:rPr lang="fr-FR" dirty="0" err="1"/>
              <a:t>Strengthening</a:t>
            </a:r>
            <a:r>
              <a:rPr lang="fr-FR" dirty="0"/>
              <a:t> the </a:t>
            </a:r>
            <a:r>
              <a:rPr lang="fr-FR" dirty="0" err="1"/>
              <a:t>cell</a:t>
            </a:r>
            <a:r>
              <a:rPr lang="fr-FR" dirty="0"/>
              <a:t> </a:t>
            </a:r>
            <a:r>
              <a:rPr lang="fr-FR" dirty="0" err="1"/>
              <a:t>from</a:t>
            </a:r>
            <a:r>
              <a:rPr lang="fr-FR" dirty="0"/>
              <a:t> the </a:t>
            </a:r>
            <a:r>
              <a:rPr lang="fr-FR" dirty="0" err="1"/>
              <a:t>cytoskeleton</a:t>
            </a:r>
            <a:r>
              <a:rPr lang="fr-FR" dirty="0"/>
              <a:t> to the nucleus </a:t>
            </a:r>
            <a:r>
              <a:rPr lang="fr-FR" dirty="0" smtClean="0"/>
              <a:t>»</a:t>
            </a:r>
          </a:p>
          <a:p>
            <a:endParaRPr lang="fr-FR" dirty="0">
              <a:solidFill>
                <a:srgbClr val="00FFFF"/>
              </a:solidFill>
            </a:endParaRPr>
          </a:p>
          <a:p>
            <a:r>
              <a:rPr lang="fr-FR" dirty="0" smtClean="0">
                <a:solidFill>
                  <a:srgbClr val="00FFFF"/>
                </a:solidFill>
              </a:rPr>
              <a:t>2015: Alice Meunier, Paris</a:t>
            </a:r>
          </a:p>
          <a:p>
            <a:r>
              <a:rPr lang="fr-FR" dirty="0" smtClean="0"/>
              <a:t>« Centriole amplification in </a:t>
            </a:r>
            <a:r>
              <a:rPr lang="fr-FR" dirty="0" err="1" smtClean="0"/>
              <a:t>multiciliated</a:t>
            </a:r>
            <a:r>
              <a:rPr lang="fr-FR" dirty="0" smtClean="0"/>
              <a:t> </a:t>
            </a:r>
            <a:r>
              <a:rPr lang="fr-FR" dirty="0" err="1" smtClean="0"/>
              <a:t>cells</a:t>
            </a:r>
            <a:r>
              <a:rPr lang="fr-FR" dirty="0" smtClean="0"/>
              <a:t> »</a:t>
            </a:r>
          </a:p>
          <a:p>
            <a:endParaRPr lang="fr-FR" dirty="0"/>
          </a:p>
          <a:p>
            <a:r>
              <a:rPr lang="fr-FR" dirty="0" smtClean="0">
                <a:solidFill>
                  <a:srgbClr val="00FFFF"/>
                </a:solidFill>
              </a:rPr>
              <a:t>2016: Alphée Michelot, Marseille</a:t>
            </a:r>
          </a:p>
          <a:p>
            <a:r>
              <a:rPr lang="fr-FR" dirty="0"/>
              <a:t>« </a:t>
            </a:r>
            <a:r>
              <a:rPr lang="en-US" dirty="0" smtClean="0"/>
              <a:t> Dissecting </a:t>
            </a:r>
            <a:r>
              <a:rPr lang="en-US" dirty="0"/>
              <a:t>Principles Governing Actin Assembly with Biomimetic </a:t>
            </a:r>
            <a:r>
              <a:rPr lang="en-US" dirty="0" smtClean="0"/>
              <a:t>Systems </a:t>
            </a:r>
            <a:r>
              <a:rPr lang="fr-FR" dirty="0" smtClean="0"/>
              <a:t>»</a:t>
            </a:r>
            <a:endParaRPr lang="fr-FR" dirty="0">
              <a:solidFill>
                <a:srgbClr val="00FFFF"/>
              </a:solidFill>
            </a:endParaRPr>
          </a:p>
          <a:p>
            <a:endParaRPr lang="fr-FR" dirty="0" smtClean="0"/>
          </a:p>
          <a:p>
            <a:endParaRPr lang="fr-FR" dirty="0"/>
          </a:p>
          <a:p>
            <a:endParaRPr lang="fr-FR" dirty="0"/>
          </a:p>
        </p:txBody>
      </p:sp>
      <p:pic>
        <p:nvPicPr>
          <p:cNvPr id="5" name="Picture 2" descr="http://www.sbcf.fr/docs/gazette_numero_4/fig-1_Thery-composite-for-gazette.jpg"/>
          <p:cNvPicPr>
            <a:picLocks noChangeAspect="1" noChangeArrowheads="1"/>
          </p:cNvPicPr>
          <p:nvPr/>
        </p:nvPicPr>
        <p:blipFill rotWithShape="1">
          <a:blip r:embed="rId3">
            <a:extLst>
              <a:ext uri="{28A0092B-C50C-407E-A947-70E740481C1C}">
                <a14:useLocalDpi xmlns:a14="http://schemas.microsoft.com/office/drawing/2010/main" val="0"/>
              </a:ext>
            </a:extLst>
          </a:blip>
          <a:srcRect l="2889" r="76398"/>
          <a:stretch/>
        </p:blipFill>
        <p:spPr bwMode="auto">
          <a:xfrm>
            <a:off x="5436096" y="2132856"/>
            <a:ext cx="980164" cy="114518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Image 8"/>
          <p:cNvPicPr>
            <a:picLocks noChangeAspect="1"/>
          </p:cNvPicPr>
          <p:nvPr/>
        </p:nvPicPr>
        <p:blipFill rotWithShape="1">
          <a:blip r:embed="rId4">
            <a:extLst>
              <a:ext uri="{28A0092B-C50C-407E-A947-70E740481C1C}">
                <a14:useLocalDpi xmlns:a14="http://schemas.microsoft.com/office/drawing/2010/main" val="0"/>
              </a:ext>
            </a:extLst>
          </a:blip>
          <a:srcRect r="79670"/>
          <a:stretch/>
        </p:blipFill>
        <p:spPr>
          <a:xfrm>
            <a:off x="4267200" y="2438400"/>
            <a:ext cx="936104" cy="1276461"/>
          </a:xfrm>
          <a:prstGeom prst="rect">
            <a:avLst/>
          </a:prstGeom>
          <a:ln>
            <a:solidFill>
              <a:schemeClr val="tx1"/>
            </a:solidFill>
          </a:ln>
        </p:spPr>
      </p:pic>
      <p:pic>
        <p:nvPicPr>
          <p:cNvPr id="10" name="Picture 2" descr="http://www.google.fr/url?source=imglanding&amp;ct=img&amp;q=http://www.toulouse-limoges.inserm.fr/var/inserm/storage/images/ge/accueil/actualites/jacky-goetz-laureat-du-prix-jeune-chercheur-de-la-societe-de-biologie-cellulaire-de-france/437250-1-fre-FR/jacky-goetz-laureat-du-prix-jeune-chercheur-de-la-societe-de-biologie-cellulaire-de-france_reference.jpg&amp;sa=X&amp;ei=2ZJgVc29HMTSU4XAgbAG&amp;ved=0CAkQ8wc&amp;usg=AFQjCNFg161glzu86ia5lP-xSwroxxJYQ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0800" y="3352800"/>
            <a:ext cx="950119" cy="11188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265" t="35741" r="66062" b="34613"/>
          <a:stretch/>
        </p:blipFill>
        <p:spPr bwMode="auto">
          <a:xfrm>
            <a:off x="7921116" y="3276600"/>
            <a:ext cx="994284" cy="13084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 name="Image 10" descr="http://www.biologie.ens.fr/depbio/local/cache-vignettes/L189xH176/photo_alice-3ad76.png"/>
          <p:cNvPicPr/>
          <p:nvPr/>
        </p:nvPicPr>
        <p:blipFill rotWithShape="1">
          <a:blip r:embed="rId7">
            <a:extLst>
              <a:ext uri="{28A0092B-C50C-407E-A947-70E740481C1C}">
                <a14:useLocalDpi xmlns:a14="http://schemas.microsoft.com/office/drawing/2010/main" val="0"/>
              </a:ext>
            </a:extLst>
          </a:blip>
          <a:srcRect l="11678" t="3086" r="11237" b="4345"/>
          <a:stretch/>
        </p:blipFill>
        <p:spPr bwMode="auto">
          <a:xfrm>
            <a:off x="5257800" y="5105400"/>
            <a:ext cx="1066800" cy="1118891"/>
          </a:xfrm>
          <a:prstGeom prst="rect">
            <a:avLst/>
          </a:prstGeom>
          <a:noFill/>
          <a:ln>
            <a:solidFill>
              <a:schemeClr val="tx1"/>
            </a:solidFill>
          </a:ln>
        </p:spPr>
      </p:pic>
      <p:pic>
        <p:nvPicPr>
          <p:cNvPr id="1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 12" descr="Capture d’écran 2016-05-30 à 12.21.17.png"/>
          <p:cNvPicPr>
            <a:picLocks noChangeAspect="1"/>
          </p:cNvPicPr>
          <p:nvPr/>
        </p:nvPicPr>
        <p:blipFill rotWithShape="1">
          <a:blip r:embed="rId9">
            <a:extLst>
              <a:ext uri="{28A0092B-C50C-407E-A947-70E740481C1C}">
                <a14:useLocalDpi xmlns:a14="http://schemas.microsoft.com/office/drawing/2010/main" val="0"/>
              </a:ext>
            </a:extLst>
          </a:blip>
          <a:srcRect l="11111" r="10145" b="3828"/>
          <a:stretch/>
        </p:blipFill>
        <p:spPr>
          <a:xfrm>
            <a:off x="7772400" y="4953000"/>
            <a:ext cx="1224136" cy="1509518"/>
          </a:xfrm>
          <a:prstGeom prst="rect">
            <a:avLst/>
          </a:prstGeom>
        </p:spPr>
      </p:pic>
    </p:spTree>
    <p:extLst>
      <p:ext uri="{BB962C8B-B14F-4D97-AF65-F5344CB8AC3E}">
        <p14:creationId xmlns:p14="http://schemas.microsoft.com/office/powerpoint/2010/main" val="24955229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520" y="1988840"/>
            <a:ext cx="9217024" cy="1938992"/>
          </a:xfrm>
          <a:prstGeom prst="rect">
            <a:avLst/>
          </a:prstGeom>
        </p:spPr>
        <p:txBody>
          <a:bodyPr wrap="square">
            <a:spAutoFit/>
          </a:bodyPr>
          <a:lstStyle/>
          <a:p>
            <a:pPr algn="ctr"/>
            <a:r>
              <a:rPr lang="en-US" sz="2000" dirty="0" smtClean="0"/>
              <a:t>"Dissecting Principles Governing </a:t>
            </a:r>
            <a:r>
              <a:rPr lang="en-US" sz="2000" dirty="0" err="1" smtClean="0"/>
              <a:t>Actin</a:t>
            </a:r>
            <a:r>
              <a:rPr lang="en-US" sz="2000" dirty="0" smtClean="0"/>
              <a:t> Assembly with </a:t>
            </a:r>
            <a:r>
              <a:rPr lang="en-US" sz="2000" dirty="0" err="1" smtClean="0"/>
              <a:t>Biomimetic</a:t>
            </a:r>
            <a:r>
              <a:rPr lang="en-US" sz="2000" dirty="0" smtClean="0"/>
              <a:t> Systems”</a:t>
            </a:r>
          </a:p>
          <a:p>
            <a:pPr algn="ctr"/>
            <a:endParaRPr lang="en-US" sz="2000" b="1" dirty="0" smtClean="0"/>
          </a:p>
          <a:p>
            <a:pPr algn="ctr"/>
            <a:endParaRPr lang="en-US" sz="2000" b="1" dirty="0" smtClean="0"/>
          </a:p>
          <a:p>
            <a:pPr algn="ctr"/>
            <a:r>
              <a:rPr lang="fr-FR" sz="2000" b="1" dirty="0" smtClean="0">
                <a:solidFill>
                  <a:srgbClr val="00FFFF"/>
                </a:solidFill>
              </a:rPr>
              <a:t>Alphée Michelot</a:t>
            </a:r>
          </a:p>
          <a:p>
            <a:pPr algn="ctr"/>
            <a:endParaRPr lang="fr-FR" sz="2000" dirty="0" smtClean="0"/>
          </a:p>
          <a:p>
            <a:pPr algn="ctr"/>
            <a:r>
              <a:rPr lang="fr-FR" sz="2000" dirty="0" smtClean="0"/>
              <a:t>IBDM-CNRS, Marseille</a:t>
            </a:r>
            <a:endParaRPr lang="en-US" sz="2000" b="1" i="1"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Image 2" descr="Montag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94" y="4263555"/>
            <a:ext cx="8941602" cy="2189781"/>
          </a:xfrm>
          <a:prstGeom prst="rect">
            <a:avLst/>
          </a:prstGeom>
        </p:spPr>
      </p:pic>
    </p:spTree>
    <p:extLst>
      <p:ext uri="{BB962C8B-B14F-4D97-AF65-F5344CB8AC3E}">
        <p14:creationId xmlns:p14="http://schemas.microsoft.com/office/powerpoint/2010/main" val="243577718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748950" y="2757115"/>
            <a:ext cx="7716575" cy="3600986"/>
          </a:xfrm>
          <a:prstGeom prst="rect">
            <a:avLst/>
          </a:prstGeom>
        </p:spPr>
        <p:txBody>
          <a:bodyPr wrap="none">
            <a:spAutoFit/>
          </a:bodyPr>
          <a:lstStyle/>
          <a:p>
            <a:pPr algn="ctr"/>
            <a:endParaRPr lang="fr-FR" sz="2400" b="1" dirty="0">
              <a:solidFill>
                <a:srgbClr val="00FFFF"/>
              </a:solidFill>
            </a:endParaRPr>
          </a:p>
          <a:p>
            <a:pPr algn="ctr"/>
            <a:r>
              <a:rPr lang="fr-FR" sz="3200" b="1" dirty="0" smtClean="0">
                <a:solidFill>
                  <a:srgbClr val="00FFFF"/>
                </a:solidFill>
              </a:rPr>
              <a:t>28 000 euros </a:t>
            </a:r>
            <a:r>
              <a:rPr lang="fr-FR" sz="3200" b="1" dirty="0" err="1" smtClean="0">
                <a:solidFill>
                  <a:srgbClr val="00FFFF"/>
                </a:solidFill>
              </a:rPr>
              <a:t>distributed</a:t>
            </a:r>
            <a:r>
              <a:rPr lang="fr-FR" sz="3200" b="1" dirty="0" smtClean="0">
                <a:solidFill>
                  <a:srgbClr val="00FFFF"/>
                </a:solidFill>
              </a:rPr>
              <a:t> in 2015 by the SBCF</a:t>
            </a:r>
          </a:p>
          <a:p>
            <a:pPr algn="ctr"/>
            <a:endParaRPr lang="fr-FR" sz="3200" b="1" dirty="0">
              <a:solidFill>
                <a:srgbClr val="00FFFF"/>
              </a:solidFill>
            </a:endParaRPr>
          </a:p>
          <a:p>
            <a:pPr algn="ctr"/>
            <a:r>
              <a:rPr lang="fr-FR" sz="3200" b="1" dirty="0" smtClean="0">
                <a:solidFill>
                  <a:srgbClr val="00FFFF"/>
                </a:solidFill>
              </a:rPr>
              <a:t>… free </a:t>
            </a:r>
            <a:r>
              <a:rPr lang="fr-FR" sz="3200" b="1" dirty="0" err="1" smtClean="0">
                <a:solidFill>
                  <a:srgbClr val="00FFFF"/>
                </a:solidFill>
              </a:rPr>
              <a:t>membership</a:t>
            </a:r>
            <a:endParaRPr lang="fr-FR" sz="3200" b="1" dirty="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456968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en-US"/>
          </a:p>
        </p:txBody>
      </p:sp>
      <p:sp>
        <p:nvSpPr>
          <p:cNvPr id="6" name="Rectangle 5"/>
          <p:cNvSpPr/>
          <p:nvPr/>
        </p:nvSpPr>
        <p:spPr>
          <a:xfrm>
            <a:off x="1508174" y="2757115"/>
            <a:ext cx="6198131" cy="3108544"/>
          </a:xfrm>
          <a:prstGeom prst="rect">
            <a:avLst/>
          </a:prstGeom>
        </p:spPr>
        <p:txBody>
          <a:bodyPr wrap="none">
            <a:spAutoFit/>
          </a:bodyPr>
          <a:lstStyle/>
          <a:p>
            <a:pPr algn="ctr"/>
            <a:endParaRPr lang="fr-FR" sz="2400" b="1" dirty="0">
              <a:solidFill>
                <a:srgbClr val="00FFFF"/>
              </a:solidFill>
            </a:endParaRPr>
          </a:p>
          <a:p>
            <a:pPr algn="ctr"/>
            <a:r>
              <a:rPr lang="fr-FR" sz="3200" b="1" dirty="0" smtClean="0">
                <a:solidFill>
                  <a:srgbClr val="00FFFF"/>
                </a:solidFill>
              </a:rPr>
              <a:t>« </a:t>
            </a:r>
            <a:r>
              <a:rPr lang="fr-FR" sz="3200" b="1" dirty="0" err="1" smtClean="0">
                <a:solidFill>
                  <a:srgbClr val="00FFFF"/>
                </a:solidFill>
              </a:rPr>
              <a:t>Biology</a:t>
            </a:r>
            <a:r>
              <a:rPr lang="fr-FR" sz="3200" b="1" dirty="0" smtClean="0">
                <a:solidFill>
                  <a:srgbClr val="00FFFF"/>
                </a:solidFill>
              </a:rPr>
              <a:t> of the </a:t>
            </a:r>
            <a:r>
              <a:rPr lang="fr-FR" sz="3200" b="1" dirty="0" err="1" smtClean="0">
                <a:solidFill>
                  <a:srgbClr val="00FFFF"/>
                </a:solidFill>
              </a:rPr>
              <a:t>Cell</a:t>
            </a:r>
            <a:r>
              <a:rPr lang="fr-FR" sz="3200" b="1" dirty="0" smtClean="0">
                <a:solidFill>
                  <a:srgbClr val="00FFFF"/>
                </a:solidFill>
              </a:rPr>
              <a:t> » </a:t>
            </a:r>
          </a:p>
          <a:p>
            <a:pPr algn="ctr"/>
            <a:r>
              <a:rPr lang="fr-FR" sz="3200" b="1" dirty="0" smtClean="0">
                <a:solidFill>
                  <a:srgbClr val="00FFFF"/>
                </a:solidFill>
              </a:rPr>
              <a:t>the journal of the SBCF and the </a:t>
            </a:r>
            <a:r>
              <a:rPr lang="fr-FR" sz="3200" b="1" dirty="0" err="1" smtClean="0">
                <a:solidFill>
                  <a:srgbClr val="00FFFF"/>
                </a:solidFill>
              </a:rPr>
              <a:t>SF</a:t>
            </a:r>
            <a:r>
              <a:rPr lang="fr-FR" sz="3200" b="1" dirty="0" err="1" smtClean="0">
                <a:solidFill>
                  <a:srgbClr val="00FFFF"/>
                </a:solidFill>
                <a:latin typeface="Symbol" charset="2"/>
                <a:cs typeface="Symbol" charset="2"/>
              </a:rPr>
              <a:t>m</a:t>
            </a:r>
            <a:endParaRPr lang="fr-FR" sz="3200" b="1" dirty="0">
              <a:solidFill>
                <a:srgbClr val="00FFFF"/>
              </a:solidFill>
              <a:latin typeface="Symbol" charset="2"/>
              <a:cs typeface="Symbol" charset="2"/>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smtClean="0">
              <a:solidFill>
                <a:srgbClr val="00FFFF"/>
              </a:solidFill>
            </a:endParaRPr>
          </a:p>
          <a:p>
            <a:pPr algn="ctr"/>
            <a:endParaRPr lang="fr-FR" b="1" dirty="0">
              <a:solidFill>
                <a:srgbClr val="00FFFF"/>
              </a:solidFill>
            </a:endParaRPr>
          </a:p>
          <a:p>
            <a:pPr algn="ctr"/>
            <a:endParaRPr lang="fr-FR" b="1" dirty="0">
              <a:solidFill>
                <a:srgbClr val="00FFFF"/>
              </a:solidFill>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527645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563888" y="4038600"/>
            <a:ext cx="5400600" cy="263691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940" y="2286000"/>
            <a:ext cx="2830486" cy="3741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ladsholder til indhold 2"/>
          <p:cNvSpPr>
            <a:spLocks noGrp="1"/>
          </p:cNvSpPr>
          <p:nvPr>
            <p:ph sz="half" idx="1"/>
          </p:nvPr>
        </p:nvSpPr>
        <p:spPr>
          <a:xfrm>
            <a:off x="3778958" y="1295400"/>
            <a:ext cx="5441242" cy="4525963"/>
          </a:xfrm>
        </p:spPr>
        <p:txBody>
          <a:bodyPr>
            <a:noAutofit/>
          </a:bodyPr>
          <a:lstStyle/>
          <a:p>
            <a:r>
              <a:rPr lang="en-GB" sz="2000" dirty="0" smtClean="0">
                <a:solidFill>
                  <a:srgbClr val="00FFFF"/>
                </a:solidFill>
              </a:rPr>
              <a:t>Impact Factor of 3.9</a:t>
            </a:r>
          </a:p>
          <a:p>
            <a:r>
              <a:rPr lang="en-GB" sz="2000" dirty="0" smtClean="0">
                <a:solidFill>
                  <a:srgbClr val="00FFFF"/>
                </a:solidFill>
              </a:rPr>
              <a:t>Available in over 4,500 institutions world wide</a:t>
            </a:r>
          </a:p>
          <a:p>
            <a:r>
              <a:rPr lang="en-GB" sz="2000" dirty="0" smtClean="0">
                <a:solidFill>
                  <a:srgbClr val="00FFFF"/>
                </a:solidFill>
              </a:rPr>
              <a:t>Time from submission to first decision  24 days</a:t>
            </a:r>
          </a:p>
          <a:p>
            <a:endParaRPr lang="en-GB" sz="2000" dirty="0" smtClean="0">
              <a:solidFill>
                <a:srgbClr val="00FFFF"/>
              </a:solidFill>
            </a:endParaRPr>
          </a:p>
          <a:p>
            <a:r>
              <a:rPr lang="en-GB" sz="2000" dirty="0" smtClean="0">
                <a:solidFill>
                  <a:srgbClr val="00FFFF"/>
                </a:solidFill>
              </a:rPr>
              <a:t>More info at </a:t>
            </a:r>
            <a:r>
              <a:rPr lang="en-GB" sz="2000" dirty="0" smtClean="0">
                <a:solidFill>
                  <a:srgbClr val="00FFFF"/>
                </a:solidFill>
                <a:hlinkClick r:id="rId3"/>
              </a:rPr>
              <a:t>www.biolcell.net</a:t>
            </a:r>
            <a:r>
              <a:rPr lang="en-GB" sz="2000" dirty="0" smtClean="0">
                <a:solidFill>
                  <a:srgbClr val="00FFFF"/>
                </a:solidFill>
              </a:rPr>
              <a:t> </a:t>
            </a:r>
            <a:endParaRPr lang="da-DK" sz="2000" dirty="0">
              <a:solidFill>
                <a:srgbClr val="00FFFF"/>
              </a:solidFill>
            </a:endParaRPr>
          </a:p>
        </p:txBody>
      </p:sp>
      <p:sp>
        <p:nvSpPr>
          <p:cNvPr id="10" name="Titre 1"/>
          <p:cNvSpPr>
            <a:spLocks noGrp="1"/>
          </p:cNvSpPr>
          <p:nvPr>
            <p:ph type="title"/>
          </p:nvPr>
        </p:nvSpPr>
        <p:spPr>
          <a:xfrm>
            <a:off x="464629" y="152400"/>
            <a:ext cx="5338936" cy="792088"/>
          </a:xfrm>
        </p:spPr>
        <p:txBody>
          <a:bodyPr>
            <a:normAutofit/>
          </a:bodyPr>
          <a:lstStyle/>
          <a:p>
            <a:pPr algn="l"/>
            <a:r>
              <a:rPr lang="en-US" sz="3200" b="1" dirty="0" smtClean="0">
                <a:solidFill>
                  <a:srgbClr val="00FFFF"/>
                </a:solidFill>
              </a:rPr>
              <a:t>Biology of the Cell</a:t>
            </a:r>
            <a:endParaRPr lang="en-US" sz="3200" b="1" dirty="0">
              <a:solidFill>
                <a:srgbClr val="00FFFF"/>
              </a:solidFill>
            </a:endParaRPr>
          </a:p>
        </p:txBody>
      </p:sp>
      <p:sp>
        <p:nvSpPr>
          <p:cNvPr id="11" name="Undertitel 2"/>
          <p:cNvSpPr txBox="1">
            <a:spLocks/>
          </p:cNvSpPr>
          <p:nvPr/>
        </p:nvSpPr>
        <p:spPr>
          <a:xfrm>
            <a:off x="475184" y="764468"/>
            <a:ext cx="5544616" cy="79208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smtClean="0">
                <a:solidFill>
                  <a:srgbClr val="00FFFF"/>
                </a:solidFill>
              </a:rPr>
              <a:t>Official journal </a:t>
            </a:r>
          </a:p>
          <a:p>
            <a:pPr marL="0" indent="0">
              <a:buNone/>
            </a:pPr>
            <a:r>
              <a:rPr lang="en-GB" sz="2000" dirty="0" smtClean="0">
                <a:solidFill>
                  <a:srgbClr val="00FFFF"/>
                </a:solidFill>
              </a:rPr>
              <a:t>of the French Society for Cell Biology </a:t>
            </a:r>
          </a:p>
          <a:p>
            <a:pPr marL="0" indent="0">
              <a:buNone/>
            </a:pPr>
            <a:r>
              <a:rPr lang="en-GB" sz="2000" dirty="0" smtClean="0">
                <a:solidFill>
                  <a:srgbClr val="00FFFF"/>
                </a:solidFill>
              </a:rPr>
              <a:t>&amp; the French Society for Microscopy</a:t>
            </a:r>
            <a:endParaRPr lang="da-DK" sz="2000" dirty="0">
              <a:solidFill>
                <a:srgbClr val="00FFFF"/>
              </a:solidFill>
            </a:endParaRPr>
          </a:p>
        </p:txBody>
      </p:sp>
      <p:graphicFrame>
        <p:nvGraphicFramePr>
          <p:cNvPr id="14" name="Tableau 13"/>
          <p:cNvGraphicFramePr>
            <a:graphicFrameLocks noGrp="1" noChangeAspect="1"/>
          </p:cNvGraphicFramePr>
          <p:nvPr>
            <p:extLst>
              <p:ext uri="{D42A27DB-BD31-4B8C-83A1-F6EECF244321}">
                <p14:modId xmlns:p14="http://schemas.microsoft.com/office/powerpoint/2010/main" val="4106095222"/>
              </p:ext>
            </p:extLst>
          </p:nvPr>
        </p:nvGraphicFramePr>
        <p:xfrm>
          <a:off x="3635896" y="4114800"/>
          <a:ext cx="5291391" cy="2400411"/>
        </p:xfrm>
        <a:graphic>
          <a:graphicData uri="http://schemas.openxmlformats.org/drawingml/2006/table">
            <a:tbl>
              <a:tblPr firstRow="1" firstCol="1" bandRow="1"/>
              <a:tblGrid>
                <a:gridCol w="1435685"/>
                <a:gridCol w="1397213"/>
                <a:gridCol w="872671"/>
                <a:gridCol w="975890"/>
                <a:gridCol w="609932"/>
              </a:tblGrid>
              <a:tr h="472551">
                <a:tc>
                  <a:txBody>
                    <a:bodyPr/>
                    <a:lstStyle/>
                    <a:p>
                      <a:pPr algn="ctr">
                        <a:lnSpc>
                          <a:spcPct val="115000"/>
                        </a:lnSpc>
                        <a:spcAft>
                          <a:spcPts val="0"/>
                        </a:spcAft>
                      </a:pPr>
                      <a:r>
                        <a:rPr lang="en-GB" sz="1000" b="1" dirty="0">
                          <a:solidFill>
                            <a:srgbClr val="FFFFFF"/>
                          </a:solidFill>
                          <a:effectLst/>
                          <a:latin typeface="Arial"/>
                          <a:ea typeface="Times New Roman"/>
                          <a:cs typeface="Times New Roman"/>
                        </a:rPr>
                        <a:t>Journal</a:t>
                      </a:r>
                      <a:endParaRPr lang="fr-FR" sz="11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8A0"/>
                    </a:solidFill>
                  </a:tcPr>
                </a:tc>
                <a:tc>
                  <a:txBody>
                    <a:bodyPr/>
                    <a:lstStyle/>
                    <a:p>
                      <a:pPr algn="ctr">
                        <a:lnSpc>
                          <a:spcPct val="115000"/>
                        </a:lnSpc>
                        <a:spcAft>
                          <a:spcPts val="0"/>
                        </a:spcAft>
                      </a:pPr>
                      <a:r>
                        <a:rPr lang="en-GB" sz="1000" b="1">
                          <a:solidFill>
                            <a:srgbClr val="FFFFFF"/>
                          </a:solidFill>
                          <a:effectLst/>
                          <a:latin typeface="Arial"/>
                          <a:ea typeface="Times New Roman"/>
                          <a:cs typeface="Times New Roman"/>
                        </a:rPr>
                        <a:t>Subject</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8A0"/>
                    </a:solidFill>
                  </a:tcPr>
                </a:tc>
                <a:tc>
                  <a:txBody>
                    <a:bodyPr/>
                    <a:lstStyle/>
                    <a:p>
                      <a:pPr algn="ctr">
                        <a:lnSpc>
                          <a:spcPct val="115000"/>
                        </a:lnSpc>
                        <a:spcAft>
                          <a:spcPts val="0"/>
                        </a:spcAft>
                      </a:pPr>
                      <a:r>
                        <a:rPr lang="en-GB" sz="1000" b="1">
                          <a:solidFill>
                            <a:srgbClr val="FFFFFF"/>
                          </a:solidFill>
                          <a:effectLst/>
                          <a:latin typeface="Arial"/>
                          <a:ea typeface="Times New Roman"/>
                          <a:cs typeface="Times New Roman"/>
                        </a:rPr>
                        <a:t>2Yr IF Ranking</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8A0"/>
                    </a:solidFill>
                  </a:tcPr>
                </a:tc>
                <a:tc>
                  <a:txBody>
                    <a:bodyPr/>
                    <a:lstStyle/>
                    <a:p>
                      <a:pPr algn="ctr">
                        <a:lnSpc>
                          <a:spcPct val="115000"/>
                        </a:lnSpc>
                        <a:spcAft>
                          <a:spcPts val="0"/>
                        </a:spcAft>
                      </a:pPr>
                      <a:r>
                        <a:rPr lang="en-GB" sz="1000" b="1">
                          <a:solidFill>
                            <a:srgbClr val="FFFFFF"/>
                          </a:solidFill>
                          <a:effectLst/>
                          <a:latin typeface="Arial"/>
                          <a:ea typeface="Times New Roman"/>
                          <a:cs typeface="Times New Roman"/>
                        </a:rPr>
                        <a:t>2Yr IF PercentRank</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8A0"/>
                    </a:solidFill>
                  </a:tcPr>
                </a:tc>
                <a:tc>
                  <a:txBody>
                    <a:bodyPr/>
                    <a:lstStyle/>
                    <a:p>
                      <a:pPr algn="ctr">
                        <a:lnSpc>
                          <a:spcPct val="115000"/>
                        </a:lnSpc>
                        <a:spcAft>
                          <a:spcPts val="0"/>
                        </a:spcAft>
                      </a:pPr>
                      <a:r>
                        <a:rPr lang="en-GB" sz="1000" b="1">
                          <a:solidFill>
                            <a:srgbClr val="FFFFFF"/>
                          </a:solidFill>
                          <a:effectLst/>
                          <a:latin typeface="Arial"/>
                          <a:ea typeface="Times New Roman"/>
                          <a:cs typeface="Times New Roman"/>
                        </a:rPr>
                        <a:t>2013  IF</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8A0"/>
                    </a:solidFill>
                  </a:tcPr>
                </a:tc>
              </a:tr>
              <a:tr h="315035">
                <a:tc>
                  <a:txBody>
                    <a:bodyPr/>
                    <a:lstStyle/>
                    <a:p>
                      <a:pPr>
                        <a:lnSpc>
                          <a:spcPct val="115000"/>
                        </a:lnSpc>
                        <a:spcAft>
                          <a:spcPts val="0"/>
                        </a:spcAft>
                      </a:pPr>
                      <a:r>
                        <a:rPr lang="en-GB" sz="1000">
                          <a:solidFill>
                            <a:srgbClr val="000000"/>
                          </a:solidFill>
                          <a:effectLst/>
                          <a:latin typeface="Arial"/>
                          <a:ea typeface="Times New Roman"/>
                          <a:cs typeface="Times New Roman"/>
                        </a:rPr>
                        <a:t>BIOCHEMICAL JOURNAL</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solidFill>
                            <a:srgbClr val="000000"/>
                          </a:solidFill>
                          <a:effectLst/>
                          <a:latin typeface="Arial"/>
                          <a:ea typeface="Times New Roman"/>
                          <a:cs typeface="Times New Roman"/>
                        </a:rPr>
                        <a:t>Biochemistry &amp; Molecular Biology</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61 of 291</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79.20%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4.779</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035">
                <a:tc>
                  <a:txBody>
                    <a:bodyPr/>
                    <a:lstStyle/>
                    <a:p>
                      <a:pPr>
                        <a:lnSpc>
                          <a:spcPct val="115000"/>
                        </a:lnSpc>
                        <a:spcAft>
                          <a:spcPts val="0"/>
                        </a:spcAft>
                      </a:pPr>
                      <a:r>
                        <a:rPr lang="en-GB" sz="1000">
                          <a:solidFill>
                            <a:srgbClr val="000000"/>
                          </a:solidFill>
                          <a:effectLst/>
                          <a:latin typeface="Arial"/>
                          <a:ea typeface="Times New Roman"/>
                          <a:cs typeface="Times New Roman"/>
                        </a:rPr>
                        <a:t>BIOLOGY OF THE CELL</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solidFill>
                            <a:srgbClr val="000000"/>
                          </a:solidFill>
                          <a:effectLst/>
                          <a:latin typeface="Arial"/>
                          <a:ea typeface="Times New Roman"/>
                          <a:cs typeface="Times New Roman"/>
                        </a:rPr>
                        <a:t>Cell Biology</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78 of 185</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57.90%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3.872</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035">
                <a:tc>
                  <a:txBody>
                    <a:bodyPr/>
                    <a:lstStyle/>
                    <a:p>
                      <a:pPr>
                        <a:lnSpc>
                          <a:spcPct val="115000"/>
                        </a:lnSpc>
                        <a:spcAft>
                          <a:spcPts val="0"/>
                        </a:spcAft>
                      </a:pPr>
                      <a:r>
                        <a:rPr lang="en-GB" sz="1000">
                          <a:solidFill>
                            <a:srgbClr val="000000"/>
                          </a:solidFill>
                          <a:effectLst/>
                          <a:latin typeface="Arial"/>
                          <a:ea typeface="Times New Roman"/>
                          <a:cs typeface="Times New Roman"/>
                        </a:rPr>
                        <a:t>JOURNAL OF BIOCHEM</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solidFill>
                            <a:srgbClr val="000000"/>
                          </a:solidFill>
                          <a:effectLst/>
                          <a:latin typeface="Arial"/>
                          <a:ea typeface="Times New Roman"/>
                          <a:cs typeface="Times New Roman"/>
                        </a:rPr>
                        <a:t>Biochemistry &amp; Molecular Biology</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126 of 291</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56.70%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3.073</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035">
                <a:tc>
                  <a:txBody>
                    <a:bodyPr/>
                    <a:lstStyle/>
                    <a:p>
                      <a:pPr>
                        <a:lnSpc>
                          <a:spcPct val="115000"/>
                        </a:lnSpc>
                        <a:spcAft>
                          <a:spcPts val="0"/>
                        </a:spcAft>
                      </a:pPr>
                      <a:r>
                        <a:rPr lang="en-GB" sz="1000">
                          <a:solidFill>
                            <a:srgbClr val="000000"/>
                          </a:solidFill>
                          <a:effectLst/>
                          <a:latin typeface="Arial"/>
                          <a:ea typeface="Times New Roman"/>
                          <a:cs typeface="Times New Roman"/>
                        </a:rPr>
                        <a:t>MOLECULAR BIO OF THE CELL</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solidFill>
                            <a:srgbClr val="000000"/>
                          </a:solidFill>
                          <a:effectLst/>
                          <a:latin typeface="Arial"/>
                          <a:ea typeface="Times New Roman"/>
                          <a:cs typeface="Times New Roman"/>
                        </a:rPr>
                        <a:t>Cell Biology</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59 of 185</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68.30%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4.548</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517">
                <a:tc>
                  <a:txBody>
                    <a:bodyPr/>
                    <a:lstStyle/>
                    <a:p>
                      <a:pPr>
                        <a:lnSpc>
                          <a:spcPct val="115000"/>
                        </a:lnSpc>
                        <a:spcAft>
                          <a:spcPts val="0"/>
                        </a:spcAft>
                      </a:pPr>
                      <a:r>
                        <a:rPr lang="en-GB" sz="1000">
                          <a:solidFill>
                            <a:srgbClr val="000000"/>
                          </a:solidFill>
                          <a:effectLst/>
                          <a:latin typeface="Arial"/>
                          <a:ea typeface="Times New Roman"/>
                          <a:cs typeface="Times New Roman"/>
                        </a:rPr>
                        <a:t>CELL CYCLE</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solidFill>
                            <a:srgbClr val="000000"/>
                          </a:solidFill>
                          <a:effectLst/>
                          <a:latin typeface="Arial"/>
                          <a:ea typeface="Times New Roman"/>
                          <a:cs typeface="Times New Roman"/>
                        </a:rPr>
                        <a:t>Cell Biology</a:t>
                      </a:r>
                      <a:endParaRPr lang="fr-FR" sz="11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51 of 185</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72.60%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5.006</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035">
                <a:tc>
                  <a:txBody>
                    <a:bodyPr/>
                    <a:lstStyle/>
                    <a:p>
                      <a:pPr>
                        <a:lnSpc>
                          <a:spcPct val="115000"/>
                        </a:lnSpc>
                        <a:spcAft>
                          <a:spcPts val="0"/>
                        </a:spcAft>
                      </a:pPr>
                      <a:r>
                        <a:rPr lang="en-GB" sz="1000" dirty="0">
                          <a:solidFill>
                            <a:srgbClr val="000000"/>
                          </a:solidFill>
                          <a:effectLst/>
                          <a:latin typeface="Arial"/>
                          <a:ea typeface="Times New Roman"/>
                          <a:cs typeface="Times New Roman"/>
                        </a:rPr>
                        <a:t>PLOS ONE</a:t>
                      </a:r>
                      <a:endParaRPr lang="fr-FR" sz="11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dirty="0">
                          <a:solidFill>
                            <a:srgbClr val="000000"/>
                          </a:solidFill>
                          <a:effectLst/>
                          <a:latin typeface="Arial"/>
                          <a:ea typeface="Times New Roman"/>
                          <a:cs typeface="Times New Roman"/>
                        </a:rPr>
                        <a:t>Multidisciplinary Sciences</a:t>
                      </a:r>
                      <a:endParaRPr lang="fr-FR" sz="11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dirty="0">
                          <a:solidFill>
                            <a:srgbClr val="000000"/>
                          </a:solidFill>
                          <a:effectLst/>
                          <a:latin typeface="Arial"/>
                          <a:ea typeface="Times New Roman"/>
                          <a:cs typeface="Times New Roman"/>
                        </a:rPr>
                        <a:t>8 of 55</a:t>
                      </a:r>
                      <a:endParaRPr lang="fr-FR"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a:solidFill>
                            <a:srgbClr val="000000"/>
                          </a:solidFill>
                          <a:effectLst/>
                          <a:latin typeface="Arial"/>
                          <a:ea typeface="Times New Roman"/>
                          <a:cs typeface="Times New Roman"/>
                        </a:rPr>
                        <a:t>87.00%</a:t>
                      </a:r>
                      <a:endParaRPr lang="fr-FR"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000" dirty="0">
                          <a:solidFill>
                            <a:srgbClr val="000000"/>
                          </a:solidFill>
                          <a:effectLst/>
                          <a:latin typeface="Arial"/>
                          <a:ea typeface="Times New Roman"/>
                          <a:cs typeface="Times New Roman"/>
                        </a:rPr>
                        <a:t>3.534</a:t>
                      </a:r>
                      <a:endParaRPr lang="fr-FR"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885219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619672" y="2060848"/>
            <a:ext cx="6192688" cy="830997"/>
          </a:xfrm>
          <a:prstGeom prst="rect">
            <a:avLst/>
          </a:prstGeom>
        </p:spPr>
        <p:txBody>
          <a:bodyPr wrap="square">
            <a:spAutoFit/>
          </a:bodyPr>
          <a:lstStyle/>
          <a:p>
            <a:pPr algn="ctr"/>
            <a:r>
              <a:rPr lang="en-US" sz="2400" b="1" dirty="0" smtClean="0">
                <a:solidFill>
                  <a:srgbClr val="00FFFF"/>
                </a:solidFill>
              </a:rPr>
              <a:t>THANK YOU THIERRY FOR ALL THESE YEARS AT THE SERVICE OF THE JOURNAL AND THE SBCF !</a:t>
            </a:r>
            <a:endParaRPr lang="en-US" sz="2400" dirty="0"/>
          </a:p>
        </p:txBody>
      </p:sp>
      <p:pic>
        <p:nvPicPr>
          <p:cNvPr id="6" name="Image 5" descr="Capture d’écran 2016-05-30 à 12.3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3356992"/>
            <a:ext cx="4536504" cy="3021365"/>
          </a:xfrm>
          <a:prstGeom prst="rect">
            <a:avLst/>
          </a:prstGeom>
        </p:spPr>
      </p:pic>
    </p:spTree>
    <p:extLst>
      <p:ext uri="{BB962C8B-B14F-4D97-AF65-F5344CB8AC3E}">
        <p14:creationId xmlns:p14="http://schemas.microsoft.com/office/powerpoint/2010/main" val="218636944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2738" y="3483739"/>
            <a:ext cx="8352928" cy="1200329"/>
          </a:xfrm>
          <a:prstGeom prst="rect">
            <a:avLst/>
          </a:prstGeom>
        </p:spPr>
        <p:txBody>
          <a:bodyPr wrap="square">
            <a:spAutoFit/>
          </a:bodyPr>
          <a:lstStyle/>
          <a:p>
            <a:pPr algn="ctr"/>
            <a:r>
              <a:rPr lang="fr-FR" sz="3600" dirty="0" smtClean="0">
                <a:solidFill>
                  <a:srgbClr val="00FFFF"/>
                </a:solidFill>
              </a:rPr>
              <a:t>Rapport financier 2015</a:t>
            </a:r>
          </a:p>
          <a:p>
            <a:pPr algn="ctr"/>
            <a:r>
              <a:rPr lang="fr-FR" sz="3600" dirty="0" smtClean="0">
                <a:solidFill>
                  <a:srgbClr val="00FFFF"/>
                </a:solidFill>
              </a:rPr>
              <a:t>Hélène </a:t>
            </a:r>
            <a:r>
              <a:rPr lang="fr-FR" sz="3600" dirty="0" err="1" smtClean="0">
                <a:solidFill>
                  <a:srgbClr val="00FFFF"/>
                </a:solidFill>
              </a:rPr>
              <a:t>Barelli</a:t>
            </a:r>
            <a:r>
              <a:rPr lang="fr-FR" sz="3600" dirty="0" smtClean="0">
                <a:solidFill>
                  <a:srgbClr val="00FFFF"/>
                </a:solidFill>
              </a:rPr>
              <a:t>, Trésorière</a:t>
            </a:r>
            <a:endParaRPr lang="fr-FR" sz="3600" dirty="0">
              <a:solidFill>
                <a:srgbClr val="00FFFF"/>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285588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0" y="0"/>
          <a:ext cx="6007100" cy="800100"/>
        </p:xfrm>
        <a:graphic>
          <a:graphicData uri="http://schemas.openxmlformats.org/drawingml/2006/table">
            <a:tbl>
              <a:tblPr/>
              <a:tblGrid>
                <a:gridCol w="762000"/>
                <a:gridCol w="3342456"/>
                <a:gridCol w="1902644"/>
              </a:tblGrid>
              <a:tr h="514350">
                <a:tc>
                  <a:txBody>
                    <a:bodyPr/>
                    <a:lstStyle/>
                    <a:p>
                      <a:pPr algn="l" fontAlgn="b"/>
                      <a:r>
                        <a:rPr lang="fr-FR" sz="1000" b="0" i="0" u="none" strike="noStrike" dirty="0">
                          <a:latin typeface="Tahoma"/>
                        </a:rPr>
                        <a:t> </a:t>
                      </a:r>
                    </a:p>
                  </a:txBody>
                  <a:tcPr marL="0" marR="0" marT="0" marB="0" anchor="b">
                    <a:lnL>
                      <a:noFill/>
                    </a:lnL>
                    <a:lnR>
                      <a:noFill/>
                    </a:lnR>
                    <a:lnT>
                      <a:noFill/>
                    </a:lnT>
                    <a:lnB w="12700" cap="flat" cmpd="sng" algn="ctr">
                      <a:solidFill>
                        <a:srgbClr val="FFFFFF"/>
                      </a:solidFill>
                      <a:prstDash val="solid"/>
                      <a:round/>
                      <a:headEnd type="none" w="med" len="med"/>
                      <a:tailEnd type="none" w="med" len="med"/>
                    </a:lnB>
                    <a:solidFill>
                      <a:srgbClr val="7795CB"/>
                    </a:solidFill>
                  </a:tcPr>
                </a:tc>
                <a:tc>
                  <a:txBody>
                    <a:bodyPr/>
                    <a:lstStyle/>
                    <a:p>
                      <a:pPr algn="l" fontAlgn="ctr"/>
                      <a:r>
                        <a:rPr lang="fr-FR" sz="3200" b="1" i="0" u="none" strike="noStrike" dirty="0">
                          <a:solidFill>
                            <a:srgbClr val="FFFFFF"/>
                          </a:solidFill>
                          <a:latin typeface="Verdana"/>
                        </a:rPr>
                        <a:t>Bilan SBCF</a:t>
                      </a:r>
                    </a:p>
                  </a:txBody>
                  <a:tcPr marL="0" marR="0" marT="0" marB="0" anchor="ctr">
                    <a:lnL>
                      <a:noFill/>
                    </a:lnL>
                    <a:lnR>
                      <a:noFill/>
                    </a:lnR>
                    <a:lnT>
                      <a:noFill/>
                    </a:lnT>
                    <a:lnB>
                      <a:noFill/>
                    </a:lnB>
                    <a:solidFill>
                      <a:srgbClr val="7795CB"/>
                    </a:solidFill>
                  </a:tcPr>
                </a:tc>
                <a:tc>
                  <a:txBody>
                    <a:bodyPr/>
                    <a:lstStyle/>
                    <a:p>
                      <a:pPr algn="l" fontAlgn="ctr"/>
                      <a:r>
                        <a:rPr lang="fr-FR" sz="1000" b="0" i="0" u="none" strike="noStrike" dirty="0">
                          <a:latin typeface="Arial"/>
                        </a:rPr>
                        <a:t> </a:t>
                      </a:r>
                    </a:p>
                  </a:txBody>
                  <a:tcPr marL="0" marR="0" marT="0" marB="0" anchor="ctr">
                    <a:lnL>
                      <a:noFill/>
                    </a:lnL>
                    <a:lnR>
                      <a:noFill/>
                    </a:lnR>
                    <a:lnT>
                      <a:noFill/>
                    </a:lnT>
                    <a:lnB>
                      <a:noFill/>
                    </a:lnB>
                    <a:solidFill>
                      <a:srgbClr val="7795CB"/>
                    </a:solidFill>
                  </a:tcPr>
                </a:tc>
              </a:tr>
              <a:tr h="285750">
                <a:tc>
                  <a:txBody>
                    <a:bodyPr/>
                    <a:lstStyle/>
                    <a:p>
                      <a:pPr algn="l" fontAlgn="b"/>
                      <a:r>
                        <a:rPr lang="fr-FR" sz="1000" b="0" i="0" u="none" strike="noStrike">
                          <a:latin typeface="Tahoma"/>
                        </a:rPr>
                        <a:t> </a:t>
                      </a:r>
                    </a:p>
                  </a:txBody>
                  <a:tcPr marL="0" marR="0" marT="0" marB="0" anchor="b">
                    <a:lnL>
                      <a:noFill/>
                    </a:lnL>
                    <a:lnR>
                      <a:noFill/>
                    </a:lnR>
                    <a:lnT w="12700" cap="flat" cmpd="sng" algn="ctr">
                      <a:solidFill>
                        <a:srgbClr val="FFFFFF"/>
                      </a:solidFill>
                      <a:prstDash val="solid"/>
                      <a:round/>
                      <a:headEnd type="none" w="med" len="med"/>
                      <a:tailEnd type="none" w="med" len="med"/>
                    </a:lnT>
                    <a:lnB>
                      <a:noFill/>
                    </a:lnB>
                    <a:solidFill>
                      <a:srgbClr val="808080"/>
                    </a:solidFill>
                  </a:tcPr>
                </a:tc>
                <a:tc gridSpan="2">
                  <a:txBody>
                    <a:bodyPr/>
                    <a:lstStyle/>
                    <a:p>
                      <a:pPr algn="l" fontAlgn="ctr"/>
                      <a:r>
                        <a:rPr lang="fr-FR" sz="1800" b="1" i="0" u="none" strike="noStrike" dirty="0">
                          <a:solidFill>
                            <a:srgbClr val="FFFFFF"/>
                          </a:solidFill>
                          <a:latin typeface="Verdana"/>
                        </a:rPr>
                        <a:t>INCOME</a:t>
                      </a:r>
                    </a:p>
                  </a:txBody>
                  <a:tcPr marL="0" marR="0" marT="0" marB="0" anchor="ctr">
                    <a:lnL>
                      <a:noFill/>
                    </a:lnL>
                    <a:lnR>
                      <a:noFill/>
                    </a:lnR>
                    <a:lnT>
                      <a:noFill/>
                    </a:lnT>
                    <a:lnB>
                      <a:noFill/>
                    </a:lnB>
                    <a:solidFill>
                      <a:srgbClr val="808080"/>
                    </a:solidFill>
                  </a:tcPr>
                </a:tc>
                <a:tc hMerge="1">
                  <a:txBody>
                    <a:bodyPr/>
                    <a:lstStyle/>
                    <a:p>
                      <a:endParaRPr lang="fr-FR"/>
                    </a:p>
                  </a:txBody>
                  <a:tcPr/>
                </a:tc>
              </a:tr>
            </a:tbl>
          </a:graphicData>
        </a:graphic>
      </p:graphicFrame>
      <p:graphicFrame>
        <p:nvGraphicFramePr>
          <p:cNvPr id="6" name="Tableau 5"/>
          <p:cNvGraphicFramePr>
            <a:graphicFrameLocks noGrp="1"/>
          </p:cNvGraphicFramePr>
          <p:nvPr/>
        </p:nvGraphicFramePr>
        <p:xfrm>
          <a:off x="35496" y="1052736"/>
          <a:ext cx="4320480" cy="2160240"/>
        </p:xfrm>
        <a:graphic>
          <a:graphicData uri="http://schemas.openxmlformats.org/drawingml/2006/table">
            <a:tbl>
              <a:tblPr/>
              <a:tblGrid>
                <a:gridCol w="2753967"/>
                <a:gridCol w="1566513"/>
              </a:tblGrid>
              <a:tr h="270030">
                <a:tc>
                  <a:txBody>
                    <a:bodyPr/>
                    <a:lstStyle/>
                    <a:p>
                      <a:pPr algn="l" fontAlgn="b"/>
                      <a:endParaRPr lang="fr-FR" sz="1000" b="0" i="0" u="none" strike="noStrike" dirty="0">
                        <a:latin typeface="Arial"/>
                      </a:endParaRPr>
                    </a:p>
                  </a:txBody>
                  <a:tcPr marL="0" marR="0" marT="0" marB="0" anchor="b">
                    <a:lnL>
                      <a:noFill/>
                    </a:lnL>
                    <a:lnR>
                      <a:noFill/>
                    </a:lnR>
                    <a:lnT>
                      <a:noFill/>
                    </a:lnT>
                    <a:lnB>
                      <a:noFill/>
                    </a:lnB>
                  </a:tcPr>
                </a:tc>
                <a:tc>
                  <a:txBody>
                    <a:bodyPr/>
                    <a:lstStyle/>
                    <a:p>
                      <a:pPr algn="r" fontAlgn="b"/>
                      <a:r>
                        <a:rPr lang="fr-FR" sz="1400" b="1" i="0" u="none" strike="noStrike" dirty="0">
                          <a:latin typeface="Verdana"/>
                        </a:rPr>
                        <a:t>2014</a:t>
                      </a:r>
                      <a:endParaRPr lang="fr-FR" sz="900" b="1" i="0" u="none" strike="noStrike" dirty="0">
                        <a:latin typeface="Verdana"/>
                      </a:endParaRPr>
                    </a:p>
                  </a:txBody>
                  <a:tcPr marL="0" marR="0" marT="0" marB="0" anchor="b">
                    <a:lnL>
                      <a:noFill/>
                    </a:lnL>
                    <a:lnR>
                      <a:noFill/>
                    </a:lnR>
                    <a:lnT>
                      <a:noFill/>
                    </a:lnT>
                    <a:lnB>
                      <a:noFill/>
                    </a:lnB>
                  </a:tcPr>
                </a:tc>
              </a:tr>
              <a:tr h="270030">
                <a:tc>
                  <a:txBody>
                    <a:bodyPr/>
                    <a:lstStyle/>
                    <a:p>
                      <a:pPr algn="l" fontAlgn="b"/>
                      <a:r>
                        <a:rPr lang="fr-FR" sz="900" b="1" i="0" u="none" strike="noStrike">
                          <a:solidFill>
                            <a:srgbClr val="FFFFFF"/>
                          </a:solidFill>
                          <a:latin typeface="Verdana"/>
                        </a:rPr>
                        <a:t>BOC royalties Wiley</a:t>
                      </a:r>
                    </a:p>
                  </a:txBody>
                  <a:tcPr marL="0" marR="0" marT="0" marB="0" anchor="b">
                    <a:lnL>
                      <a:noFill/>
                    </a:lnL>
                    <a:lnR>
                      <a:noFill/>
                    </a:lnR>
                    <a:lnT>
                      <a:noFill/>
                    </a:lnT>
                    <a:lnB>
                      <a:noFill/>
                    </a:lnB>
                    <a:solidFill>
                      <a:srgbClr val="C0504D"/>
                    </a:solidFill>
                  </a:tcPr>
                </a:tc>
                <a:tc>
                  <a:txBody>
                    <a:bodyPr/>
                    <a:lstStyle/>
                    <a:p>
                      <a:pPr algn="l" fontAlgn="b"/>
                      <a:r>
                        <a:rPr lang="fr-FR" sz="900" b="0" i="0" u="none" strike="noStrike" dirty="0">
                          <a:solidFill>
                            <a:srgbClr val="FFFFFF"/>
                          </a:solidFill>
                          <a:latin typeface="Verdana"/>
                        </a:rPr>
                        <a:t>                 54 214 € </a:t>
                      </a:r>
                    </a:p>
                  </a:txBody>
                  <a:tcPr marL="0" marR="0" marT="0" marB="0" anchor="b">
                    <a:lnL>
                      <a:noFill/>
                    </a:lnL>
                    <a:lnR>
                      <a:noFill/>
                    </a:lnR>
                    <a:lnT>
                      <a:noFill/>
                    </a:lnT>
                    <a:lnB>
                      <a:noFill/>
                    </a:lnB>
                    <a:solidFill>
                      <a:srgbClr val="C0504D"/>
                    </a:solidFill>
                  </a:tcPr>
                </a:tc>
              </a:tr>
              <a:tr h="270030">
                <a:tc>
                  <a:txBody>
                    <a:bodyPr/>
                    <a:lstStyle/>
                    <a:p>
                      <a:pPr algn="l" fontAlgn="b"/>
                      <a:r>
                        <a:rPr lang="fr-FR" sz="1000" b="1" i="0" u="none" strike="noStrike">
                          <a:solidFill>
                            <a:srgbClr val="FFFFFF"/>
                          </a:solidFill>
                          <a:latin typeface="Tahoma"/>
                        </a:rPr>
                        <a:t>Carl Zeiss contrat</a:t>
                      </a:r>
                    </a:p>
                  </a:txBody>
                  <a:tcPr marL="0" marR="0" marT="0" marB="0" anchor="b">
                    <a:lnL>
                      <a:noFill/>
                    </a:lnL>
                    <a:lnR>
                      <a:noFill/>
                    </a:lnR>
                    <a:lnT>
                      <a:noFill/>
                    </a:lnT>
                    <a:lnB>
                      <a:noFill/>
                    </a:lnB>
                    <a:solidFill>
                      <a:srgbClr val="C5BE97"/>
                    </a:solidFill>
                  </a:tcPr>
                </a:tc>
                <a:tc>
                  <a:txBody>
                    <a:bodyPr/>
                    <a:lstStyle/>
                    <a:p>
                      <a:pPr algn="l" fontAlgn="b"/>
                      <a:r>
                        <a:rPr lang="fr-FR" sz="900" b="0" i="0" u="none" strike="noStrike">
                          <a:solidFill>
                            <a:srgbClr val="FFFFFF"/>
                          </a:solidFill>
                          <a:latin typeface="Verdana"/>
                        </a:rPr>
                        <a:t>                   3 000 € </a:t>
                      </a:r>
                    </a:p>
                  </a:txBody>
                  <a:tcPr marL="0" marR="0" marT="0" marB="0" anchor="b">
                    <a:lnL>
                      <a:noFill/>
                    </a:lnL>
                    <a:lnR>
                      <a:noFill/>
                    </a:lnR>
                    <a:lnT>
                      <a:noFill/>
                    </a:lnT>
                    <a:lnB>
                      <a:noFill/>
                    </a:lnB>
                    <a:solidFill>
                      <a:srgbClr val="C5BE97"/>
                    </a:solidFill>
                  </a:tcPr>
                </a:tc>
              </a:tr>
              <a:tr h="270030">
                <a:tc>
                  <a:txBody>
                    <a:bodyPr/>
                    <a:lstStyle/>
                    <a:p>
                      <a:pPr algn="l" fontAlgn="b"/>
                      <a:r>
                        <a:rPr lang="fr-FR" sz="900" b="1" i="0" u="none" strike="noStrike">
                          <a:solidFill>
                            <a:srgbClr val="FFFFFF"/>
                          </a:solidFill>
                          <a:latin typeface="Verdana"/>
                        </a:rPr>
                        <a:t>Total Congrès dont subvensions</a:t>
                      </a:r>
                    </a:p>
                  </a:txBody>
                  <a:tcPr marL="0" marR="0" marT="0" marB="0" anchor="b">
                    <a:lnL>
                      <a:noFill/>
                    </a:lnL>
                    <a:lnR>
                      <a:noFill/>
                    </a:lnR>
                    <a:lnT>
                      <a:noFill/>
                    </a:lnT>
                    <a:lnB>
                      <a:noFill/>
                    </a:lnB>
                    <a:solidFill>
                      <a:srgbClr val="C0504D"/>
                    </a:solidFill>
                  </a:tcPr>
                </a:tc>
                <a:tc>
                  <a:txBody>
                    <a:bodyPr/>
                    <a:lstStyle/>
                    <a:p>
                      <a:pPr algn="l" fontAlgn="b"/>
                      <a:r>
                        <a:rPr lang="fr-FR" sz="900" b="1" i="0" u="none" strike="noStrike">
                          <a:solidFill>
                            <a:srgbClr val="FFFFFF"/>
                          </a:solidFill>
                          <a:latin typeface="Verdana"/>
                        </a:rPr>
                        <a:t>               60 228 € </a:t>
                      </a:r>
                    </a:p>
                  </a:txBody>
                  <a:tcPr marL="0" marR="0" marT="0" marB="0" anchor="b">
                    <a:lnL>
                      <a:noFill/>
                    </a:lnL>
                    <a:lnR>
                      <a:noFill/>
                    </a:lnR>
                    <a:lnT>
                      <a:noFill/>
                    </a:lnT>
                    <a:lnB>
                      <a:noFill/>
                    </a:lnB>
                    <a:solidFill>
                      <a:srgbClr val="C0504D"/>
                    </a:solidFill>
                  </a:tcPr>
                </a:tc>
              </a:tr>
              <a:tr h="270030">
                <a:tc>
                  <a:txBody>
                    <a:bodyPr/>
                    <a:lstStyle/>
                    <a:p>
                      <a:pPr algn="l" fontAlgn="b"/>
                      <a:r>
                        <a:rPr lang="fr-FR" sz="900" b="1" i="0" u="none" strike="noStrike">
                          <a:solidFill>
                            <a:srgbClr val="FFFFFF"/>
                          </a:solidFill>
                          <a:latin typeface="Verdana"/>
                        </a:rPr>
                        <a:t>Autres produits financiers</a:t>
                      </a:r>
                    </a:p>
                  </a:txBody>
                  <a:tcPr marL="0" marR="0" marT="0" marB="0" anchor="b">
                    <a:lnL>
                      <a:noFill/>
                    </a:lnL>
                    <a:lnR>
                      <a:noFill/>
                    </a:lnR>
                    <a:lnT>
                      <a:noFill/>
                    </a:lnT>
                    <a:lnB>
                      <a:noFill/>
                    </a:lnB>
                    <a:solidFill>
                      <a:srgbClr val="C5BE97"/>
                    </a:solidFill>
                  </a:tcPr>
                </a:tc>
                <a:tc>
                  <a:txBody>
                    <a:bodyPr/>
                    <a:lstStyle/>
                    <a:p>
                      <a:pPr algn="l" fontAlgn="b"/>
                      <a:r>
                        <a:rPr lang="fr-FR" sz="900" b="1" i="0" u="none" strike="noStrike">
                          <a:solidFill>
                            <a:srgbClr val="FFFFFF"/>
                          </a:solidFill>
                          <a:latin typeface="Verdana"/>
                        </a:rPr>
                        <a:t>                 1 895 € </a:t>
                      </a:r>
                    </a:p>
                  </a:txBody>
                  <a:tcPr marL="0" marR="0" marT="0" marB="0" anchor="b">
                    <a:lnL>
                      <a:noFill/>
                    </a:lnL>
                    <a:lnR>
                      <a:noFill/>
                    </a:lnR>
                    <a:lnT>
                      <a:noFill/>
                    </a:lnT>
                    <a:lnB>
                      <a:noFill/>
                    </a:lnB>
                    <a:solidFill>
                      <a:srgbClr val="C5BE97"/>
                    </a:solidFill>
                  </a:tcPr>
                </a:tc>
              </a:tr>
              <a:tr h="270030">
                <a:tc>
                  <a:txBody>
                    <a:bodyPr/>
                    <a:lstStyle/>
                    <a:p>
                      <a:pPr algn="l" fontAlgn="b"/>
                      <a:r>
                        <a:rPr lang="fr-FR" sz="900" b="1" i="0" u="none" strike="noStrike">
                          <a:solidFill>
                            <a:srgbClr val="FFFFFF"/>
                          </a:solidFill>
                          <a:latin typeface="Verdana"/>
                        </a:rPr>
                        <a:t>Subventions</a:t>
                      </a:r>
                    </a:p>
                  </a:txBody>
                  <a:tcPr marL="0" marR="0" marT="0" marB="0" anchor="b">
                    <a:lnL>
                      <a:noFill/>
                    </a:lnL>
                    <a:lnR>
                      <a:noFill/>
                    </a:lnR>
                    <a:lnT>
                      <a:noFill/>
                    </a:lnT>
                    <a:lnB>
                      <a:noFill/>
                    </a:lnB>
                    <a:solidFill>
                      <a:srgbClr val="C0504D"/>
                    </a:solidFill>
                  </a:tcPr>
                </a:tc>
                <a:tc>
                  <a:txBody>
                    <a:bodyPr/>
                    <a:lstStyle/>
                    <a:p>
                      <a:pPr algn="l" fontAlgn="b"/>
                      <a:r>
                        <a:rPr lang="fr-FR" sz="900" b="1" i="0" u="none" strike="noStrike" dirty="0">
                          <a:solidFill>
                            <a:srgbClr val="FFFFFF"/>
                          </a:solidFill>
                          <a:latin typeface="Verdana"/>
                        </a:rPr>
                        <a:t>                 4 514 € </a:t>
                      </a:r>
                    </a:p>
                  </a:txBody>
                  <a:tcPr marL="0" marR="0" marT="0" marB="0" anchor="b">
                    <a:lnL>
                      <a:noFill/>
                    </a:lnL>
                    <a:lnR>
                      <a:noFill/>
                    </a:lnR>
                    <a:lnT>
                      <a:noFill/>
                    </a:lnT>
                    <a:lnB>
                      <a:noFill/>
                    </a:lnB>
                    <a:solidFill>
                      <a:srgbClr val="C0504D"/>
                    </a:solidFill>
                  </a:tcPr>
                </a:tc>
              </a:tr>
              <a:tr h="270030">
                <a:tc>
                  <a:txBody>
                    <a:bodyPr/>
                    <a:lstStyle/>
                    <a:p>
                      <a:pPr algn="l" fontAlgn="b"/>
                      <a:endParaRPr lang="fr-FR" sz="900" b="0" i="0" u="none" strike="noStrike" dirty="0">
                        <a:latin typeface="Verdana"/>
                      </a:endParaRPr>
                    </a:p>
                  </a:txBody>
                  <a:tcPr marL="0" marR="0" marT="0" marB="0" anchor="b">
                    <a:lnL>
                      <a:noFill/>
                    </a:lnL>
                    <a:lnR>
                      <a:noFill/>
                    </a:lnR>
                    <a:lnT>
                      <a:noFill/>
                    </a:lnT>
                    <a:lnB>
                      <a:noFill/>
                    </a:lnB>
                  </a:tcPr>
                </a:tc>
                <a:tc>
                  <a:txBody>
                    <a:bodyPr/>
                    <a:lstStyle/>
                    <a:p>
                      <a:pPr algn="l" fontAlgn="b"/>
                      <a:endParaRPr lang="fr-FR" sz="1000" b="0" i="0" u="none" strike="noStrike">
                        <a:solidFill>
                          <a:srgbClr val="C00000"/>
                        </a:solidFill>
                        <a:latin typeface="Tahoma"/>
                      </a:endParaRPr>
                    </a:p>
                  </a:txBody>
                  <a:tcPr marL="0" marR="0" marT="0" marB="0" anchor="b">
                    <a:lnL>
                      <a:noFill/>
                    </a:lnL>
                    <a:lnR>
                      <a:noFill/>
                    </a:lnR>
                    <a:lnT>
                      <a:noFill/>
                    </a:lnT>
                    <a:lnB>
                      <a:noFill/>
                    </a:lnB>
                  </a:tcPr>
                </a:tc>
              </a:tr>
              <a:tr h="270030">
                <a:tc>
                  <a:txBody>
                    <a:bodyPr/>
                    <a:lstStyle/>
                    <a:p>
                      <a:pPr algn="l" fontAlgn="ctr"/>
                      <a:r>
                        <a:rPr lang="fr-FR" sz="1000" b="1" i="0" u="none" strike="noStrike">
                          <a:solidFill>
                            <a:srgbClr val="FFFFFF"/>
                          </a:solidFill>
                          <a:latin typeface="Verdana"/>
                        </a:rPr>
                        <a:t>TOTAL des prod. d'exploitation</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dirty="0">
                          <a:solidFill>
                            <a:srgbClr val="FFFFFF"/>
                          </a:solidFill>
                          <a:latin typeface="Verdana"/>
                        </a:rPr>
                        <a:t>             123 851 € </a:t>
                      </a:r>
                    </a:p>
                  </a:txBody>
                  <a:tcPr marL="0" marR="0" marT="0" marB="0" anchor="ctr">
                    <a:lnL>
                      <a:noFill/>
                    </a:lnL>
                    <a:lnR>
                      <a:noFill/>
                    </a:lnR>
                    <a:lnT>
                      <a:noFill/>
                    </a:lnT>
                    <a:lnB>
                      <a:noFill/>
                    </a:lnB>
                    <a:solidFill>
                      <a:srgbClr val="7795CB"/>
                    </a:solidFill>
                  </a:tcPr>
                </a:tc>
              </a:tr>
            </a:tbl>
          </a:graphicData>
        </a:graphic>
      </p:graphicFrame>
      <p:graphicFrame>
        <p:nvGraphicFramePr>
          <p:cNvPr id="7" name="Graphique 6"/>
          <p:cNvGraphicFramePr/>
          <p:nvPr/>
        </p:nvGraphicFramePr>
        <p:xfrm>
          <a:off x="323528" y="3501008"/>
          <a:ext cx="4032448"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au 7"/>
          <p:cNvGraphicFramePr>
            <a:graphicFrameLocks noGrp="1"/>
          </p:cNvGraphicFramePr>
          <p:nvPr/>
        </p:nvGraphicFramePr>
        <p:xfrm>
          <a:off x="4572000" y="1052736"/>
          <a:ext cx="4499992" cy="2160240"/>
        </p:xfrm>
        <a:graphic>
          <a:graphicData uri="http://schemas.openxmlformats.org/drawingml/2006/table">
            <a:tbl>
              <a:tblPr/>
              <a:tblGrid>
                <a:gridCol w="2879995"/>
                <a:gridCol w="1619997"/>
              </a:tblGrid>
              <a:tr h="270030">
                <a:tc>
                  <a:txBody>
                    <a:bodyPr/>
                    <a:lstStyle/>
                    <a:p>
                      <a:pPr algn="l" fontAlgn="b"/>
                      <a:endParaRPr lang="fr-FR" sz="1000" b="0" i="0" u="none" strike="noStrike" dirty="0">
                        <a:latin typeface="Arial"/>
                      </a:endParaRPr>
                    </a:p>
                  </a:txBody>
                  <a:tcPr marL="0" marR="0" marT="0" marB="0" anchor="b">
                    <a:lnL>
                      <a:noFill/>
                    </a:lnL>
                    <a:lnR>
                      <a:noFill/>
                    </a:lnR>
                    <a:lnT>
                      <a:noFill/>
                    </a:lnT>
                    <a:lnB>
                      <a:noFill/>
                    </a:lnB>
                  </a:tcPr>
                </a:tc>
                <a:tc>
                  <a:txBody>
                    <a:bodyPr/>
                    <a:lstStyle/>
                    <a:p>
                      <a:pPr algn="r" fontAlgn="b"/>
                      <a:r>
                        <a:rPr lang="fr-FR" sz="1400" b="1" i="0" u="none" strike="noStrike" dirty="0">
                          <a:latin typeface="Verdana"/>
                        </a:rPr>
                        <a:t>2015</a:t>
                      </a:r>
                      <a:endParaRPr lang="fr-FR" sz="900" b="1" i="0" u="none" strike="noStrike" dirty="0">
                        <a:latin typeface="Verdana"/>
                      </a:endParaRPr>
                    </a:p>
                  </a:txBody>
                  <a:tcPr marL="0" marR="0" marT="0" marB="0" anchor="b">
                    <a:lnL>
                      <a:noFill/>
                    </a:lnL>
                    <a:lnR>
                      <a:noFill/>
                    </a:lnR>
                    <a:lnT>
                      <a:noFill/>
                    </a:lnT>
                    <a:lnB>
                      <a:noFill/>
                    </a:lnB>
                  </a:tcPr>
                </a:tc>
              </a:tr>
              <a:tr h="270030">
                <a:tc>
                  <a:txBody>
                    <a:bodyPr/>
                    <a:lstStyle/>
                    <a:p>
                      <a:pPr algn="l" fontAlgn="b"/>
                      <a:r>
                        <a:rPr lang="fr-FR" sz="900" b="1" i="0" u="none" strike="noStrike" dirty="0">
                          <a:solidFill>
                            <a:srgbClr val="FFFFFF"/>
                          </a:solidFill>
                          <a:latin typeface="Verdana"/>
                        </a:rPr>
                        <a:t>BOC royalties </a:t>
                      </a:r>
                      <a:r>
                        <a:rPr lang="fr-FR" sz="900" b="1" i="0" u="none" strike="noStrike" dirty="0" err="1">
                          <a:solidFill>
                            <a:srgbClr val="FFFFFF"/>
                          </a:solidFill>
                          <a:latin typeface="Verdana"/>
                        </a:rPr>
                        <a:t>Wiley</a:t>
                      </a:r>
                      <a:endParaRPr lang="fr-FR" sz="900" b="1" i="0" u="none" strike="noStrike" dirty="0">
                        <a:solidFill>
                          <a:srgbClr val="FFFFFF"/>
                        </a:solidFill>
                        <a:latin typeface="Verdana"/>
                      </a:endParaRPr>
                    </a:p>
                  </a:txBody>
                  <a:tcPr marL="0" marR="0" marT="0" marB="0" anchor="b">
                    <a:lnL>
                      <a:noFill/>
                    </a:lnL>
                    <a:lnR>
                      <a:noFill/>
                    </a:lnR>
                    <a:lnT>
                      <a:noFill/>
                    </a:lnT>
                    <a:lnB>
                      <a:noFill/>
                    </a:lnB>
                    <a:solidFill>
                      <a:srgbClr val="C0504D"/>
                    </a:solidFill>
                  </a:tcPr>
                </a:tc>
                <a:tc>
                  <a:txBody>
                    <a:bodyPr/>
                    <a:lstStyle/>
                    <a:p>
                      <a:pPr algn="l" fontAlgn="b"/>
                      <a:r>
                        <a:rPr lang="fr-FR" sz="900" b="0" i="0" u="none" strike="noStrike">
                          <a:solidFill>
                            <a:srgbClr val="FFFFFF"/>
                          </a:solidFill>
                          <a:latin typeface="Verdana"/>
                        </a:rPr>
                        <a:t>                 56 475 € </a:t>
                      </a:r>
                    </a:p>
                  </a:txBody>
                  <a:tcPr marL="0" marR="0" marT="0" marB="0" anchor="b">
                    <a:lnL>
                      <a:noFill/>
                    </a:lnL>
                    <a:lnR>
                      <a:noFill/>
                    </a:lnR>
                    <a:lnT>
                      <a:noFill/>
                    </a:lnT>
                    <a:lnB>
                      <a:noFill/>
                    </a:lnB>
                    <a:solidFill>
                      <a:srgbClr val="C0504D"/>
                    </a:solidFill>
                  </a:tcPr>
                </a:tc>
              </a:tr>
              <a:tr h="270030">
                <a:tc>
                  <a:txBody>
                    <a:bodyPr/>
                    <a:lstStyle/>
                    <a:p>
                      <a:pPr algn="l" fontAlgn="b"/>
                      <a:r>
                        <a:rPr lang="fr-FR" sz="1000" b="1" i="0" u="none" strike="noStrike">
                          <a:solidFill>
                            <a:srgbClr val="FFFFFF"/>
                          </a:solidFill>
                          <a:latin typeface="Tahoma"/>
                        </a:rPr>
                        <a:t>Carl Zeiss contrat</a:t>
                      </a:r>
                    </a:p>
                  </a:txBody>
                  <a:tcPr marL="0" marR="0" marT="0" marB="0" anchor="b">
                    <a:lnL>
                      <a:noFill/>
                    </a:lnL>
                    <a:lnR>
                      <a:noFill/>
                    </a:lnR>
                    <a:lnT>
                      <a:noFill/>
                    </a:lnT>
                    <a:lnB>
                      <a:noFill/>
                    </a:lnB>
                    <a:solidFill>
                      <a:srgbClr val="C5BE97"/>
                    </a:solidFill>
                  </a:tcPr>
                </a:tc>
                <a:tc>
                  <a:txBody>
                    <a:bodyPr/>
                    <a:lstStyle/>
                    <a:p>
                      <a:pPr algn="l" fontAlgn="b"/>
                      <a:r>
                        <a:rPr lang="fr-FR" sz="900" b="0" i="0" u="none" strike="noStrike">
                          <a:solidFill>
                            <a:srgbClr val="FFFFFF"/>
                          </a:solidFill>
                          <a:latin typeface="Verdana"/>
                        </a:rPr>
                        <a:t>                   3 000 € </a:t>
                      </a:r>
                    </a:p>
                  </a:txBody>
                  <a:tcPr marL="0" marR="0" marT="0" marB="0" anchor="b">
                    <a:lnL>
                      <a:noFill/>
                    </a:lnL>
                    <a:lnR>
                      <a:noFill/>
                    </a:lnR>
                    <a:lnT>
                      <a:noFill/>
                    </a:lnT>
                    <a:lnB>
                      <a:noFill/>
                    </a:lnB>
                    <a:solidFill>
                      <a:srgbClr val="C5BE97"/>
                    </a:solidFill>
                  </a:tcPr>
                </a:tc>
              </a:tr>
              <a:tr h="270030">
                <a:tc>
                  <a:txBody>
                    <a:bodyPr/>
                    <a:lstStyle/>
                    <a:p>
                      <a:pPr algn="l" fontAlgn="b"/>
                      <a:r>
                        <a:rPr lang="fr-FR" sz="900" b="1" i="0" u="none" strike="noStrike">
                          <a:solidFill>
                            <a:srgbClr val="FFFFFF"/>
                          </a:solidFill>
                          <a:latin typeface="Verdana"/>
                        </a:rPr>
                        <a:t>Total Congrès dont subvensions</a:t>
                      </a:r>
                    </a:p>
                  </a:txBody>
                  <a:tcPr marL="0" marR="0" marT="0" marB="0" anchor="b">
                    <a:lnL>
                      <a:noFill/>
                    </a:lnL>
                    <a:lnR>
                      <a:noFill/>
                    </a:lnR>
                    <a:lnT>
                      <a:noFill/>
                    </a:lnT>
                    <a:lnB>
                      <a:noFill/>
                    </a:lnB>
                    <a:solidFill>
                      <a:srgbClr val="C0504D"/>
                    </a:solidFill>
                  </a:tcPr>
                </a:tc>
                <a:tc>
                  <a:txBody>
                    <a:bodyPr/>
                    <a:lstStyle/>
                    <a:p>
                      <a:pPr algn="l" fontAlgn="b"/>
                      <a:r>
                        <a:rPr lang="fr-FR" sz="900" b="1" i="0" u="none" strike="noStrike">
                          <a:solidFill>
                            <a:srgbClr val="FFFFFF"/>
                          </a:solidFill>
                          <a:latin typeface="Verdana"/>
                        </a:rPr>
                        <a:t>             150 412 € </a:t>
                      </a:r>
                    </a:p>
                  </a:txBody>
                  <a:tcPr marL="0" marR="0" marT="0" marB="0" anchor="b">
                    <a:lnL>
                      <a:noFill/>
                    </a:lnL>
                    <a:lnR>
                      <a:noFill/>
                    </a:lnR>
                    <a:lnT>
                      <a:noFill/>
                    </a:lnT>
                    <a:lnB>
                      <a:noFill/>
                    </a:lnB>
                    <a:solidFill>
                      <a:srgbClr val="C0504D"/>
                    </a:solidFill>
                  </a:tcPr>
                </a:tc>
              </a:tr>
              <a:tr h="270030">
                <a:tc>
                  <a:txBody>
                    <a:bodyPr/>
                    <a:lstStyle/>
                    <a:p>
                      <a:pPr algn="l" fontAlgn="b"/>
                      <a:r>
                        <a:rPr lang="fr-FR" sz="900" b="1" i="0" u="none" strike="noStrike">
                          <a:solidFill>
                            <a:srgbClr val="FFFFFF"/>
                          </a:solidFill>
                          <a:latin typeface="Verdana"/>
                        </a:rPr>
                        <a:t>Autres produits financiers</a:t>
                      </a:r>
                    </a:p>
                  </a:txBody>
                  <a:tcPr marL="0" marR="0" marT="0" marB="0" anchor="b">
                    <a:lnL>
                      <a:noFill/>
                    </a:lnL>
                    <a:lnR>
                      <a:noFill/>
                    </a:lnR>
                    <a:lnT>
                      <a:noFill/>
                    </a:lnT>
                    <a:lnB>
                      <a:noFill/>
                    </a:lnB>
                    <a:solidFill>
                      <a:srgbClr val="C5BE97"/>
                    </a:solidFill>
                  </a:tcPr>
                </a:tc>
                <a:tc>
                  <a:txBody>
                    <a:bodyPr/>
                    <a:lstStyle/>
                    <a:p>
                      <a:pPr algn="l" fontAlgn="b"/>
                      <a:r>
                        <a:rPr lang="fr-FR" sz="900" b="1" i="0" u="none" strike="noStrike">
                          <a:solidFill>
                            <a:srgbClr val="FFFFFF"/>
                          </a:solidFill>
                          <a:latin typeface="Verdana"/>
                        </a:rPr>
                        <a:t>                 2 659 € </a:t>
                      </a:r>
                    </a:p>
                  </a:txBody>
                  <a:tcPr marL="0" marR="0" marT="0" marB="0" anchor="b">
                    <a:lnL>
                      <a:noFill/>
                    </a:lnL>
                    <a:lnR>
                      <a:noFill/>
                    </a:lnR>
                    <a:lnT>
                      <a:noFill/>
                    </a:lnT>
                    <a:lnB>
                      <a:noFill/>
                    </a:lnB>
                    <a:solidFill>
                      <a:srgbClr val="C5BE97"/>
                    </a:solidFill>
                  </a:tcPr>
                </a:tc>
              </a:tr>
              <a:tr h="270030">
                <a:tc>
                  <a:txBody>
                    <a:bodyPr/>
                    <a:lstStyle/>
                    <a:p>
                      <a:pPr algn="l" fontAlgn="b"/>
                      <a:r>
                        <a:rPr lang="fr-FR" sz="900" b="1" i="0" u="none" strike="noStrike">
                          <a:solidFill>
                            <a:srgbClr val="FFFFFF"/>
                          </a:solidFill>
                          <a:latin typeface="Verdana"/>
                        </a:rPr>
                        <a:t>Subventions</a:t>
                      </a:r>
                    </a:p>
                  </a:txBody>
                  <a:tcPr marL="0" marR="0" marT="0" marB="0" anchor="b">
                    <a:lnL>
                      <a:noFill/>
                    </a:lnL>
                    <a:lnR>
                      <a:noFill/>
                    </a:lnR>
                    <a:lnT>
                      <a:noFill/>
                    </a:lnT>
                    <a:lnB>
                      <a:noFill/>
                    </a:lnB>
                    <a:solidFill>
                      <a:srgbClr val="C0504D"/>
                    </a:solidFill>
                  </a:tcPr>
                </a:tc>
                <a:tc>
                  <a:txBody>
                    <a:bodyPr/>
                    <a:lstStyle/>
                    <a:p>
                      <a:pPr algn="l" fontAlgn="b"/>
                      <a:r>
                        <a:rPr lang="fr-FR" sz="900" b="1" i="0" u="none" strike="noStrike">
                          <a:solidFill>
                            <a:srgbClr val="FFFFFF"/>
                          </a:solidFill>
                          <a:latin typeface="Verdana"/>
                        </a:rPr>
                        <a:t>               19 230 € </a:t>
                      </a:r>
                    </a:p>
                  </a:txBody>
                  <a:tcPr marL="0" marR="0" marT="0" marB="0" anchor="b">
                    <a:lnL>
                      <a:noFill/>
                    </a:lnL>
                    <a:lnR>
                      <a:noFill/>
                    </a:lnR>
                    <a:lnT>
                      <a:noFill/>
                    </a:lnT>
                    <a:lnB>
                      <a:noFill/>
                    </a:lnB>
                    <a:solidFill>
                      <a:srgbClr val="C0504D"/>
                    </a:solidFill>
                  </a:tcPr>
                </a:tc>
              </a:tr>
              <a:tr h="270030">
                <a:tc>
                  <a:txBody>
                    <a:bodyPr/>
                    <a:lstStyle/>
                    <a:p>
                      <a:pPr algn="l" fontAlgn="b"/>
                      <a:endParaRPr lang="fr-FR" sz="900" b="0" i="0" u="none" strike="noStrike">
                        <a:latin typeface="Verdana"/>
                      </a:endParaRPr>
                    </a:p>
                  </a:txBody>
                  <a:tcPr marL="0" marR="0" marT="0" marB="0" anchor="b">
                    <a:lnL>
                      <a:noFill/>
                    </a:lnL>
                    <a:lnR>
                      <a:noFill/>
                    </a:lnR>
                    <a:lnT>
                      <a:noFill/>
                    </a:lnT>
                    <a:lnB>
                      <a:noFill/>
                    </a:lnB>
                  </a:tcPr>
                </a:tc>
                <a:tc>
                  <a:txBody>
                    <a:bodyPr/>
                    <a:lstStyle/>
                    <a:p>
                      <a:pPr algn="l" fontAlgn="b"/>
                      <a:endParaRPr lang="fr-FR" sz="1000" b="0" i="0" u="none" strike="noStrike">
                        <a:solidFill>
                          <a:srgbClr val="C00000"/>
                        </a:solidFill>
                        <a:latin typeface="Tahoma"/>
                      </a:endParaRPr>
                    </a:p>
                  </a:txBody>
                  <a:tcPr marL="0" marR="0" marT="0" marB="0" anchor="b">
                    <a:lnL>
                      <a:noFill/>
                    </a:lnL>
                    <a:lnR>
                      <a:noFill/>
                    </a:lnR>
                    <a:lnT>
                      <a:noFill/>
                    </a:lnT>
                    <a:lnB>
                      <a:noFill/>
                    </a:lnB>
                  </a:tcPr>
                </a:tc>
              </a:tr>
              <a:tr h="270030">
                <a:tc>
                  <a:txBody>
                    <a:bodyPr/>
                    <a:lstStyle/>
                    <a:p>
                      <a:pPr algn="l" fontAlgn="ctr"/>
                      <a:r>
                        <a:rPr lang="fr-FR" sz="1000" b="1" i="0" u="none" strike="noStrike">
                          <a:solidFill>
                            <a:srgbClr val="FFFFFF"/>
                          </a:solidFill>
                          <a:latin typeface="Verdana"/>
                        </a:rPr>
                        <a:t>TOTAL des prod. d'exploitation</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dirty="0">
                          <a:solidFill>
                            <a:srgbClr val="FFFFFF"/>
                          </a:solidFill>
                          <a:latin typeface="Verdana"/>
                        </a:rPr>
                        <a:t>             231 776 € </a:t>
                      </a:r>
                    </a:p>
                  </a:txBody>
                  <a:tcPr marL="0" marR="0" marT="0" marB="0" anchor="ctr">
                    <a:lnL>
                      <a:noFill/>
                    </a:lnL>
                    <a:lnR>
                      <a:noFill/>
                    </a:lnR>
                    <a:lnT>
                      <a:noFill/>
                    </a:lnT>
                    <a:lnB>
                      <a:noFill/>
                    </a:lnB>
                    <a:solidFill>
                      <a:srgbClr val="7795CB"/>
                    </a:solidFill>
                  </a:tcPr>
                </a:tc>
              </a:tr>
            </a:tbl>
          </a:graphicData>
        </a:graphic>
      </p:graphicFrame>
      <p:graphicFrame>
        <p:nvGraphicFramePr>
          <p:cNvPr id="9" name="Graphique 8"/>
          <p:cNvGraphicFramePr/>
          <p:nvPr/>
        </p:nvGraphicFramePr>
        <p:xfrm>
          <a:off x="4788024" y="3573016"/>
          <a:ext cx="3960440" cy="295232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15"/>
          <a:stretch/>
        </p:blipFill>
        <p:spPr bwMode="auto">
          <a:xfrm>
            <a:off x="6389044" y="0"/>
            <a:ext cx="2754956" cy="64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729166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6096001" cy="612000"/>
        </p:xfrm>
        <a:graphic>
          <a:graphicData uri="http://schemas.openxmlformats.org/drawingml/2006/table">
            <a:tbl>
              <a:tblPr/>
              <a:tblGrid>
                <a:gridCol w="575321"/>
                <a:gridCol w="3228986"/>
                <a:gridCol w="575321"/>
                <a:gridCol w="1141052"/>
                <a:gridCol w="575321"/>
              </a:tblGrid>
              <a:tr h="396000">
                <a:tc>
                  <a:txBody>
                    <a:bodyPr/>
                    <a:lstStyle/>
                    <a:p>
                      <a:pPr algn="l" fontAlgn="b"/>
                      <a:r>
                        <a:rPr lang="fr-FR" sz="800" b="0" i="0" u="none" strike="noStrike" dirty="0">
                          <a:latin typeface="Tahoma"/>
                        </a:rPr>
                        <a:t> </a:t>
                      </a:r>
                    </a:p>
                  </a:txBody>
                  <a:tcPr marL="0" marR="0" marT="0" marB="0" anchor="b">
                    <a:lnL>
                      <a:noFill/>
                    </a:lnL>
                    <a:lnR>
                      <a:noFill/>
                    </a:lnR>
                    <a:lnT>
                      <a:noFill/>
                    </a:lnT>
                    <a:lnB w="12700" cap="flat" cmpd="sng" algn="ctr">
                      <a:solidFill>
                        <a:srgbClr val="FFFFFF"/>
                      </a:solidFill>
                      <a:prstDash val="solid"/>
                      <a:round/>
                      <a:headEnd type="none" w="med" len="med"/>
                      <a:tailEnd type="none" w="med" len="med"/>
                    </a:lnB>
                    <a:solidFill>
                      <a:srgbClr val="7795CB"/>
                    </a:solidFill>
                  </a:tcPr>
                </a:tc>
                <a:tc>
                  <a:txBody>
                    <a:bodyPr/>
                    <a:lstStyle/>
                    <a:p>
                      <a:pPr algn="l" fontAlgn="ctr"/>
                      <a:r>
                        <a:rPr lang="fr-FR" sz="2400" b="1" i="0" u="none" strike="noStrike" dirty="0">
                          <a:solidFill>
                            <a:srgbClr val="FFFFFF"/>
                          </a:solidFill>
                          <a:latin typeface="Verdana"/>
                        </a:rPr>
                        <a:t>Bilan SBCF</a:t>
                      </a:r>
                    </a:p>
                  </a:txBody>
                  <a:tcPr marL="0" marR="0" marT="0" marB="0" anchor="ctr">
                    <a:lnL>
                      <a:noFill/>
                    </a:lnL>
                    <a:lnR>
                      <a:noFill/>
                    </a:lnR>
                    <a:lnT>
                      <a:noFill/>
                    </a:lnT>
                    <a:lnB w="12700" cap="flat" cmpd="sng" algn="ctr">
                      <a:solidFill>
                        <a:srgbClr val="FFFFFF"/>
                      </a:solidFill>
                      <a:prstDash val="solid"/>
                      <a:round/>
                      <a:headEnd type="none" w="med" len="med"/>
                      <a:tailEnd type="none" w="med" len="med"/>
                    </a:lnB>
                    <a:solidFill>
                      <a:srgbClr val="7795CB"/>
                    </a:solidFill>
                  </a:tcPr>
                </a:tc>
                <a:tc>
                  <a:txBody>
                    <a:bodyPr/>
                    <a:lstStyle/>
                    <a:p>
                      <a:pPr algn="r" fontAlgn="t"/>
                      <a:r>
                        <a:rPr lang="de-DE" sz="800" b="0" i="0" u="none" strike="noStrike">
                          <a:solidFill>
                            <a:srgbClr val="FFFFFF"/>
                          </a:solidFill>
                          <a:latin typeface="Arial"/>
                        </a:rPr>
                        <a:t>AG SBCF 3 Juin 2016</a:t>
                      </a:r>
                    </a:p>
                  </a:txBody>
                  <a:tcPr marL="0" marR="0" marT="0" marB="0">
                    <a:lnL>
                      <a:noFill/>
                    </a:lnL>
                    <a:lnR>
                      <a:noFill/>
                    </a:lnR>
                    <a:lnT>
                      <a:noFill/>
                    </a:lnT>
                    <a:lnB w="12700" cap="flat" cmpd="sng" algn="ctr">
                      <a:solidFill>
                        <a:srgbClr val="FFFFFF"/>
                      </a:solidFill>
                      <a:prstDash val="solid"/>
                      <a:round/>
                      <a:headEnd type="none" w="med" len="med"/>
                      <a:tailEnd type="none" w="med" len="med"/>
                    </a:lnB>
                    <a:solidFill>
                      <a:srgbClr val="7795CB"/>
                    </a:solidFill>
                  </a:tcPr>
                </a:tc>
                <a:tc>
                  <a:txBody>
                    <a:bodyPr/>
                    <a:lstStyle/>
                    <a:p>
                      <a:pPr algn="l" fontAlgn="ctr"/>
                      <a:r>
                        <a:rPr lang="fr-FR" sz="800" b="0" i="0" u="none" strike="noStrike">
                          <a:latin typeface="Arial"/>
                        </a:rPr>
                        <a:t> </a:t>
                      </a:r>
                    </a:p>
                  </a:txBody>
                  <a:tcPr marL="0" marR="0" marT="0" marB="0" anchor="ctr">
                    <a:lnL>
                      <a:noFill/>
                    </a:lnL>
                    <a:lnR>
                      <a:noFill/>
                    </a:lnR>
                    <a:lnT>
                      <a:noFill/>
                    </a:lnT>
                    <a:lnB w="12700" cap="flat" cmpd="sng" algn="ctr">
                      <a:solidFill>
                        <a:srgbClr val="FFFFFF"/>
                      </a:solidFill>
                      <a:prstDash val="solid"/>
                      <a:round/>
                      <a:headEnd type="none" w="med" len="med"/>
                      <a:tailEnd type="none" w="med" len="med"/>
                    </a:lnB>
                    <a:solidFill>
                      <a:srgbClr val="7795CB"/>
                    </a:solidFill>
                  </a:tcPr>
                </a:tc>
                <a:tc>
                  <a:txBody>
                    <a:bodyPr/>
                    <a:lstStyle/>
                    <a:p>
                      <a:pPr algn="l" fontAlgn="b"/>
                      <a:r>
                        <a:rPr lang="fr-FR" sz="800" b="0" i="0" u="none" strike="noStrike">
                          <a:latin typeface="Tahoma"/>
                        </a:rPr>
                        <a:t> </a:t>
                      </a:r>
                    </a:p>
                  </a:txBody>
                  <a:tcPr marL="0" marR="0" marT="0" marB="0" anchor="b">
                    <a:lnL>
                      <a:noFill/>
                    </a:lnL>
                    <a:lnR>
                      <a:noFill/>
                    </a:lnR>
                    <a:lnT>
                      <a:noFill/>
                    </a:lnT>
                    <a:lnB w="12700" cap="flat" cmpd="sng" algn="ctr">
                      <a:solidFill>
                        <a:srgbClr val="FFFFFF"/>
                      </a:solidFill>
                      <a:prstDash val="solid"/>
                      <a:round/>
                      <a:headEnd type="none" w="med" len="med"/>
                      <a:tailEnd type="none" w="med" len="med"/>
                    </a:lnB>
                    <a:solidFill>
                      <a:srgbClr val="7795CB"/>
                    </a:solidFill>
                  </a:tcPr>
                </a:tc>
              </a:tr>
              <a:tr h="216000">
                <a:tc>
                  <a:txBody>
                    <a:bodyPr/>
                    <a:lstStyle/>
                    <a:p>
                      <a:pPr algn="l" fontAlgn="b"/>
                      <a:r>
                        <a:rPr lang="fr-FR" sz="800" b="0" i="0" u="none" strike="noStrike">
                          <a:latin typeface="Tahoma"/>
                        </a:rPr>
                        <a:t> </a:t>
                      </a:r>
                    </a:p>
                  </a:txBody>
                  <a:tcPr marL="0" marR="0" marT="0" marB="0" anchor="b">
                    <a:lnL>
                      <a:noFill/>
                    </a:lnL>
                    <a:lnR>
                      <a:noFill/>
                    </a:lnR>
                    <a:lnT w="12700" cap="flat" cmpd="sng" algn="ctr">
                      <a:solidFill>
                        <a:srgbClr val="FFFFFF"/>
                      </a:solidFill>
                      <a:prstDash val="solid"/>
                      <a:round/>
                      <a:headEnd type="none" w="med" len="med"/>
                      <a:tailEnd type="none" w="med" len="med"/>
                    </a:lnT>
                    <a:lnB>
                      <a:noFill/>
                    </a:lnB>
                    <a:solidFill>
                      <a:srgbClr val="808080"/>
                    </a:solidFill>
                  </a:tcPr>
                </a:tc>
                <a:tc gridSpan="4">
                  <a:txBody>
                    <a:bodyPr/>
                    <a:lstStyle/>
                    <a:p>
                      <a:pPr algn="l" fontAlgn="ctr"/>
                      <a:r>
                        <a:rPr lang="fr-FR" sz="1400" b="1" i="0" u="none" strike="noStrike" dirty="0">
                          <a:solidFill>
                            <a:srgbClr val="FFFFFF"/>
                          </a:solidFill>
                          <a:latin typeface="Verdana"/>
                        </a:rPr>
                        <a:t>DEPENSES</a:t>
                      </a:r>
                    </a:p>
                  </a:txBody>
                  <a:tcPr marL="0" marR="0" marT="0" marB="0" anchor="ctr">
                    <a:lnL>
                      <a:noFill/>
                    </a:lnL>
                    <a:lnR>
                      <a:noFill/>
                    </a:lnR>
                    <a:lnT w="12700" cap="flat" cmpd="sng" algn="ctr">
                      <a:solidFill>
                        <a:srgbClr val="FFFFFF"/>
                      </a:solidFill>
                      <a:prstDash val="solid"/>
                      <a:round/>
                      <a:headEnd type="none" w="med" len="med"/>
                      <a:tailEnd type="none" w="med" len="med"/>
                    </a:lnT>
                    <a:lnB>
                      <a:noFill/>
                    </a:lnB>
                    <a:solidFill>
                      <a:srgbClr val="808080"/>
                    </a:solidFill>
                  </a:tcPr>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graphicFrame>
        <p:nvGraphicFramePr>
          <p:cNvPr id="4" name="Tableau 3"/>
          <p:cNvGraphicFramePr>
            <a:graphicFrameLocks noGrp="1"/>
          </p:cNvGraphicFramePr>
          <p:nvPr/>
        </p:nvGraphicFramePr>
        <p:xfrm>
          <a:off x="179512" y="836712"/>
          <a:ext cx="4104456" cy="2592285"/>
        </p:xfrm>
        <a:graphic>
          <a:graphicData uri="http://schemas.openxmlformats.org/drawingml/2006/table">
            <a:tbl>
              <a:tblPr/>
              <a:tblGrid>
                <a:gridCol w="2231658"/>
                <a:gridCol w="1872798"/>
              </a:tblGrid>
              <a:tr h="312035">
                <a:tc>
                  <a:txBody>
                    <a:bodyPr/>
                    <a:lstStyle/>
                    <a:p>
                      <a:pPr algn="l" fontAlgn="ctr"/>
                      <a:endParaRPr lang="fr-FR" sz="1600" b="0" i="0" u="none" strike="noStrike" dirty="0">
                        <a:solidFill>
                          <a:srgbClr val="7795CB"/>
                        </a:solidFill>
                        <a:latin typeface="Verdana"/>
                      </a:endParaRPr>
                    </a:p>
                  </a:txBody>
                  <a:tcPr marL="0" marR="0" marT="0" marB="0" anchor="ctr">
                    <a:lnL>
                      <a:noFill/>
                    </a:lnL>
                    <a:lnR>
                      <a:noFill/>
                    </a:lnR>
                    <a:lnT>
                      <a:noFill/>
                    </a:lnT>
                    <a:lnB>
                      <a:noFill/>
                    </a:lnB>
                  </a:tcPr>
                </a:tc>
                <a:tc>
                  <a:txBody>
                    <a:bodyPr/>
                    <a:lstStyle/>
                    <a:p>
                      <a:pPr algn="r" fontAlgn="b"/>
                      <a:r>
                        <a:rPr lang="fr-FR" sz="1600" b="1" i="0" u="none" strike="noStrike" dirty="0">
                          <a:solidFill>
                            <a:schemeClr val="tx1"/>
                          </a:solidFill>
                          <a:latin typeface="Tahoma"/>
                        </a:rPr>
                        <a:t>2014</a:t>
                      </a:r>
                    </a:p>
                  </a:txBody>
                  <a:tcPr marL="0" marR="0" marT="0" marB="0" anchor="b">
                    <a:lnL>
                      <a:noFill/>
                    </a:lnL>
                    <a:lnR>
                      <a:noFill/>
                    </a:lnR>
                    <a:lnT>
                      <a:noFill/>
                    </a:lnT>
                    <a:lnB>
                      <a:noFill/>
                    </a:lnB>
                  </a:tcPr>
                </a:tc>
              </a:tr>
              <a:tr h="228025">
                <a:tc>
                  <a:txBody>
                    <a:bodyPr/>
                    <a:lstStyle/>
                    <a:p>
                      <a:pPr algn="l" fontAlgn="ctr"/>
                      <a:r>
                        <a:rPr lang="fr-FR" sz="1100" b="1" i="0" u="none" strike="noStrike">
                          <a:solidFill>
                            <a:srgbClr val="FFFFFF"/>
                          </a:solidFill>
                          <a:latin typeface="Verdana"/>
                        </a:rPr>
                        <a:t>Prest.services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7200</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Fournitures/divers</a:t>
                      </a:r>
                    </a:p>
                  </a:txBody>
                  <a:tcPr marL="0" marR="0" marT="0" marB="0" anchor="ctr">
                    <a:lnL>
                      <a:noFill/>
                    </a:lnL>
                    <a:lnR>
                      <a:noFill/>
                    </a:lnR>
                    <a:lnT>
                      <a:noFill/>
                    </a:lnT>
                    <a:lnB>
                      <a:noFill/>
                    </a:lnB>
                    <a:solidFill>
                      <a:srgbClr val="C5BE97"/>
                    </a:solidFill>
                  </a:tcPr>
                </a:tc>
                <a:tc>
                  <a:txBody>
                    <a:bodyPr/>
                    <a:lstStyle/>
                    <a:p>
                      <a:pPr algn="r" fontAlgn="ctr"/>
                      <a:r>
                        <a:rPr lang="fr-FR" sz="900" b="1" i="0" u="none" strike="noStrike">
                          <a:solidFill>
                            <a:srgbClr val="FFFFFF"/>
                          </a:solidFill>
                          <a:latin typeface="Verdana"/>
                        </a:rPr>
                        <a:t>1302</a:t>
                      </a:r>
                    </a:p>
                  </a:txBody>
                  <a:tcPr marL="0" marR="0" marT="0" marB="0" anchor="ctr">
                    <a:lnL>
                      <a:noFill/>
                    </a:lnL>
                    <a:lnR>
                      <a:noFill/>
                    </a:lnR>
                    <a:lnT>
                      <a:noFill/>
                    </a:lnT>
                    <a:lnB>
                      <a:noFill/>
                    </a:lnB>
                    <a:solidFill>
                      <a:srgbClr val="C5BE97"/>
                    </a:solidFill>
                  </a:tcPr>
                </a:tc>
              </a:tr>
              <a:tr h="228025">
                <a:tc>
                  <a:txBody>
                    <a:bodyPr/>
                    <a:lstStyle/>
                    <a:p>
                      <a:pPr algn="l" fontAlgn="ctr"/>
                      <a:r>
                        <a:rPr lang="fr-FR" sz="1100" b="1" i="0" u="none" strike="noStrike">
                          <a:solidFill>
                            <a:srgbClr val="FFFFFF"/>
                          </a:solidFill>
                          <a:latin typeface="Verdana"/>
                        </a:rPr>
                        <a:t>Honoraires/Publicité</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6671</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Bureau/Conseil</a:t>
                      </a:r>
                    </a:p>
                  </a:txBody>
                  <a:tcPr marL="0" marR="0" marT="0" marB="0" anchor="ctr">
                    <a:lnL>
                      <a:noFill/>
                    </a:lnL>
                    <a:lnR>
                      <a:noFill/>
                    </a:lnR>
                    <a:lnT>
                      <a:noFill/>
                    </a:lnT>
                    <a:lnB>
                      <a:noFill/>
                    </a:lnB>
                    <a:solidFill>
                      <a:srgbClr val="C5BE97"/>
                    </a:solidFill>
                  </a:tcPr>
                </a:tc>
                <a:tc>
                  <a:txBody>
                    <a:bodyPr/>
                    <a:lstStyle/>
                    <a:p>
                      <a:pPr algn="r" fontAlgn="ctr"/>
                      <a:r>
                        <a:rPr lang="fr-FR" sz="900" b="1" i="0" u="none" strike="noStrike">
                          <a:solidFill>
                            <a:srgbClr val="FFFFFF"/>
                          </a:solidFill>
                          <a:latin typeface="Verdana"/>
                        </a:rPr>
                        <a:t>6842</a:t>
                      </a:r>
                    </a:p>
                  </a:txBody>
                  <a:tcPr marL="0" marR="0" marT="0" marB="0" anchor="ctr">
                    <a:lnL>
                      <a:noFill/>
                    </a:lnL>
                    <a:lnR>
                      <a:noFill/>
                    </a:lnR>
                    <a:lnT>
                      <a:noFill/>
                    </a:lnT>
                    <a:lnB>
                      <a:noFill/>
                    </a:lnB>
                    <a:solidFill>
                      <a:srgbClr val="C5BE97"/>
                    </a:solidFill>
                  </a:tcPr>
                </a:tc>
              </a:tr>
              <a:tr h="228025">
                <a:tc>
                  <a:txBody>
                    <a:bodyPr/>
                    <a:lstStyle/>
                    <a:p>
                      <a:pPr algn="l" fontAlgn="ctr"/>
                      <a:r>
                        <a:rPr lang="fr-FR" sz="1100" b="1" i="0" u="none" strike="noStrike">
                          <a:solidFill>
                            <a:srgbClr val="FFFFFF"/>
                          </a:solidFill>
                          <a:latin typeface="Verdana"/>
                        </a:rPr>
                        <a:t>Frais Congrès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50639</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Soutien Congrès</a:t>
                      </a:r>
                    </a:p>
                  </a:txBody>
                  <a:tcPr marL="0" marR="0" marT="0" marB="0" anchor="ctr">
                    <a:lnL>
                      <a:noFill/>
                    </a:lnL>
                    <a:lnR>
                      <a:noFill/>
                    </a:lnR>
                    <a:lnT>
                      <a:noFill/>
                    </a:lnT>
                    <a:lnB>
                      <a:noFill/>
                    </a:lnB>
                    <a:solidFill>
                      <a:srgbClr val="953735"/>
                    </a:solidFill>
                  </a:tcPr>
                </a:tc>
                <a:tc>
                  <a:txBody>
                    <a:bodyPr/>
                    <a:lstStyle/>
                    <a:p>
                      <a:pPr algn="r" fontAlgn="ctr"/>
                      <a:r>
                        <a:rPr lang="fr-FR" sz="900" b="1" i="0" u="none" strike="noStrike">
                          <a:solidFill>
                            <a:srgbClr val="FFFFFF"/>
                          </a:solidFill>
                          <a:latin typeface="Verdana"/>
                        </a:rPr>
                        <a:t>6333</a:t>
                      </a:r>
                    </a:p>
                  </a:txBody>
                  <a:tcPr marL="0" marR="0" marT="0" marB="0" anchor="ctr">
                    <a:lnL>
                      <a:noFill/>
                    </a:lnL>
                    <a:lnR>
                      <a:noFill/>
                    </a:lnR>
                    <a:lnT>
                      <a:noFill/>
                    </a:lnT>
                    <a:lnB>
                      <a:noFill/>
                    </a:lnB>
                    <a:solidFill>
                      <a:srgbClr val="953735"/>
                    </a:solidFill>
                  </a:tcPr>
                </a:tc>
              </a:tr>
              <a:tr h="228025">
                <a:tc>
                  <a:txBody>
                    <a:bodyPr/>
                    <a:lstStyle/>
                    <a:p>
                      <a:pPr algn="l" fontAlgn="ctr"/>
                      <a:r>
                        <a:rPr lang="fr-FR" sz="1100" b="1" i="0" u="none" strike="noStrike">
                          <a:solidFill>
                            <a:srgbClr val="FFFFFF"/>
                          </a:solidFill>
                          <a:latin typeface="Verdana"/>
                        </a:rPr>
                        <a:t>Cabinet comptable</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3800</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Bourses et Prix</a:t>
                      </a:r>
                    </a:p>
                  </a:txBody>
                  <a:tcPr marL="0" marR="0" marT="0" marB="0" anchor="ctr">
                    <a:lnL>
                      <a:noFill/>
                    </a:lnL>
                    <a:lnR>
                      <a:noFill/>
                    </a:lnR>
                    <a:lnT>
                      <a:noFill/>
                    </a:lnT>
                    <a:lnB>
                      <a:noFill/>
                    </a:lnB>
                    <a:solidFill>
                      <a:srgbClr val="953735"/>
                    </a:solidFill>
                  </a:tcPr>
                </a:tc>
                <a:tc>
                  <a:txBody>
                    <a:bodyPr/>
                    <a:lstStyle/>
                    <a:p>
                      <a:pPr algn="r" fontAlgn="ctr"/>
                      <a:r>
                        <a:rPr lang="fr-FR" sz="900" b="1" i="0" u="none" strike="noStrike">
                          <a:solidFill>
                            <a:srgbClr val="FFFFFF"/>
                          </a:solidFill>
                          <a:latin typeface="Verdana"/>
                        </a:rPr>
                        <a:t>27843</a:t>
                      </a:r>
                    </a:p>
                  </a:txBody>
                  <a:tcPr marL="0" marR="0" marT="0" marB="0" anchor="ctr">
                    <a:lnL>
                      <a:noFill/>
                    </a:lnL>
                    <a:lnR>
                      <a:noFill/>
                    </a:lnR>
                    <a:lnT>
                      <a:noFill/>
                    </a:lnT>
                    <a:lnB>
                      <a:noFill/>
                    </a:lnB>
                    <a:solidFill>
                      <a:srgbClr val="953735"/>
                    </a:solidFill>
                  </a:tcPr>
                </a:tc>
              </a:tr>
              <a:tr h="228025">
                <a:tc>
                  <a:txBody>
                    <a:bodyPr/>
                    <a:lstStyle/>
                    <a:p>
                      <a:pPr algn="l" fontAlgn="ctr"/>
                      <a:r>
                        <a:rPr lang="fr-FR" sz="1100" b="1" i="0" u="none" strike="noStrike">
                          <a:solidFill>
                            <a:srgbClr val="FFFFFF"/>
                          </a:solidFill>
                          <a:latin typeface="Verdana"/>
                        </a:rPr>
                        <a:t>Charges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2567</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Total Expenses</a:t>
                      </a:r>
                    </a:p>
                  </a:txBody>
                  <a:tcPr marL="0" marR="0" marT="0" marB="0" anchor="ctr">
                    <a:lnL>
                      <a:noFill/>
                    </a:lnL>
                    <a:lnR>
                      <a:noFill/>
                    </a:lnR>
                    <a:lnT>
                      <a:noFill/>
                    </a:lnT>
                    <a:lnB>
                      <a:noFill/>
                    </a:lnB>
                    <a:solidFill>
                      <a:srgbClr val="17375D"/>
                    </a:solidFill>
                  </a:tcPr>
                </a:tc>
                <a:tc>
                  <a:txBody>
                    <a:bodyPr/>
                    <a:lstStyle/>
                    <a:p>
                      <a:pPr algn="r" fontAlgn="ctr"/>
                      <a:r>
                        <a:rPr lang="fr-FR" sz="900" b="1" i="0" u="none" strike="noStrike" dirty="0">
                          <a:solidFill>
                            <a:srgbClr val="FFFFFF"/>
                          </a:solidFill>
                          <a:latin typeface="Verdana"/>
                        </a:rPr>
                        <a:t>113197</a:t>
                      </a:r>
                    </a:p>
                  </a:txBody>
                  <a:tcPr marL="0" marR="0" marT="0" marB="0" anchor="ctr">
                    <a:lnL>
                      <a:noFill/>
                    </a:lnL>
                    <a:lnR>
                      <a:noFill/>
                    </a:lnR>
                    <a:lnT>
                      <a:noFill/>
                    </a:lnT>
                    <a:lnB>
                      <a:noFill/>
                    </a:lnB>
                    <a:solidFill>
                      <a:srgbClr val="17375D"/>
                    </a:solidFill>
                  </a:tcPr>
                </a:tc>
              </a:tr>
            </a:tbl>
          </a:graphicData>
        </a:graphic>
      </p:graphicFrame>
      <p:graphicFrame>
        <p:nvGraphicFramePr>
          <p:cNvPr id="5" name="Tableau 4"/>
          <p:cNvGraphicFramePr>
            <a:graphicFrameLocks noGrp="1"/>
          </p:cNvGraphicFramePr>
          <p:nvPr/>
        </p:nvGraphicFramePr>
        <p:xfrm>
          <a:off x="4716016" y="836712"/>
          <a:ext cx="4104456" cy="2592285"/>
        </p:xfrm>
        <a:graphic>
          <a:graphicData uri="http://schemas.openxmlformats.org/drawingml/2006/table">
            <a:tbl>
              <a:tblPr/>
              <a:tblGrid>
                <a:gridCol w="2231658"/>
                <a:gridCol w="1872798"/>
              </a:tblGrid>
              <a:tr h="312035">
                <a:tc>
                  <a:txBody>
                    <a:bodyPr/>
                    <a:lstStyle/>
                    <a:p>
                      <a:pPr algn="l" fontAlgn="ctr"/>
                      <a:endParaRPr lang="fr-FR" sz="1600" b="0" i="0" u="none" strike="noStrike" dirty="0">
                        <a:solidFill>
                          <a:srgbClr val="7795CB"/>
                        </a:solidFill>
                        <a:latin typeface="Verdana"/>
                      </a:endParaRPr>
                    </a:p>
                  </a:txBody>
                  <a:tcPr marL="0" marR="0" marT="0" marB="0" anchor="ctr">
                    <a:lnL>
                      <a:noFill/>
                    </a:lnL>
                    <a:lnR>
                      <a:noFill/>
                    </a:lnR>
                    <a:lnT>
                      <a:noFill/>
                    </a:lnT>
                    <a:lnB>
                      <a:noFill/>
                    </a:lnB>
                  </a:tcPr>
                </a:tc>
                <a:tc>
                  <a:txBody>
                    <a:bodyPr/>
                    <a:lstStyle/>
                    <a:p>
                      <a:pPr algn="r" fontAlgn="b"/>
                      <a:r>
                        <a:rPr lang="fr-FR" sz="1600" b="1" i="0" u="none" strike="noStrike" dirty="0">
                          <a:latin typeface="Tahoma"/>
                        </a:rPr>
                        <a:t>2015</a:t>
                      </a:r>
                    </a:p>
                  </a:txBody>
                  <a:tcPr marL="0" marR="0" marT="0" marB="0" anchor="b">
                    <a:lnL>
                      <a:noFill/>
                    </a:lnL>
                    <a:lnR>
                      <a:noFill/>
                    </a:lnR>
                    <a:lnT>
                      <a:noFill/>
                    </a:lnT>
                    <a:lnB>
                      <a:noFill/>
                    </a:lnB>
                  </a:tcPr>
                </a:tc>
              </a:tr>
              <a:tr h="228025">
                <a:tc>
                  <a:txBody>
                    <a:bodyPr/>
                    <a:lstStyle/>
                    <a:p>
                      <a:pPr algn="l" fontAlgn="ctr"/>
                      <a:r>
                        <a:rPr lang="fr-FR" sz="1100" b="1" i="0" u="none" strike="noStrike">
                          <a:solidFill>
                            <a:srgbClr val="FFFFFF"/>
                          </a:solidFill>
                          <a:latin typeface="Verdana"/>
                        </a:rPr>
                        <a:t>Prest.services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7200</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Fournitures/divers</a:t>
                      </a:r>
                    </a:p>
                  </a:txBody>
                  <a:tcPr marL="0" marR="0" marT="0" marB="0" anchor="ctr">
                    <a:lnL>
                      <a:noFill/>
                    </a:lnL>
                    <a:lnR>
                      <a:noFill/>
                    </a:lnR>
                    <a:lnT>
                      <a:noFill/>
                    </a:lnT>
                    <a:lnB>
                      <a:noFill/>
                    </a:lnB>
                    <a:solidFill>
                      <a:srgbClr val="C5BE97"/>
                    </a:solidFill>
                  </a:tcPr>
                </a:tc>
                <a:tc>
                  <a:txBody>
                    <a:bodyPr/>
                    <a:lstStyle/>
                    <a:p>
                      <a:pPr algn="r" fontAlgn="ctr"/>
                      <a:r>
                        <a:rPr lang="fr-FR" sz="900" b="1" i="0" u="none" strike="noStrike">
                          <a:solidFill>
                            <a:srgbClr val="FFFFFF"/>
                          </a:solidFill>
                          <a:latin typeface="Verdana"/>
                        </a:rPr>
                        <a:t>1407</a:t>
                      </a:r>
                    </a:p>
                  </a:txBody>
                  <a:tcPr marL="0" marR="0" marT="0" marB="0" anchor="ctr">
                    <a:lnL>
                      <a:noFill/>
                    </a:lnL>
                    <a:lnR>
                      <a:noFill/>
                    </a:lnR>
                    <a:lnT>
                      <a:noFill/>
                    </a:lnT>
                    <a:lnB>
                      <a:noFill/>
                    </a:lnB>
                    <a:solidFill>
                      <a:srgbClr val="C5BE97"/>
                    </a:solidFill>
                  </a:tcPr>
                </a:tc>
              </a:tr>
              <a:tr h="228025">
                <a:tc>
                  <a:txBody>
                    <a:bodyPr/>
                    <a:lstStyle/>
                    <a:p>
                      <a:pPr algn="l" fontAlgn="ctr"/>
                      <a:r>
                        <a:rPr lang="fr-FR" sz="1100" b="1" i="0" u="none" strike="noStrike">
                          <a:solidFill>
                            <a:srgbClr val="FFFFFF"/>
                          </a:solidFill>
                          <a:latin typeface="Verdana"/>
                        </a:rPr>
                        <a:t>Honoraires/Publicité</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6427</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Bureau/Conseil</a:t>
                      </a:r>
                    </a:p>
                  </a:txBody>
                  <a:tcPr marL="0" marR="0" marT="0" marB="0" anchor="ctr">
                    <a:lnL>
                      <a:noFill/>
                    </a:lnL>
                    <a:lnR>
                      <a:noFill/>
                    </a:lnR>
                    <a:lnT>
                      <a:noFill/>
                    </a:lnT>
                    <a:lnB>
                      <a:noFill/>
                    </a:lnB>
                    <a:solidFill>
                      <a:srgbClr val="C5BE97"/>
                    </a:solidFill>
                  </a:tcPr>
                </a:tc>
                <a:tc>
                  <a:txBody>
                    <a:bodyPr/>
                    <a:lstStyle/>
                    <a:p>
                      <a:pPr algn="r" fontAlgn="ctr"/>
                      <a:r>
                        <a:rPr lang="fr-FR" sz="900" b="1" i="0" u="none" strike="noStrike">
                          <a:solidFill>
                            <a:srgbClr val="FFFFFF"/>
                          </a:solidFill>
                          <a:latin typeface="Verdana"/>
                        </a:rPr>
                        <a:t>7260</a:t>
                      </a:r>
                    </a:p>
                  </a:txBody>
                  <a:tcPr marL="0" marR="0" marT="0" marB="0" anchor="ctr">
                    <a:lnL>
                      <a:noFill/>
                    </a:lnL>
                    <a:lnR>
                      <a:noFill/>
                    </a:lnR>
                    <a:lnT>
                      <a:noFill/>
                    </a:lnT>
                    <a:lnB>
                      <a:noFill/>
                    </a:lnB>
                    <a:solidFill>
                      <a:srgbClr val="C5BE97"/>
                    </a:solidFill>
                  </a:tcPr>
                </a:tc>
              </a:tr>
              <a:tr h="228025">
                <a:tc>
                  <a:txBody>
                    <a:bodyPr/>
                    <a:lstStyle/>
                    <a:p>
                      <a:pPr algn="l" fontAlgn="ctr"/>
                      <a:r>
                        <a:rPr lang="fr-FR" sz="1100" b="1" i="0" u="none" strike="noStrike">
                          <a:solidFill>
                            <a:srgbClr val="FFFFFF"/>
                          </a:solidFill>
                          <a:latin typeface="Verdana"/>
                        </a:rPr>
                        <a:t>Frais Congrès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133710</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Soutien Congrès</a:t>
                      </a:r>
                    </a:p>
                  </a:txBody>
                  <a:tcPr marL="0" marR="0" marT="0" marB="0" anchor="ctr">
                    <a:lnL>
                      <a:noFill/>
                    </a:lnL>
                    <a:lnR>
                      <a:noFill/>
                    </a:lnR>
                    <a:lnT>
                      <a:noFill/>
                    </a:lnT>
                    <a:lnB>
                      <a:noFill/>
                    </a:lnB>
                    <a:solidFill>
                      <a:srgbClr val="953735"/>
                    </a:solidFill>
                  </a:tcPr>
                </a:tc>
                <a:tc>
                  <a:txBody>
                    <a:bodyPr/>
                    <a:lstStyle/>
                    <a:p>
                      <a:pPr algn="r" fontAlgn="ctr"/>
                      <a:r>
                        <a:rPr lang="fr-FR" sz="900" b="1" i="0" u="none" strike="noStrike">
                          <a:solidFill>
                            <a:srgbClr val="FFFFFF"/>
                          </a:solidFill>
                          <a:latin typeface="Verdana"/>
                        </a:rPr>
                        <a:t>4500</a:t>
                      </a:r>
                    </a:p>
                  </a:txBody>
                  <a:tcPr marL="0" marR="0" marT="0" marB="0" anchor="ctr">
                    <a:lnL>
                      <a:noFill/>
                    </a:lnL>
                    <a:lnR>
                      <a:noFill/>
                    </a:lnR>
                    <a:lnT>
                      <a:noFill/>
                    </a:lnT>
                    <a:lnB>
                      <a:noFill/>
                    </a:lnB>
                    <a:solidFill>
                      <a:srgbClr val="953735"/>
                    </a:solidFill>
                  </a:tcPr>
                </a:tc>
              </a:tr>
              <a:tr h="228025">
                <a:tc>
                  <a:txBody>
                    <a:bodyPr/>
                    <a:lstStyle/>
                    <a:p>
                      <a:pPr algn="l" fontAlgn="ctr"/>
                      <a:r>
                        <a:rPr lang="fr-FR" sz="1100" b="1" i="0" u="none" strike="noStrike">
                          <a:solidFill>
                            <a:srgbClr val="FFFFFF"/>
                          </a:solidFill>
                          <a:latin typeface="Verdana"/>
                        </a:rPr>
                        <a:t>Cabinet comptable</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1800</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Bourses et Prix</a:t>
                      </a:r>
                    </a:p>
                  </a:txBody>
                  <a:tcPr marL="0" marR="0" marT="0" marB="0" anchor="ctr">
                    <a:lnL>
                      <a:noFill/>
                    </a:lnL>
                    <a:lnR>
                      <a:noFill/>
                    </a:lnR>
                    <a:lnT>
                      <a:noFill/>
                    </a:lnT>
                    <a:lnB>
                      <a:noFill/>
                    </a:lnB>
                    <a:solidFill>
                      <a:srgbClr val="953735"/>
                    </a:solidFill>
                  </a:tcPr>
                </a:tc>
                <a:tc>
                  <a:txBody>
                    <a:bodyPr/>
                    <a:lstStyle/>
                    <a:p>
                      <a:pPr algn="r" fontAlgn="ctr"/>
                      <a:r>
                        <a:rPr lang="fr-FR" sz="900" b="1" i="0" u="none" strike="noStrike">
                          <a:solidFill>
                            <a:srgbClr val="FFFFFF"/>
                          </a:solidFill>
                          <a:latin typeface="Verdana"/>
                        </a:rPr>
                        <a:t>19900</a:t>
                      </a:r>
                    </a:p>
                  </a:txBody>
                  <a:tcPr marL="0" marR="0" marT="0" marB="0" anchor="ctr">
                    <a:lnL>
                      <a:noFill/>
                    </a:lnL>
                    <a:lnR>
                      <a:noFill/>
                    </a:lnR>
                    <a:lnT>
                      <a:noFill/>
                    </a:lnT>
                    <a:lnB>
                      <a:noFill/>
                    </a:lnB>
                    <a:solidFill>
                      <a:srgbClr val="953735"/>
                    </a:solidFill>
                  </a:tcPr>
                </a:tc>
              </a:tr>
              <a:tr h="228025">
                <a:tc>
                  <a:txBody>
                    <a:bodyPr/>
                    <a:lstStyle/>
                    <a:p>
                      <a:pPr algn="l" fontAlgn="ctr"/>
                      <a:r>
                        <a:rPr lang="fr-FR" sz="1100" b="1" i="0" u="none" strike="noStrike">
                          <a:solidFill>
                            <a:srgbClr val="FFFFFF"/>
                          </a:solidFill>
                          <a:latin typeface="Verdana"/>
                        </a:rPr>
                        <a:t>Charges</a:t>
                      </a:r>
                    </a:p>
                  </a:txBody>
                  <a:tcPr marL="0" marR="0" marT="0" marB="0" anchor="ctr">
                    <a:lnL>
                      <a:noFill/>
                    </a:lnL>
                    <a:lnR>
                      <a:noFill/>
                    </a:lnR>
                    <a:lnT>
                      <a:noFill/>
                    </a:lnT>
                    <a:lnB>
                      <a:noFill/>
                    </a:lnB>
                    <a:solidFill>
                      <a:srgbClr val="7795CB"/>
                    </a:solidFill>
                  </a:tcPr>
                </a:tc>
                <a:tc>
                  <a:txBody>
                    <a:bodyPr/>
                    <a:lstStyle/>
                    <a:p>
                      <a:pPr algn="r" fontAlgn="ctr"/>
                      <a:r>
                        <a:rPr lang="fr-FR" sz="900" b="1" i="0" u="none" strike="noStrike">
                          <a:solidFill>
                            <a:srgbClr val="FFFFFF"/>
                          </a:solidFill>
                          <a:latin typeface="Verdana"/>
                        </a:rPr>
                        <a:t>11167</a:t>
                      </a:r>
                    </a:p>
                  </a:txBody>
                  <a:tcPr marL="0" marR="0" marT="0" marB="0" anchor="ctr">
                    <a:lnL>
                      <a:noFill/>
                    </a:lnL>
                    <a:lnR>
                      <a:noFill/>
                    </a:lnR>
                    <a:lnT>
                      <a:noFill/>
                    </a:lnT>
                    <a:lnB>
                      <a:noFill/>
                    </a:lnB>
                    <a:solidFill>
                      <a:srgbClr val="7795CB"/>
                    </a:solidFill>
                  </a:tcPr>
                </a:tc>
              </a:tr>
              <a:tr h="228025">
                <a:tc>
                  <a:txBody>
                    <a:bodyPr/>
                    <a:lstStyle/>
                    <a:p>
                      <a:pPr algn="l" fontAlgn="ctr"/>
                      <a:r>
                        <a:rPr lang="fr-FR" sz="1100" b="1" i="0" u="none" strike="noStrike">
                          <a:solidFill>
                            <a:srgbClr val="FFFFFF"/>
                          </a:solidFill>
                          <a:latin typeface="Verdana"/>
                        </a:rPr>
                        <a:t>Total Expenses</a:t>
                      </a:r>
                    </a:p>
                  </a:txBody>
                  <a:tcPr marL="0" marR="0" marT="0" marB="0" anchor="ctr">
                    <a:lnL>
                      <a:noFill/>
                    </a:lnL>
                    <a:lnR>
                      <a:noFill/>
                    </a:lnR>
                    <a:lnT>
                      <a:noFill/>
                    </a:lnT>
                    <a:lnB>
                      <a:noFill/>
                    </a:lnB>
                    <a:solidFill>
                      <a:srgbClr val="17375D"/>
                    </a:solidFill>
                  </a:tcPr>
                </a:tc>
                <a:tc>
                  <a:txBody>
                    <a:bodyPr/>
                    <a:lstStyle/>
                    <a:p>
                      <a:pPr algn="r" fontAlgn="ctr"/>
                      <a:r>
                        <a:rPr lang="fr-FR" sz="900" b="1" i="0" u="none" strike="noStrike" dirty="0">
                          <a:solidFill>
                            <a:srgbClr val="FFFFFF"/>
                          </a:solidFill>
                          <a:latin typeface="Verdana"/>
                        </a:rPr>
                        <a:t>193371</a:t>
                      </a:r>
                    </a:p>
                  </a:txBody>
                  <a:tcPr marL="0" marR="0" marT="0" marB="0" anchor="ctr">
                    <a:lnL>
                      <a:noFill/>
                    </a:lnL>
                    <a:lnR>
                      <a:noFill/>
                    </a:lnR>
                    <a:lnT>
                      <a:noFill/>
                    </a:lnT>
                    <a:lnB>
                      <a:noFill/>
                    </a:lnB>
                    <a:solidFill>
                      <a:srgbClr val="17375D"/>
                    </a:solidFill>
                  </a:tcPr>
                </a:tc>
              </a:tr>
            </a:tbl>
          </a:graphicData>
        </a:graphic>
      </p:graphicFrame>
      <p:graphicFrame>
        <p:nvGraphicFramePr>
          <p:cNvPr id="6" name="Graphique 5"/>
          <p:cNvGraphicFramePr/>
          <p:nvPr/>
        </p:nvGraphicFramePr>
        <p:xfrm>
          <a:off x="0" y="3789040"/>
          <a:ext cx="4572000" cy="26479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p:cNvGraphicFramePr/>
          <p:nvPr/>
        </p:nvGraphicFramePr>
        <p:xfrm>
          <a:off x="4572000" y="3717032"/>
          <a:ext cx="4572000" cy="2706241"/>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15"/>
          <a:stretch/>
        </p:blipFill>
        <p:spPr bwMode="auto">
          <a:xfrm>
            <a:off x="6389044" y="0"/>
            <a:ext cx="2754956" cy="64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524640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p:nvPr/>
        </p:nvGraphicFramePr>
        <p:xfrm>
          <a:off x="5527551" y="2852936"/>
          <a:ext cx="3616449" cy="294436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615"/>
          <a:stretch/>
        </p:blipFill>
        <p:spPr bwMode="auto">
          <a:xfrm>
            <a:off x="6389044" y="0"/>
            <a:ext cx="2754956" cy="64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Tableau 6"/>
          <p:cNvGraphicFramePr>
            <a:graphicFrameLocks noGrp="1"/>
          </p:cNvGraphicFramePr>
          <p:nvPr/>
        </p:nvGraphicFramePr>
        <p:xfrm>
          <a:off x="251520" y="1772816"/>
          <a:ext cx="5112567" cy="3240360"/>
        </p:xfrm>
        <a:graphic>
          <a:graphicData uri="http://schemas.openxmlformats.org/drawingml/2006/table">
            <a:tbl>
              <a:tblPr/>
              <a:tblGrid>
                <a:gridCol w="1917213"/>
                <a:gridCol w="1583316"/>
                <a:gridCol w="1583316"/>
                <a:gridCol w="28722"/>
              </a:tblGrid>
              <a:tr h="1191453">
                <a:tc gridSpan="4">
                  <a:txBody>
                    <a:bodyPr/>
                    <a:lstStyle/>
                    <a:p>
                      <a:pPr algn="l" fontAlgn="ctr"/>
                      <a:r>
                        <a:rPr lang="fr-FR" sz="3200" b="1" i="0" u="none" strike="noStrike" dirty="0">
                          <a:solidFill>
                            <a:srgbClr val="FFFFFF"/>
                          </a:solidFill>
                          <a:latin typeface="Verdana"/>
                        </a:rPr>
                        <a:t>Bilan SBCF</a:t>
                      </a:r>
                    </a:p>
                  </a:txBody>
                  <a:tcPr marL="0" marR="0" marT="0" marB="0" anchor="ctr">
                    <a:lnL>
                      <a:noFill/>
                    </a:lnL>
                    <a:lnR>
                      <a:noFill/>
                    </a:lnR>
                    <a:lnT>
                      <a:noFill/>
                    </a:lnT>
                    <a:lnB w="12700" cap="flat" cmpd="sng" algn="ctr">
                      <a:solidFill>
                        <a:srgbClr val="FFFFFF"/>
                      </a:solidFill>
                      <a:prstDash val="solid"/>
                      <a:round/>
                      <a:headEnd type="none" w="med" len="med"/>
                      <a:tailEnd type="none" w="med" len="med"/>
                    </a:lnB>
                    <a:solidFill>
                      <a:srgbClr val="808080"/>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502223">
                <a:tc gridSpan="4">
                  <a:txBody>
                    <a:bodyPr/>
                    <a:lstStyle/>
                    <a:p>
                      <a:pPr algn="l" fontAlgn="ctr"/>
                      <a:r>
                        <a:rPr lang="fr-FR" sz="1800" b="1" i="0" u="none" strike="noStrike">
                          <a:solidFill>
                            <a:srgbClr val="FFFFFF"/>
                          </a:solidFill>
                          <a:latin typeface="Verdana"/>
                        </a:rPr>
                        <a:t>PROFIT/LOSS SUMMARY</a:t>
                      </a:r>
                    </a:p>
                  </a:txBody>
                  <a:tcPr marL="0" marR="0" marT="0" marB="0" anchor="ctr">
                    <a:lnL>
                      <a:noFill/>
                    </a:lnL>
                    <a:lnR>
                      <a:noFill/>
                    </a:lnR>
                    <a:lnT w="12700" cap="flat" cmpd="sng" algn="ctr">
                      <a:solidFill>
                        <a:srgbClr val="FFFFFF"/>
                      </a:solidFill>
                      <a:prstDash val="solid"/>
                      <a:round/>
                      <a:headEnd type="none" w="med" len="med"/>
                      <a:tailEnd type="none" w="med" len="med"/>
                    </a:lnT>
                    <a:lnB>
                      <a:noFill/>
                    </a:lnB>
                    <a:solidFill>
                      <a:srgbClr val="808080"/>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208239">
                <a:tc>
                  <a:txBody>
                    <a:bodyPr/>
                    <a:lstStyle/>
                    <a:p>
                      <a:pPr algn="l" fontAlgn="b"/>
                      <a:endParaRPr lang="fr-FR" sz="900" b="0" i="0" u="none" strike="noStrike">
                        <a:latin typeface="Verdana"/>
                      </a:endParaRPr>
                    </a:p>
                  </a:txBody>
                  <a:tcPr marL="0" marR="0" marT="0" marB="0" anchor="b">
                    <a:lnL>
                      <a:noFill/>
                    </a:lnL>
                    <a:lnR>
                      <a:noFill/>
                    </a:lnR>
                    <a:lnT>
                      <a:noFill/>
                    </a:lnT>
                    <a:lnB>
                      <a:noFill/>
                    </a:lnB>
                  </a:tcPr>
                </a:tc>
                <a:tc>
                  <a:txBody>
                    <a:bodyPr/>
                    <a:lstStyle/>
                    <a:p>
                      <a:pPr algn="l" fontAlgn="b"/>
                      <a:endParaRPr lang="fr-FR" sz="900" b="0" i="0" u="none" strike="noStrike">
                        <a:latin typeface="Verdana"/>
                      </a:endParaRPr>
                    </a:p>
                  </a:txBody>
                  <a:tcPr marL="0" marR="0" marT="0" marB="0" anchor="b">
                    <a:lnL>
                      <a:noFill/>
                    </a:lnL>
                    <a:lnR>
                      <a:noFill/>
                    </a:lnR>
                    <a:lnT>
                      <a:noFill/>
                    </a:lnT>
                    <a:lnB>
                      <a:noFill/>
                    </a:lnB>
                  </a:tcPr>
                </a:tc>
                <a:tc>
                  <a:txBody>
                    <a:bodyPr/>
                    <a:lstStyle/>
                    <a:p>
                      <a:pPr algn="ctr" fontAlgn="b"/>
                      <a:endParaRPr lang="fr-FR" sz="900" b="0" i="0" u="none" strike="noStrike">
                        <a:latin typeface="Verdana"/>
                      </a:endParaRPr>
                    </a:p>
                  </a:txBody>
                  <a:tcPr marL="0" marR="0" marT="0" marB="0" anchor="b">
                    <a:lnL>
                      <a:noFill/>
                    </a:lnL>
                    <a:lnR>
                      <a:noFill/>
                    </a:lnR>
                    <a:lnT>
                      <a:noFill/>
                    </a:lnT>
                    <a:lnB>
                      <a:noFill/>
                    </a:lnB>
                  </a:tcPr>
                </a:tc>
                <a:tc>
                  <a:txBody>
                    <a:bodyPr/>
                    <a:lstStyle/>
                    <a:p>
                      <a:pPr algn="l" fontAlgn="b"/>
                      <a:endParaRPr lang="fr-FR" sz="1000" b="0" i="0" u="none" strike="noStrike">
                        <a:latin typeface="Verdana"/>
                      </a:endParaRPr>
                    </a:p>
                  </a:txBody>
                  <a:tcPr marL="0" marR="0" marT="0" marB="0" anchor="b">
                    <a:lnL>
                      <a:noFill/>
                    </a:lnL>
                    <a:lnR>
                      <a:noFill/>
                    </a:lnR>
                    <a:lnT>
                      <a:noFill/>
                    </a:lnT>
                    <a:lnB>
                      <a:noFill/>
                    </a:lnB>
                  </a:tcPr>
                </a:tc>
              </a:tr>
              <a:tr h="293984">
                <a:tc>
                  <a:txBody>
                    <a:bodyPr/>
                    <a:lstStyle/>
                    <a:p>
                      <a:pPr algn="l" fontAlgn="b"/>
                      <a:r>
                        <a:rPr lang="fr-FR" sz="1200" b="1" i="0" u="none" strike="noStrike">
                          <a:solidFill>
                            <a:srgbClr val="FFFFFF"/>
                          </a:solidFill>
                          <a:latin typeface="Verdana"/>
                        </a:rPr>
                        <a:t> </a:t>
                      </a:r>
                    </a:p>
                  </a:txBody>
                  <a:tcPr marL="0" marR="0" marT="0" marB="0" anchor="b">
                    <a:lnL>
                      <a:noFill/>
                    </a:lnL>
                    <a:lnR>
                      <a:noFill/>
                    </a:lnR>
                    <a:lnT>
                      <a:noFill/>
                    </a:lnT>
                    <a:lnB>
                      <a:noFill/>
                    </a:lnB>
                    <a:solidFill>
                      <a:srgbClr val="808080"/>
                    </a:solidFill>
                  </a:tcPr>
                </a:tc>
                <a:tc>
                  <a:txBody>
                    <a:bodyPr/>
                    <a:lstStyle/>
                    <a:p>
                      <a:pPr algn="l" fontAlgn="ctr"/>
                      <a:r>
                        <a:rPr lang="fr-FR" sz="1200" b="1" i="0" u="none" strike="noStrike" dirty="0">
                          <a:solidFill>
                            <a:srgbClr val="FFFFFF"/>
                          </a:solidFill>
                          <a:latin typeface="Verdana"/>
                        </a:rPr>
                        <a:t>2014</a:t>
                      </a:r>
                    </a:p>
                  </a:txBody>
                  <a:tcPr marL="0" marR="0" marT="0" marB="0" anchor="ctr">
                    <a:lnL>
                      <a:noFill/>
                    </a:lnL>
                    <a:lnR>
                      <a:noFill/>
                    </a:lnR>
                    <a:lnT>
                      <a:noFill/>
                    </a:lnT>
                    <a:lnB>
                      <a:noFill/>
                    </a:lnB>
                    <a:solidFill>
                      <a:srgbClr val="808080"/>
                    </a:solidFill>
                  </a:tcPr>
                </a:tc>
                <a:tc>
                  <a:txBody>
                    <a:bodyPr/>
                    <a:lstStyle/>
                    <a:p>
                      <a:pPr algn="l" fontAlgn="ctr"/>
                      <a:r>
                        <a:rPr lang="fr-FR" sz="1200" b="1" i="0" u="none" strike="noStrike" dirty="0">
                          <a:solidFill>
                            <a:srgbClr val="FFFFFF"/>
                          </a:solidFill>
                          <a:latin typeface="Verdana"/>
                        </a:rPr>
                        <a:t>2015</a:t>
                      </a:r>
                    </a:p>
                  </a:txBody>
                  <a:tcPr marL="0" marR="0" marT="0" marB="0" anchor="ctr">
                    <a:lnL>
                      <a:noFill/>
                    </a:lnL>
                    <a:lnR>
                      <a:noFill/>
                    </a:lnR>
                    <a:lnT>
                      <a:noFill/>
                    </a:lnT>
                    <a:lnB>
                      <a:noFill/>
                    </a:lnB>
                    <a:solidFill>
                      <a:srgbClr val="808080"/>
                    </a:solidFill>
                  </a:tcPr>
                </a:tc>
                <a:tc>
                  <a:txBody>
                    <a:bodyPr/>
                    <a:lstStyle/>
                    <a:p>
                      <a:pPr algn="l" fontAlgn="ctr"/>
                      <a:endParaRPr lang="fr-FR" sz="1100" b="0" i="0" u="none" strike="noStrike">
                        <a:latin typeface="Verdana"/>
                      </a:endParaRPr>
                    </a:p>
                  </a:txBody>
                  <a:tcPr marL="0" marR="0" marT="0" marB="0" anchor="ctr">
                    <a:lnL>
                      <a:noFill/>
                    </a:lnL>
                    <a:lnR>
                      <a:noFill/>
                    </a:lnR>
                    <a:lnT>
                      <a:noFill/>
                    </a:lnT>
                    <a:lnB>
                      <a:noFill/>
                    </a:lnB>
                  </a:tcPr>
                </a:tc>
              </a:tr>
              <a:tr h="208239">
                <a:tc>
                  <a:txBody>
                    <a:bodyPr/>
                    <a:lstStyle/>
                    <a:p>
                      <a:pPr algn="l" fontAlgn="b"/>
                      <a:r>
                        <a:rPr lang="fr-FR" sz="900" b="1" i="0" u="none" strike="noStrike">
                          <a:solidFill>
                            <a:srgbClr val="FFFFFF"/>
                          </a:solidFill>
                          <a:latin typeface="Verdana"/>
                        </a:rPr>
                        <a:t>Total income</a:t>
                      </a:r>
                    </a:p>
                  </a:txBody>
                  <a:tcPr marL="0" marR="0" marT="0" marB="0" anchor="b">
                    <a:lnL>
                      <a:noFill/>
                    </a:lnL>
                    <a:lnR>
                      <a:noFill/>
                    </a:lnR>
                    <a:lnT>
                      <a:noFill/>
                    </a:lnT>
                    <a:lnB>
                      <a:noFill/>
                    </a:lnB>
                    <a:solidFill>
                      <a:srgbClr val="0066CC"/>
                    </a:solidFill>
                  </a:tcPr>
                </a:tc>
                <a:tc>
                  <a:txBody>
                    <a:bodyPr/>
                    <a:lstStyle/>
                    <a:p>
                      <a:pPr algn="l" fontAlgn="b"/>
                      <a:r>
                        <a:rPr lang="fr-FR" sz="900" b="1" i="0" u="none" strike="noStrike" dirty="0">
                          <a:solidFill>
                            <a:srgbClr val="FFFFFF"/>
                          </a:solidFill>
                          <a:latin typeface="Verdana"/>
                        </a:rPr>
                        <a:t>                 121 837   </a:t>
                      </a:r>
                    </a:p>
                  </a:txBody>
                  <a:tcPr marL="0" marR="0" marT="0" marB="0" anchor="b">
                    <a:lnL>
                      <a:noFill/>
                    </a:lnL>
                    <a:lnR>
                      <a:noFill/>
                    </a:lnR>
                    <a:lnT>
                      <a:noFill/>
                    </a:lnT>
                    <a:lnB>
                      <a:noFill/>
                    </a:lnB>
                    <a:solidFill>
                      <a:srgbClr val="0066CC"/>
                    </a:solidFill>
                  </a:tcPr>
                </a:tc>
                <a:tc>
                  <a:txBody>
                    <a:bodyPr/>
                    <a:lstStyle/>
                    <a:p>
                      <a:pPr algn="l" fontAlgn="b"/>
                      <a:r>
                        <a:rPr lang="fr-FR" sz="900" b="1" i="0" u="none" strike="noStrike" dirty="0">
                          <a:solidFill>
                            <a:srgbClr val="FFFFFF"/>
                          </a:solidFill>
                          <a:latin typeface="Verdana"/>
                        </a:rPr>
                        <a:t>                 231 776   </a:t>
                      </a:r>
                    </a:p>
                  </a:txBody>
                  <a:tcPr marL="0" marR="0" marT="0" marB="0" anchor="b">
                    <a:lnL>
                      <a:noFill/>
                    </a:lnL>
                    <a:lnR>
                      <a:noFill/>
                    </a:lnR>
                    <a:lnT>
                      <a:noFill/>
                    </a:lnT>
                    <a:lnB>
                      <a:noFill/>
                    </a:lnB>
                    <a:solidFill>
                      <a:srgbClr val="0066CC"/>
                    </a:solidFill>
                  </a:tcPr>
                </a:tc>
                <a:tc>
                  <a:txBody>
                    <a:bodyPr/>
                    <a:lstStyle/>
                    <a:p>
                      <a:pPr algn="l" fontAlgn="b"/>
                      <a:endParaRPr lang="fr-FR" sz="1000" b="0" i="0" u="none" strike="noStrike">
                        <a:latin typeface="Verdana"/>
                      </a:endParaRPr>
                    </a:p>
                  </a:txBody>
                  <a:tcPr marL="0" marR="0" marT="0" marB="0" anchor="b">
                    <a:lnL>
                      <a:noFill/>
                    </a:lnL>
                    <a:lnR>
                      <a:noFill/>
                    </a:lnR>
                    <a:lnT>
                      <a:noFill/>
                    </a:lnT>
                    <a:lnB>
                      <a:noFill/>
                    </a:lnB>
                  </a:tcPr>
                </a:tc>
              </a:tr>
              <a:tr h="220488">
                <a:tc>
                  <a:txBody>
                    <a:bodyPr/>
                    <a:lstStyle/>
                    <a:p>
                      <a:pPr algn="l" fontAlgn="b"/>
                      <a:r>
                        <a:rPr lang="fr-FR" sz="900" b="1" i="0" u="none" strike="noStrike">
                          <a:solidFill>
                            <a:srgbClr val="FFFFFF"/>
                          </a:solidFill>
                          <a:latin typeface="Verdana"/>
                        </a:rPr>
                        <a:t>Total expenses</a:t>
                      </a:r>
                    </a:p>
                  </a:txBody>
                  <a:tcPr marL="0" marR="0" marT="0" marB="0" anchor="b">
                    <a:lnL>
                      <a:noFill/>
                    </a:lnL>
                    <a:lnR>
                      <a:noFill/>
                    </a:lnR>
                    <a:lnT>
                      <a:noFill/>
                    </a:lnT>
                    <a:lnB>
                      <a:noFill/>
                    </a:lnB>
                    <a:solidFill>
                      <a:srgbClr val="C00000"/>
                    </a:solidFill>
                  </a:tcPr>
                </a:tc>
                <a:tc>
                  <a:txBody>
                    <a:bodyPr/>
                    <a:lstStyle/>
                    <a:p>
                      <a:pPr algn="l" fontAlgn="b"/>
                      <a:r>
                        <a:rPr lang="fr-FR" sz="900" b="1" i="0" u="none" strike="noStrike" dirty="0">
                          <a:solidFill>
                            <a:srgbClr val="FFFFFF"/>
                          </a:solidFill>
                          <a:latin typeface="Verdana"/>
                        </a:rPr>
                        <a:t>                 113 197   </a:t>
                      </a:r>
                    </a:p>
                  </a:txBody>
                  <a:tcPr marL="0" marR="0" marT="0" marB="0" anchor="b">
                    <a:lnL>
                      <a:noFill/>
                    </a:lnL>
                    <a:lnR>
                      <a:noFill/>
                    </a:lnR>
                    <a:lnT>
                      <a:noFill/>
                    </a:lnT>
                    <a:lnB>
                      <a:noFill/>
                    </a:lnB>
                    <a:solidFill>
                      <a:srgbClr val="C00000"/>
                    </a:solidFill>
                  </a:tcPr>
                </a:tc>
                <a:tc>
                  <a:txBody>
                    <a:bodyPr/>
                    <a:lstStyle/>
                    <a:p>
                      <a:pPr algn="l" fontAlgn="b"/>
                      <a:r>
                        <a:rPr lang="fr-FR" sz="900" b="1" i="0" u="none" strike="noStrike" dirty="0">
                          <a:solidFill>
                            <a:srgbClr val="FFFFFF"/>
                          </a:solidFill>
                          <a:latin typeface="Verdana"/>
                        </a:rPr>
                        <a:t>                 193 371   </a:t>
                      </a:r>
                    </a:p>
                  </a:txBody>
                  <a:tcPr marL="0" marR="0" marT="0" marB="0" anchor="b">
                    <a:lnL>
                      <a:noFill/>
                    </a:lnL>
                    <a:lnR>
                      <a:noFill/>
                    </a:lnR>
                    <a:lnT>
                      <a:noFill/>
                    </a:lnT>
                    <a:lnB>
                      <a:noFill/>
                    </a:lnB>
                    <a:solidFill>
                      <a:srgbClr val="C00000"/>
                    </a:solidFill>
                  </a:tcPr>
                </a:tc>
                <a:tc>
                  <a:txBody>
                    <a:bodyPr/>
                    <a:lstStyle/>
                    <a:p>
                      <a:pPr algn="l" fontAlgn="b"/>
                      <a:endParaRPr lang="fr-FR" sz="1000" b="0" i="0" u="none" strike="noStrike">
                        <a:latin typeface="Verdana"/>
                      </a:endParaRPr>
                    </a:p>
                  </a:txBody>
                  <a:tcPr marL="0" marR="0" marT="0" marB="0" anchor="b">
                    <a:lnL>
                      <a:noFill/>
                    </a:lnL>
                    <a:lnR>
                      <a:noFill/>
                    </a:lnR>
                    <a:lnT>
                      <a:noFill/>
                    </a:lnT>
                    <a:lnB>
                      <a:noFill/>
                    </a:lnB>
                  </a:tcPr>
                </a:tc>
              </a:tr>
              <a:tr h="208239">
                <a:tc>
                  <a:txBody>
                    <a:bodyPr/>
                    <a:lstStyle/>
                    <a:p>
                      <a:pPr algn="l" fontAlgn="b"/>
                      <a:endParaRPr lang="fr-FR" sz="900" b="0" i="0" u="none" strike="noStrike">
                        <a:solidFill>
                          <a:srgbClr val="333333"/>
                        </a:solidFill>
                        <a:latin typeface="Verdana"/>
                      </a:endParaRPr>
                    </a:p>
                  </a:txBody>
                  <a:tcPr marL="0" marR="0" marT="0" marB="0" anchor="b">
                    <a:lnL>
                      <a:noFill/>
                    </a:lnL>
                    <a:lnR>
                      <a:noFill/>
                    </a:lnR>
                    <a:lnT>
                      <a:noFill/>
                    </a:lnT>
                    <a:lnB>
                      <a:noFill/>
                    </a:lnB>
                  </a:tcPr>
                </a:tc>
                <a:tc>
                  <a:txBody>
                    <a:bodyPr/>
                    <a:lstStyle/>
                    <a:p>
                      <a:pPr algn="l" fontAlgn="b"/>
                      <a:endParaRPr lang="fr-FR" sz="900" b="0" i="0" u="none" strike="noStrike">
                        <a:solidFill>
                          <a:srgbClr val="333333"/>
                        </a:solidFill>
                        <a:latin typeface="Verdana"/>
                      </a:endParaRPr>
                    </a:p>
                  </a:txBody>
                  <a:tcPr marL="0" marR="0" marT="0" marB="0" anchor="b">
                    <a:lnL>
                      <a:noFill/>
                    </a:lnL>
                    <a:lnR>
                      <a:noFill/>
                    </a:lnR>
                    <a:lnT>
                      <a:noFill/>
                    </a:lnT>
                    <a:lnB>
                      <a:noFill/>
                    </a:lnB>
                  </a:tcPr>
                </a:tc>
                <a:tc>
                  <a:txBody>
                    <a:bodyPr/>
                    <a:lstStyle/>
                    <a:p>
                      <a:pPr algn="l" fontAlgn="b"/>
                      <a:endParaRPr lang="fr-FR" sz="900" b="0" i="0" u="none" strike="noStrike">
                        <a:solidFill>
                          <a:srgbClr val="333333"/>
                        </a:solidFill>
                        <a:latin typeface="Verdana"/>
                      </a:endParaRPr>
                    </a:p>
                  </a:txBody>
                  <a:tcPr marL="0" marR="0" marT="0" marB="0" anchor="b">
                    <a:lnL>
                      <a:noFill/>
                    </a:lnL>
                    <a:lnR>
                      <a:noFill/>
                    </a:lnR>
                    <a:lnT>
                      <a:noFill/>
                    </a:lnT>
                    <a:lnB>
                      <a:noFill/>
                    </a:lnB>
                  </a:tcPr>
                </a:tc>
                <a:tc>
                  <a:txBody>
                    <a:bodyPr/>
                    <a:lstStyle/>
                    <a:p>
                      <a:pPr algn="l" fontAlgn="b"/>
                      <a:endParaRPr lang="fr-FR" sz="1000" b="0" i="0" u="none" strike="noStrike">
                        <a:latin typeface="Verdana"/>
                      </a:endParaRPr>
                    </a:p>
                  </a:txBody>
                  <a:tcPr marL="0" marR="0" marT="0" marB="0" anchor="b">
                    <a:lnL>
                      <a:noFill/>
                    </a:lnL>
                    <a:lnR>
                      <a:noFill/>
                    </a:lnR>
                    <a:lnT>
                      <a:noFill/>
                    </a:lnT>
                    <a:lnB>
                      <a:noFill/>
                    </a:lnB>
                  </a:tcPr>
                </a:tc>
              </a:tr>
              <a:tr h="407495">
                <a:tc>
                  <a:txBody>
                    <a:bodyPr/>
                    <a:lstStyle/>
                    <a:p>
                      <a:pPr algn="l" fontAlgn="ctr"/>
                      <a:r>
                        <a:rPr lang="fr-FR" sz="1200" b="1" i="0" u="none" strike="noStrike">
                          <a:solidFill>
                            <a:srgbClr val="FFFFFF"/>
                          </a:solidFill>
                          <a:latin typeface="Tahoma"/>
                        </a:rPr>
                        <a:t>Total profit (or loss)</a:t>
                      </a:r>
                    </a:p>
                  </a:txBody>
                  <a:tcPr marL="0" marR="0" marT="0" marB="0" anchor="ctr">
                    <a:lnL>
                      <a:noFill/>
                    </a:lnL>
                    <a:lnR>
                      <a:noFill/>
                    </a:lnR>
                    <a:lnT>
                      <a:noFill/>
                    </a:lnT>
                    <a:lnB>
                      <a:noFill/>
                    </a:lnB>
                    <a:solidFill>
                      <a:srgbClr val="808080"/>
                    </a:solidFill>
                  </a:tcPr>
                </a:tc>
                <a:tc>
                  <a:txBody>
                    <a:bodyPr/>
                    <a:lstStyle/>
                    <a:p>
                      <a:pPr algn="l" fontAlgn="ctr"/>
                      <a:r>
                        <a:rPr lang="fr-FR" sz="1200" b="1" i="0" u="none" strike="noStrike">
                          <a:solidFill>
                            <a:srgbClr val="FFFFFF"/>
                          </a:solidFill>
                          <a:latin typeface="Verdana"/>
                        </a:rPr>
                        <a:t>              8 640 € </a:t>
                      </a:r>
                    </a:p>
                  </a:txBody>
                  <a:tcPr marL="0" marR="0" marT="0" marB="0" anchor="ctr">
                    <a:lnL>
                      <a:noFill/>
                    </a:lnL>
                    <a:lnR>
                      <a:noFill/>
                    </a:lnR>
                    <a:lnT>
                      <a:noFill/>
                    </a:lnT>
                    <a:lnB>
                      <a:noFill/>
                    </a:lnB>
                    <a:solidFill>
                      <a:srgbClr val="808080"/>
                    </a:solidFill>
                  </a:tcPr>
                </a:tc>
                <a:tc>
                  <a:txBody>
                    <a:bodyPr/>
                    <a:lstStyle/>
                    <a:p>
                      <a:pPr algn="l" fontAlgn="ctr"/>
                      <a:r>
                        <a:rPr lang="fr-FR" sz="1200" b="1" i="0" u="none" strike="noStrike">
                          <a:solidFill>
                            <a:srgbClr val="FFFFFF"/>
                          </a:solidFill>
                          <a:latin typeface="Verdana"/>
                        </a:rPr>
                        <a:t>           38 405 € </a:t>
                      </a:r>
                    </a:p>
                  </a:txBody>
                  <a:tcPr marL="0" marR="0" marT="0" marB="0" anchor="ctr">
                    <a:lnL>
                      <a:noFill/>
                    </a:lnL>
                    <a:lnR>
                      <a:noFill/>
                    </a:lnR>
                    <a:lnT>
                      <a:noFill/>
                    </a:lnT>
                    <a:lnB>
                      <a:noFill/>
                    </a:lnB>
                    <a:solidFill>
                      <a:srgbClr val="808080"/>
                    </a:solidFill>
                  </a:tcPr>
                </a:tc>
                <a:tc>
                  <a:txBody>
                    <a:bodyPr/>
                    <a:lstStyle/>
                    <a:p>
                      <a:pPr algn="l" fontAlgn="b"/>
                      <a:endParaRPr lang="fr-FR" sz="1000" b="0" i="0" u="none" strike="noStrike" dirty="0">
                        <a:latin typeface="Verdana"/>
                      </a:endParaRPr>
                    </a:p>
                  </a:txBody>
                  <a:tcPr marL="0" marR="0" marT="0" marB="0" anchor="b">
                    <a:lnL>
                      <a:noFill/>
                    </a:lnL>
                    <a:lnR>
                      <a:noFill/>
                    </a:lnR>
                    <a:lnT>
                      <a:noFill/>
                    </a:lnT>
                    <a:lnB>
                      <a:noFill/>
                    </a:lnB>
                  </a:tcPr>
                </a:tc>
              </a:tr>
            </a:tbl>
          </a:graphicData>
        </a:graphic>
      </p:graphicFrame>
    </p:spTree>
    <p:extLst>
      <p:ext uri="{BB962C8B-B14F-4D97-AF65-F5344CB8AC3E}">
        <p14:creationId xmlns:p14="http://schemas.microsoft.com/office/powerpoint/2010/main" val="313715327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15327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828836"/>
            <a:ext cx="8909248" cy="2677656"/>
          </a:xfrm>
          <a:prstGeom prst="rect">
            <a:avLst/>
          </a:prstGeom>
        </p:spPr>
        <p:txBody>
          <a:bodyPr wrap="square">
            <a:spAutoFit/>
          </a:bodyPr>
          <a:lstStyle/>
          <a:p>
            <a:pPr>
              <a:spcAft>
                <a:spcPts val="0"/>
              </a:spcAft>
            </a:pPr>
            <a:r>
              <a:rPr lang="en-US" sz="2400" dirty="0"/>
              <a:t>"Branched Actin Networks in Cell Migration </a:t>
            </a:r>
            <a:r>
              <a:rPr lang="en-US" sz="2400" dirty="0" smtClean="0"/>
              <a:t>and Proliferation</a:t>
            </a:r>
            <a:r>
              <a:rPr lang="en-US" sz="2400" dirty="0"/>
              <a:t>"</a:t>
            </a:r>
            <a:endParaRPr lang="fr-FR" sz="2400" dirty="0"/>
          </a:p>
          <a:p>
            <a:pPr algn="ctr"/>
            <a:endParaRPr lang="fr-FR" sz="2400" i="1" dirty="0" smtClean="0"/>
          </a:p>
          <a:p>
            <a:pPr algn="ctr"/>
            <a:r>
              <a:rPr lang="fr-FR" sz="2400" dirty="0" smtClean="0">
                <a:solidFill>
                  <a:srgbClr val="00FFFF"/>
                </a:solidFill>
              </a:rPr>
              <a:t>Alexis </a:t>
            </a:r>
            <a:r>
              <a:rPr lang="fr-FR" sz="2400" dirty="0" err="1" smtClean="0">
                <a:solidFill>
                  <a:srgbClr val="00FFFF"/>
                </a:solidFill>
              </a:rPr>
              <a:t>Gautreau</a:t>
            </a:r>
            <a:endParaRPr lang="fr-FR" sz="2400" dirty="0" smtClean="0">
              <a:solidFill>
                <a:srgbClr val="00FFFF"/>
              </a:solidFill>
            </a:endParaRPr>
          </a:p>
          <a:p>
            <a:pPr algn="ctr"/>
            <a:endParaRPr lang="fr-FR" sz="2400" i="1" dirty="0" smtClean="0"/>
          </a:p>
          <a:p>
            <a:pPr algn="ctr"/>
            <a:endParaRPr lang="fr-FR" sz="2400" i="1" dirty="0"/>
          </a:p>
          <a:p>
            <a:pPr algn="ctr"/>
            <a:endParaRPr lang="fr-FR" sz="2400" i="1" dirty="0"/>
          </a:p>
          <a:p>
            <a:pPr algn="ctr"/>
            <a:r>
              <a:rPr lang="fr-FR" sz="2400" dirty="0" smtClean="0"/>
              <a:t>Ecole Polytechnique – CNRS , Saclay</a:t>
            </a:r>
            <a:endParaRPr lang="fr-FR" sz="2400"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947354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16599003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95985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p:txBody>
          <a:bodyPr/>
          <a:lstStyle/>
          <a:p>
            <a:endParaRPr lang="en-US"/>
          </a:p>
        </p:txBody>
      </p:sp>
      <p:sp>
        <p:nvSpPr>
          <p:cNvPr id="4" name="ZoneTexte 3"/>
          <p:cNvSpPr txBox="1"/>
          <p:nvPr/>
        </p:nvSpPr>
        <p:spPr>
          <a:xfrm>
            <a:off x="107504" y="1484784"/>
            <a:ext cx="5222968" cy="646331"/>
          </a:xfrm>
          <a:prstGeom prst="rect">
            <a:avLst/>
          </a:prstGeom>
          <a:noFill/>
        </p:spPr>
        <p:txBody>
          <a:bodyPr wrap="none" rtlCol="0">
            <a:spAutoFit/>
          </a:bodyPr>
          <a:lstStyle/>
          <a:p>
            <a:r>
              <a:rPr lang="fr-FR" sz="3600" b="1" dirty="0" smtClean="0">
                <a:solidFill>
                  <a:srgbClr val="00FFFF"/>
                </a:solidFill>
              </a:rPr>
              <a:t>Bilan Meetings SBCF 2015</a:t>
            </a:r>
            <a:endParaRPr lang="fr-FR" sz="3600" b="1" dirty="0">
              <a:solidFill>
                <a:srgbClr val="00FFFF"/>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2418920514"/>
              </p:ext>
            </p:extLst>
          </p:nvPr>
        </p:nvGraphicFramePr>
        <p:xfrm>
          <a:off x="179511" y="2420888"/>
          <a:ext cx="8856985" cy="2806218"/>
        </p:xfrm>
        <a:graphic>
          <a:graphicData uri="http://schemas.openxmlformats.org/drawingml/2006/table">
            <a:tbl>
              <a:tblPr firstRow="1" bandRow="1">
                <a:tableStyleId>{5C22544A-7EE6-4342-B048-85BDC9FD1C3A}</a:tableStyleId>
              </a:tblPr>
              <a:tblGrid>
                <a:gridCol w="1107122"/>
                <a:gridCol w="1033315"/>
                <a:gridCol w="1254740"/>
                <a:gridCol w="1501367"/>
                <a:gridCol w="1368152"/>
                <a:gridCol w="1368152"/>
                <a:gridCol w="1224137"/>
              </a:tblGrid>
              <a:tr h="611659">
                <a:tc>
                  <a:txBody>
                    <a:bodyPr/>
                    <a:lstStyle/>
                    <a:p>
                      <a:endParaRPr lang="fr-FR" dirty="0"/>
                    </a:p>
                  </a:txBody>
                  <a:tcPr/>
                </a:tc>
                <a:tc>
                  <a:txBody>
                    <a:bodyPr/>
                    <a:lstStyle/>
                    <a:p>
                      <a:r>
                        <a:rPr lang="fr-FR" dirty="0" err="1" smtClean="0"/>
                        <a:t>Particip</a:t>
                      </a:r>
                      <a:r>
                        <a:rPr lang="fr-FR" dirty="0" smtClean="0"/>
                        <a:t>.</a:t>
                      </a:r>
                      <a:endParaRPr lang="fr-FR" dirty="0"/>
                    </a:p>
                  </a:txBody>
                  <a:tcPr/>
                </a:tc>
                <a:tc>
                  <a:txBody>
                    <a:bodyPr/>
                    <a:lstStyle/>
                    <a:p>
                      <a:r>
                        <a:rPr lang="fr-FR" dirty="0" smtClean="0"/>
                        <a:t>inscription</a:t>
                      </a:r>
                      <a:endParaRPr lang="fr-FR" dirty="0"/>
                    </a:p>
                  </a:txBody>
                  <a:tcPr/>
                </a:tc>
                <a:tc>
                  <a:txBody>
                    <a:bodyPr/>
                    <a:lstStyle/>
                    <a:p>
                      <a:r>
                        <a:rPr lang="fr-FR" dirty="0" smtClean="0"/>
                        <a:t>SPONSORING</a:t>
                      </a:r>
                      <a:endParaRPr lang="fr-FR" dirty="0"/>
                    </a:p>
                  </a:txBody>
                  <a:tcPr/>
                </a:tc>
                <a:tc>
                  <a:txBody>
                    <a:bodyPr/>
                    <a:lstStyle/>
                    <a:p>
                      <a:r>
                        <a:rPr lang="fr-FR" dirty="0" smtClean="0"/>
                        <a:t>DEPENSES</a:t>
                      </a:r>
                      <a:endParaRPr lang="fr-FR" dirty="0"/>
                    </a:p>
                  </a:txBody>
                  <a:tcPr/>
                </a:tc>
                <a:tc>
                  <a:txBody>
                    <a:bodyPr/>
                    <a:lstStyle/>
                    <a:p>
                      <a:r>
                        <a:rPr lang="fr-FR" dirty="0" smtClean="0"/>
                        <a:t>RECETTES</a:t>
                      </a:r>
                      <a:endParaRPr lang="fr-FR" dirty="0"/>
                    </a:p>
                  </a:txBody>
                  <a:tcPr/>
                </a:tc>
                <a:tc>
                  <a:txBody>
                    <a:bodyPr/>
                    <a:lstStyle/>
                    <a:p>
                      <a:r>
                        <a:rPr lang="fr-FR" dirty="0" smtClean="0"/>
                        <a:t>BILAN</a:t>
                      </a:r>
                      <a:endParaRPr lang="fr-FR" dirty="0"/>
                    </a:p>
                  </a:txBody>
                  <a:tcPr/>
                </a:tc>
              </a:tr>
              <a:tr h="370840">
                <a:tc>
                  <a:txBody>
                    <a:bodyPr/>
                    <a:lstStyle/>
                    <a:p>
                      <a:r>
                        <a:rPr lang="fr-FR" dirty="0" smtClean="0"/>
                        <a:t>CCC</a:t>
                      </a:r>
                      <a:r>
                        <a:rPr lang="fr-FR" baseline="0" dirty="0" smtClean="0"/>
                        <a:t> Marseille</a:t>
                      </a:r>
                      <a:endParaRPr lang="fr-FR" dirty="0"/>
                    </a:p>
                  </a:txBody>
                  <a:tcPr/>
                </a:tc>
                <a:tc>
                  <a:txBody>
                    <a:bodyPr/>
                    <a:lstStyle/>
                    <a:p>
                      <a:r>
                        <a:rPr lang="fr-FR" dirty="0" smtClean="0"/>
                        <a:t>32+12</a:t>
                      </a:r>
                      <a:endParaRPr lang="fr-FR" dirty="0"/>
                    </a:p>
                  </a:txBody>
                  <a:tcPr/>
                </a:tc>
                <a:tc>
                  <a:txBody>
                    <a:bodyPr/>
                    <a:lstStyle/>
                    <a:p>
                      <a:r>
                        <a:rPr lang="fr-FR" dirty="0" smtClean="0"/>
                        <a:t>8 816 HT</a:t>
                      </a:r>
                    </a:p>
                    <a:p>
                      <a:r>
                        <a:rPr lang="fr-FR" dirty="0" smtClean="0"/>
                        <a:t>10 580 TTC</a:t>
                      </a:r>
                      <a:endParaRPr lang="fr-FR" dirty="0"/>
                    </a:p>
                  </a:txBody>
                  <a:tcPr/>
                </a:tc>
                <a:tc>
                  <a:txBody>
                    <a:bodyPr/>
                    <a:lstStyle/>
                    <a:p>
                      <a:r>
                        <a:rPr lang="fr-FR" dirty="0" smtClean="0"/>
                        <a:t>22 000 HT</a:t>
                      </a:r>
                      <a:endParaRPr lang="fr-FR" dirty="0"/>
                    </a:p>
                  </a:txBody>
                  <a:tcPr/>
                </a:tc>
                <a:tc>
                  <a:txBody>
                    <a:bodyPr/>
                    <a:lstStyle/>
                    <a:p>
                      <a:r>
                        <a:rPr lang="fr-FR" dirty="0" smtClean="0"/>
                        <a:t>29 810 HT </a:t>
                      </a:r>
                    </a:p>
                    <a:p>
                      <a:r>
                        <a:rPr lang="fr-FR" dirty="0" smtClean="0"/>
                        <a:t>33 448</a:t>
                      </a:r>
                      <a:r>
                        <a:rPr lang="fr-FR" baseline="0" dirty="0" smtClean="0"/>
                        <a:t> TTC</a:t>
                      </a:r>
                      <a:endParaRPr lang="fr-FR" dirty="0"/>
                    </a:p>
                  </a:txBody>
                  <a:tcPr/>
                </a:tc>
                <a:tc>
                  <a:txBody>
                    <a:bodyPr/>
                    <a:lstStyle/>
                    <a:p>
                      <a:r>
                        <a:rPr lang="fr-FR" dirty="0" smtClean="0"/>
                        <a:t>30 743 HT</a:t>
                      </a:r>
                    </a:p>
                    <a:p>
                      <a:r>
                        <a:rPr lang="fr-FR" dirty="0" smtClean="0"/>
                        <a:t>33 623 TTC</a:t>
                      </a:r>
                      <a:endParaRPr lang="fr-FR" dirty="0"/>
                    </a:p>
                  </a:txBody>
                  <a:tcPr/>
                </a:tc>
                <a:tc>
                  <a:txBody>
                    <a:bodyPr/>
                    <a:lstStyle/>
                    <a:p>
                      <a:r>
                        <a:rPr lang="fr-FR" dirty="0" smtClean="0">
                          <a:solidFill>
                            <a:srgbClr val="00B050"/>
                          </a:solidFill>
                        </a:rPr>
                        <a:t>+ 924 HT</a:t>
                      </a:r>
                    </a:p>
                    <a:p>
                      <a:r>
                        <a:rPr lang="fr-FR" dirty="0" smtClean="0">
                          <a:solidFill>
                            <a:srgbClr val="00B050"/>
                          </a:solidFill>
                        </a:rPr>
                        <a:t>+ 174 TTC</a:t>
                      </a:r>
                      <a:endParaRPr lang="fr-FR" dirty="0">
                        <a:solidFill>
                          <a:srgbClr val="00B050"/>
                        </a:solidFill>
                      </a:endParaRPr>
                    </a:p>
                  </a:txBody>
                  <a:tcPr/>
                </a:tc>
              </a:tr>
              <a:tr h="370840">
                <a:tc>
                  <a:txBody>
                    <a:bodyPr/>
                    <a:lstStyle/>
                    <a:p>
                      <a:r>
                        <a:rPr lang="fr-FR" dirty="0" err="1" smtClean="0"/>
                        <a:t>ItC</a:t>
                      </a:r>
                      <a:r>
                        <a:rPr lang="fr-FR" baseline="0" dirty="0" smtClean="0"/>
                        <a:t> Bordeaux</a:t>
                      </a:r>
                      <a:endParaRPr lang="fr-FR" dirty="0"/>
                    </a:p>
                  </a:txBody>
                  <a:tcPr/>
                </a:tc>
                <a:tc>
                  <a:txBody>
                    <a:bodyPr/>
                    <a:lstStyle/>
                    <a:p>
                      <a:endParaRPr lang="fr-FR"/>
                    </a:p>
                  </a:txBody>
                  <a:tcPr/>
                </a:tc>
                <a:tc>
                  <a:txBody>
                    <a:bodyPr/>
                    <a:lstStyle/>
                    <a:p>
                      <a:endParaRPr lang="fr-FR" dirty="0" smtClean="0"/>
                    </a:p>
                  </a:txBody>
                  <a:tcPr/>
                </a:tc>
                <a:tc>
                  <a:txBody>
                    <a:bodyPr/>
                    <a:lstStyle/>
                    <a:p>
                      <a:endParaRPr lang="fr-FR"/>
                    </a:p>
                  </a:txBody>
                  <a:tcPr/>
                </a:tc>
                <a:tc>
                  <a:txBody>
                    <a:bodyPr/>
                    <a:lstStyle/>
                    <a:p>
                      <a:endParaRPr lang="fr-FR" dirty="0" smtClean="0"/>
                    </a:p>
                  </a:txBody>
                  <a:tcPr/>
                </a:tc>
                <a:tc>
                  <a:txBody>
                    <a:bodyPr/>
                    <a:lstStyle/>
                    <a:p>
                      <a:endParaRPr lang="fr-FR" dirty="0" smtClean="0"/>
                    </a:p>
                  </a:txBody>
                  <a:tcPr/>
                </a:tc>
                <a:tc>
                  <a:txBody>
                    <a:bodyPr/>
                    <a:lstStyle/>
                    <a:p>
                      <a:endParaRPr lang="fr-FR" dirty="0"/>
                    </a:p>
                  </a:txBody>
                  <a:tcPr/>
                </a:tc>
              </a:tr>
              <a:tr h="370840">
                <a:tc>
                  <a:txBody>
                    <a:bodyPr/>
                    <a:lstStyle/>
                    <a:p>
                      <a:r>
                        <a:rPr lang="fr-FR" dirty="0" smtClean="0"/>
                        <a:t>Invasion</a:t>
                      </a:r>
                      <a:r>
                        <a:rPr lang="fr-FR" baseline="0" dirty="0" smtClean="0"/>
                        <a:t> St Paul de Vence</a:t>
                      </a:r>
                      <a:endParaRPr lang="fr-FR" dirty="0"/>
                    </a:p>
                  </a:txBody>
                  <a:tcPr/>
                </a:tc>
                <a:tc>
                  <a:txBody>
                    <a:bodyPr/>
                    <a:lstStyle/>
                    <a:p>
                      <a:r>
                        <a:rPr lang="fr-FR" dirty="0" smtClean="0"/>
                        <a:t>128+28</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81 350 TTC</a:t>
                      </a:r>
                    </a:p>
                    <a:p>
                      <a:endParaRPr lang="fr-FR" dirty="0"/>
                    </a:p>
                  </a:txBody>
                  <a:tcPr/>
                </a:tc>
                <a:tc>
                  <a:txBody>
                    <a:bodyPr/>
                    <a:lstStyle/>
                    <a:p>
                      <a:endParaRPr lang="fr-FR" dirty="0" smtClean="0"/>
                    </a:p>
                    <a:p>
                      <a:r>
                        <a:rPr lang="fr-FR" dirty="0" smtClean="0"/>
                        <a:t>44 892 TTC</a:t>
                      </a:r>
                      <a:endParaRPr lang="fr-FR" dirty="0"/>
                    </a:p>
                  </a:txBody>
                  <a:tcPr/>
                </a:tc>
                <a:tc>
                  <a:txBody>
                    <a:bodyPr/>
                    <a:lstStyle/>
                    <a:p>
                      <a:r>
                        <a:rPr lang="fr-FR" dirty="0" smtClean="0"/>
                        <a:t>107 487 HT</a:t>
                      </a:r>
                    </a:p>
                    <a:p>
                      <a:r>
                        <a:rPr lang="fr-FR" dirty="0" smtClean="0"/>
                        <a:t>124</a:t>
                      </a:r>
                      <a:r>
                        <a:rPr lang="fr-FR" baseline="0" dirty="0" smtClean="0"/>
                        <a:t> 232 TTC</a:t>
                      </a:r>
                      <a:endParaRPr lang="fr-FR" dirty="0" smtClean="0"/>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127 442 TTC</a:t>
                      </a:r>
                    </a:p>
                    <a:p>
                      <a:endParaRPr lang="fr-FR" dirty="0"/>
                    </a:p>
                  </a:txBody>
                  <a:tcPr/>
                </a:tc>
                <a:tc>
                  <a:txBody>
                    <a:bodyPr/>
                    <a:lstStyle/>
                    <a:p>
                      <a:endParaRPr lang="fr-FR" dirty="0" smtClean="0"/>
                    </a:p>
                    <a:p>
                      <a:r>
                        <a:rPr lang="fr-FR" dirty="0" smtClean="0">
                          <a:solidFill>
                            <a:srgbClr val="00B050"/>
                          </a:solidFill>
                        </a:rPr>
                        <a:t>+3 210 TTC</a:t>
                      </a:r>
                      <a:endParaRPr lang="fr-FR" dirty="0">
                        <a:solidFill>
                          <a:srgbClr val="00B050"/>
                        </a:solidFill>
                      </a:endParaRPr>
                    </a:p>
                  </a:txBody>
                  <a:tcPr/>
                </a:tc>
              </a:tr>
            </a:tbl>
          </a:graphicData>
        </a:graphic>
      </p:graphicFrame>
      <p:sp>
        <p:nvSpPr>
          <p:cNvPr id="6" name="ZoneTexte 5"/>
          <p:cNvSpPr txBox="1"/>
          <p:nvPr/>
        </p:nvSpPr>
        <p:spPr>
          <a:xfrm>
            <a:off x="251653" y="5733256"/>
            <a:ext cx="8640827" cy="369332"/>
          </a:xfrm>
          <a:prstGeom prst="rect">
            <a:avLst/>
          </a:prstGeom>
          <a:noFill/>
        </p:spPr>
        <p:txBody>
          <a:bodyPr wrap="none" rtlCol="0">
            <a:spAutoFit/>
          </a:bodyPr>
          <a:lstStyle/>
          <a:p>
            <a:r>
              <a:rPr lang="fr-FR" dirty="0" smtClean="0"/>
              <a:t>Frais d’agence (gestion participants)/signalétique/ communication : 10 000  HT/ 12 500 TTC</a:t>
            </a:r>
            <a:endParaRPr lang="fr-FR" dirty="0"/>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7740352" y="3789040"/>
            <a:ext cx="1390124" cy="369332"/>
          </a:xfrm>
          <a:prstGeom prst="rect">
            <a:avLst/>
          </a:prstGeom>
          <a:noFill/>
        </p:spPr>
        <p:txBody>
          <a:bodyPr wrap="none" rtlCol="0">
            <a:spAutoFit/>
          </a:bodyPr>
          <a:lstStyle/>
          <a:p>
            <a:r>
              <a:rPr lang="fr-FR" dirty="0" smtClean="0">
                <a:solidFill>
                  <a:srgbClr val="00B050"/>
                </a:solidFill>
              </a:rPr>
              <a:t>+ 20 700 TTC</a:t>
            </a:r>
            <a:endParaRPr lang="en-US" dirty="0"/>
          </a:p>
        </p:txBody>
      </p:sp>
    </p:spTree>
    <p:extLst>
      <p:ext uri="{BB962C8B-B14F-4D97-AF65-F5344CB8AC3E}">
        <p14:creationId xmlns:p14="http://schemas.microsoft.com/office/powerpoint/2010/main" val="111455340"/>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893033"/>
            <a:ext cx="9217024" cy="5062924"/>
          </a:xfrm>
          <a:prstGeom prst="rect">
            <a:avLst/>
          </a:prstGeom>
        </p:spPr>
        <p:txBody>
          <a:bodyPr wrap="square">
            <a:spAutoFit/>
          </a:bodyPr>
          <a:lstStyle/>
          <a:p>
            <a:pPr marL="285750" indent="-285750">
              <a:buFont typeface="Arial" panose="020B0604020202020204" pitchFamily="34" charset="0"/>
              <a:buChar char="•"/>
            </a:pPr>
            <a:r>
              <a:rPr lang="en-US" sz="1700" b="1" u="sng" dirty="0"/>
              <a:t>Mars </a:t>
            </a:r>
            <a:r>
              <a:rPr lang="en-US" sz="1700" b="1" u="sng" dirty="0" smtClean="0"/>
              <a:t>2015</a:t>
            </a:r>
            <a:endParaRPr lang="fr-FR" sz="1700" u="sng" dirty="0"/>
          </a:p>
          <a:p>
            <a:r>
              <a:rPr lang="en-US" sz="1700" dirty="0" smtClean="0">
                <a:solidFill>
                  <a:srgbClr val="00FFFF"/>
                </a:solidFill>
              </a:rPr>
              <a:t>Adrien </a:t>
            </a:r>
            <a:r>
              <a:rPr lang="en-US" sz="1700" dirty="0" err="1" smtClean="0">
                <a:solidFill>
                  <a:srgbClr val="00FFFF"/>
                </a:solidFill>
              </a:rPr>
              <a:t>Antkowiak</a:t>
            </a:r>
            <a:r>
              <a:rPr lang="en-US" sz="1700" dirty="0" smtClean="0"/>
              <a:t>, </a:t>
            </a:r>
            <a:r>
              <a:rPr lang="en-US" sz="1700" dirty="0" err="1"/>
              <a:t>D</a:t>
            </a:r>
            <a:r>
              <a:rPr lang="en-US" sz="1700" dirty="0" err="1" smtClean="0"/>
              <a:t>octorant</a:t>
            </a:r>
            <a:r>
              <a:rPr lang="en-US" sz="1700" dirty="0"/>
              <a:t>,   </a:t>
            </a:r>
            <a:r>
              <a:rPr lang="en-US" sz="1700" dirty="0" smtClean="0"/>
              <a:t>Gordon Conference - </a:t>
            </a:r>
            <a:r>
              <a:rPr lang="en-US" sz="1700" dirty="0" err="1" smtClean="0"/>
              <a:t>Italie</a:t>
            </a:r>
            <a:r>
              <a:rPr lang="en-US" sz="1700" dirty="0" smtClean="0"/>
              <a:t>. </a:t>
            </a:r>
            <a:r>
              <a:rPr lang="fr-FR" sz="1700" dirty="0"/>
              <a:t>É</a:t>
            </a:r>
            <a:r>
              <a:rPr lang="fr-FR" sz="1700" dirty="0" smtClean="0"/>
              <a:t>quipe Bernard </a:t>
            </a:r>
            <a:r>
              <a:rPr lang="fr-FR" sz="1700" dirty="0" err="1" smtClean="0"/>
              <a:t>Payrastre</a:t>
            </a:r>
            <a:endParaRPr lang="fr-FR" sz="1700" dirty="0"/>
          </a:p>
          <a:p>
            <a:r>
              <a:rPr lang="fr-FR" sz="1700" dirty="0" smtClean="0">
                <a:solidFill>
                  <a:srgbClr val="00FFFF"/>
                </a:solidFill>
              </a:rPr>
              <a:t>Mathieu </a:t>
            </a:r>
            <a:r>
              <a:rPr lang="fr-FR" sz="1700" dirty="0" err="1" smtClean="0">
                <a:solidFill>
                  <a:srgbClr val="00FFFF"/>
                </a:solidFill>
              </a:rPr>
              <a:t>Daynac</a:t>
            </a:r>
            <a:r>
              <a:rPr lang="fr-FR" sz="1700" dirty="0" smtClean="0"/>
              <a:t>,</a:t>
            </a:r>
            <a:r>
              <a:rPr lang="fr-FR" sz="1700" dirty="0" smtClean="0">
                <a:solidFill>
                  <a:srgbClr val="00FFFF"/>
                </a:solidFill>
              </a:rPr>
              <a:t> </a:t>
            </a:r>
            <a:r>
              <a:rPr lang="fr-FR" sz="1700" dirty="0"/>
              <a:t>Post-d</a:t>
            </a:r>
            <a:r>
              <a:rPr lang="fr-FR" sz="1700" dirty="0" smtClean="0"/>
              <a:t>octorant, ISSCR - Suède. </a:t>
            </a:r>
            <a:r>
              <a:rPr lang="fr-FR" sz="1700" dirty="0"/>
              <a:t>É</a:t>
            </a:r>
            <a:r>
              <a:rPr lang="fr-FR" sz="1700" dirty="0" smtClean="0"/>
              <a:t>quipe Martial </a:t>
            </a:r>
            <a:r>
              <a:rPr lang="fr-FR" sz="1700" dirty="0" err="1" smtClean="0"/>
              <a:t>Ruat</a:t>
            </a:r>
            <a:endParaRPr lang="fr-FR" sz="1700" dirty="0" smtClean="0"/>
          </a:p>
          <a:p>
            <a:endParaRPr lang="fr-FR" sz="1700" dirty="0"/>
          </a:p>
          <a:p>
            <a:pPr marL="285750" indent="-285750">
              <a:buFont typeface="Arial" panose="020B0604020202020204" pitchFamily="34" charset="0"/>
              <a:buChar char="•"/>
            </a:pPr>
            <a:r>
              <a:rPr lang="fr-FR" sz="1700" b="1" u="sng" dirty="0" smtClean="0"/>
              <a:t>Juin 2015</a:t>
            </a:r>
            <a:endParaRPr lang="fr-FR" sz="1700" u="sng" dirty="0"/>
          </a:p>
          <a:p>
            <a:r>
              <a:rPr lang="fr-FR" sz="1700" dirty="0" smtClean="0">
                <a:solidFill>
                  <a:srgbClr val="00FFFF"/>
                </a:solidFill>
              </a:rPr>
              <a:t>Vladimir </a:t>
            </a:r>
            <a:r>
              <a:rPr lang="fr-FR" sz="1700" dirty="0" err="1" smtClean="0">
                <a:solidFill>
                  <a:srgbClr val="00FFFF"/>
                </a:solidFill>
              </a:rPr>
              <a:t>Costache</a:t>
            </a:r>
            <a:r>
              <a:rPr lang="fr-FR" sz="1700" dirty="0" smtClean="0"/>
              <a:t>, Post-doctorant, Quantitative </a:t>
            </a:r>
            <a:r>
              <a:rPr lang="fr-FR" sz="1700" dirty="0" err="1" smtClean="0"/>
              <a:t>Biology</a:t>
            </a:r>
            <a:r>
              <a:rPr lang="fr-FR" sz="1700" dirty="0" smtClean="0"/>
              <a:t> of </a:t>
            </a:r>
            <a:r>
              <a:rPr lang="fr-FR" sz="1700" dirty="0" err="1" smtClean="0"/>
              <a:t>Signaling</a:t>
            </a:r>
            <a:r>
              <a:rPr lang="fr-FR" sz="1700" dirty="0" smtClean="0"/>
              <a:t> - France. </a:t>
            </a:r>
            <a:r>
              <a:rPr lang="fr-FR" sz="1700" dirty="0"/>
              <a:t>É</a:t>
            </a:r>
            <a:r>
              <a:rPr lang="fr-FR" sz="1700" dirty="0" smtClean="0"/>
              <a:t>quipe Alex Mc </a:t>
            </a:r>
            <a:r>
              <a:rPr lang="fr-FR" sz="1700" dirty="0" err="1" smtClean="0"/>
              <a:t>Dougall</a:t>
            </a:r>
            <a:endParaRPr lang="fr-FR" sz="1700" dirty="0"/>
          </a:p>
          <a:p>
            <a:r>
              <a:rPr lang="fr-FR" sz="1700" dirty="0" smtClean="0">
                <a:solidFill>
                  <a:srgbClr val="00FFFF"/>
                </a:solidFill>
              </a:rPr>
              <a:t>Marion </a:t>
            </a:r>
            <a:r>
              <a:rPr lang="fr-FR" sz="1700" dirty="0" err="1" smtClean="0">
                <a:solidFill>
                  <a:srgbClr val="00FFFF"/>
                </a:solidFill>
              </a:rPr>
              <a:t>Gabel</a:t>
            </a:r>
            <a:r>
              <a:rPr lang="fr-FR" sz="1700" dirty="0" smtClean="0"/>
              <a:t>,</a:t>
            </a:r>
            <a:r>
              <a:rPr lang="fr-FR" sz="1700" dirty="0" smtClean="0">
                <a:solidFill>
                  <a:srgbClr val="00FFFF"/>
                </a:solidFill>
              </a:rPr>
              <a:t> </a:t>
            </a:r>
            <a:r>
              <a:rPr lang="fr-FR" sz="1700" dirty="0" smtClean="0"/>
              <a:t>Doctorante, 8</a:t>
            </a:r>
            <a:r>
              <a:rPr lang="fr-FR" sz="1700" baseline="30000" dirty="0" smtClean="0"/>
              <a:t>th</a:t>
            </a:r>
            <a:r>
              <a:rPr lang="fr-FR" sz="1700" dirty="0" smtClean="0"/>
              <a:t> </a:t>
            </a:r>
            <a:r>
              <a:rPr lang="fr-FR" sz="1700" dirty="0" err="1" smtClean="0"/>
              <a:t>Annexins</a:t>
            </a:r>
            <a:r>
              <a:rPr lang="fr-FR" sz="1700" dirty="0" smtClean="0"/>
              <a:t> Conférence - Pays Bas. </a:t>
            </a:r>
            <a:r>
              <a:rPr lang="fr-FR" sz="1700" dirty="0"/>
              <a:t>É</a:t>
            </a:r>
            <a:r>
              <a:rPr lang="fr-FR" sz="1700" dirty="0" smtClean="0"/>
              <a:t>quipe Stéphane </a:t>
            </a:r>
            <a:r>
              <a:rPr lang="fr-FR" sz="1700" dirty="0" err="1" smtClean="0"/>
              <a:t>Gasman</a:t>
            </a:r>
            <a:endParaRPr lang="fr-FR" sz="1700" dirty="0" smtClean="0"/>
          </a:p>
          <a:p>
            <a:r>
              <a:rPr lang="fr-FR" sz="1700" dirty="0" smtClean="0">
                <a:solidFill>
                  <a:srgbClr val="00FFFF"/>
                </a:solidFill>
              </a:rPr>
              <a:t>Alexandre </a:t>
            </a:r>
            <a:r>
              <a:rPr lang="fr-FR" sz="1700" dirty="0" err="1" smtClean="0">
                <a:solidFill>
                  <a:srgbClr val="00FFFF"/>
                </a:solidFill>
              </a:rPr>
              <a:t>Grassart</a:t>
            </a:r>
            <a:r>
              <a:rPr lang="fr-FR" sz="1700" dirty="0"/>
              <a:t>,</a:t>
            </a:r>
            <a:r>
              <a:rPr lang="fr-FR" sz="1700" dirty="0">
                <a:solidFill>
                  <a:srgbClr val="00FFFF"/>
                </a:solidFill>
              </a:rPr>
              <a:t> </a:t>
            </a:r>
            <a:r>
              <a:rPr lang="fr-FR" sz="1700" dirty="0" smtClean="0"/>
              <a:t>Post-Doctorant, EMBO Conférence - France. Équipe Nathalie </a:t>
            </a:r>
            <a:r>
              <a:rPr lang="fr-FR" sz="1700" dirty="0" err="1" smtClean="0"/>
              <a:t>Sauvonnet</a:t>
            </a:r>
            <a:endParaRPr lang="fr-FR" sz="1700" dirty="0" smtClean="0"/>
          </a:p>
          <a:p>
            <a:r>
              <a:rPr lang="fr-FR" sz="1700" dirty="0" smtClean="0">
                <a:solidFill>
                  <a:srgbClr val="00FFFF"/>
                </a:solidFill>
              </a:rPr>
              <a:t>Mathieu Pinot</a:t>
            </a:r>
            <a:r>
              <a:rPr lang="fr-FR" sz="1700" dirty="0" smtClean="0"/>
              <a:t>, Post-Doctorant, EMBO Conférence - France. Équipe Roland Le Borgne</a:t>
            </a:r>
          </a:p>
          <a:p>
            <a:r>
              <a:rPr lang="fr-FR" sz="1700" dirty="0" smtClean="0">
                <a:solidFill>
                  <a:srgbClr val="00FFFF"/>
                </a:solidFill>
              </a:rPr>
              <a:t>Jérôme </a:t>
            </a:r>
            <a:r>
              <a:rPr lang="fr-FR" sz="1700" dirty="0" err="1" smtClean="0">
                <a:solidFill>
                  <a:srgbClr val="00FFFF"/>
                </a:solidFill>
              </a:rPr>
              <a:t>Rouvière</a:t>
            </a:r>
            <a:r>
              <a:rPr lang="fr-FR" sz="1700" dirty="0" smtClean="0"/>
              <a:t>,</a:t>
            </a:r>
            <a:r>
              <a:rPr lang="fr-FR" sz="1700" dirty="0" smtClean="0">
                <a:solidFill>
                  <a:srgbClr val="00FFFF"/>
                </a:solidFill>
              </a:rPr>
              <a:t> </a:t>
            </a:r>
            <a:r>
              <a:rPr lang="fr-FR" sz="1700" dirty="0" smtClean="0"/>
              <a:t>Doctorant, EMBO Conférence - Grèce. Équipe Valérie </a:t>
            </a:r>
            <a:r>
              <a:rPr lang="fr-FR" sz="1700" dirty="0" err="1" smtClean="0"/>
              <a:t>Doye</a:t>
            </a:r>
            <a:endParaRPr lang="fr-FR" sz="1700" dirty="0"/>
          </a:p>
          <a:p>
            <a:endParaRPr lang="fr-FR" sz="1700" dirty="0"/>
          </a:p>
          <a:p>
            <a:pPr marL="285750" indent="-285750">
              <a:buFont typeface="Arial" panose="020B0604020202020204" pitchFamily="34" charset="0"/>
              <a:buChar char="•"/>
            </a:pPr>
            <a:r>
              <a:rPr lang="fr-FR" sz="1700" b="1" u="sng" dirty="0" smtClean="0"/>
              <a:t>Septembre 2015</a:t>
            </a:r>
            <a:endParaRPr lang="fr-FR" sz="1700" u="sng" dirty="0"/>
          </a:p>
          <a:p>
            <a:r>
              <a:rPr lang="fr-FR" sz="1700" dirty="0" smtClean="0">
                <a:solidFill>
                  <a:srgbClr val="00FFFF"/>
                </a:solidFill>
              </a:rPr>
              <a:t>Adel Al Jord, </a:t>
            </a:r>
            <a:r>
              <a:rPr lang="fr-FR" sz="1700" dirty="0" smtClean="0"/>
              <a:t>Doctorant, AACR - USA, Équipe Nathalie Spassky</a:t>
            </a:r>
          </a:p>
          <a:p>
            <a:r>
              <a:rPr lang="fr-FR" sz="1700" dirty="0" smtClean="0">
                <a:solidFill>
                  <a:srgbClr val="00FFFF"/>
                </a:solidFill>
              </a:rPr>
              <a:t>Pierre </a:t>
            </a:r>
            <a:r>
              <a:rPr lang="fr-FR" sz="1700" dirty="0" err="1" smtClean="0">
                <a:solidFill>
                  <a:srgbClr val="00FFFF"/>
                </a:solidFill>
              </a:rPr>
              <a:t>Dillard</a:t>
            </a:r>
            <a:r>
              <a:rPr lang="fr-FR" sz="1700" dirty="0" smtClean="0">
                <a:solidFill>
                  <a:srgbClr val="00FFFF"/>
                </a:solidFill>
              </a:rPr>
              <a:t>, Post-Doctorant, </a:t>
            </a:r>
            <a:r>
              <a:rPr lang="fr-FR" sz="1700" dirty="0" smtClean="0"/>
              <a:t>ASCB – USA, Équipe Pierre </a:t>
            </a:r>
            <a:r>
              <a:rPr lang="fr-FR" sz="1700" dirty="0" err="1" smtClean="0"/>
              <a:t>Bongrand</a:t>
            </a:r>
            <a:endParaRPr lang="fr-FR" sz="1700" dirty="0" smtClean="0"/>
          </a:p>
          <a:p>
            <a:r>
              <a:rPr lang="fr-FR" sz="1700" dirty="0" smtClean="0">
                <a:solidFill>
                  <a:srgbClr val="00FFFF"/>
                </a:solidFill>
              </a:rPr>
              <a:t>Damien Planchon, </a:t>
            </a:r>
            <a:r>
              <a:rPr lang="fr-FR" sz="1700" dirty="0" err="1" smtClean="0">
                <a:solidFill>
                  <a:srgbClr val="00FFFF"/>
                </a:solidFill>
              </a:rPr>
              <a:t>Docotrant</a:t>
            </a:r>
            <a:r>
              <a:rPr lang="fr-FR" sz="1700" dirty="0" smtClean="0">
                <a:solidFill>
                  <a:srgbClr val="00FFFF"/>
                </a:solidFill>
              </a:rPr>
              <a:t>, </a:t>
            </a:r>
            <a:r>
              <a:rPr lang="fr-FR" sz="1700" dirty="0" smtClean="0"/>
              <a:t>ASCB – USA, Équipe Cécile Gauthier </a:t>
            </a:r>
            <a:r>
              <a:rPr lang="fr-FR" sz="1700" dirty="0" err="1" smtClean="0"/>
              <a:t>Rouvière</a:t>
            </a:r>
            <a:endParaRPr lang="fr-FR" sz="1700" dirty="0" smtClean="0"/>
          </a:p>
          <a:p>
            <a:endParaRPr lang="fr-FR" sz="1700" dirty="0"/>
          </a:p>
          <a:p>
            <a:pPr marL="285750" indent="-285750">
              <a:buFont typeface="Arial" panose="020B0604020202020204" pitchFamily="34" charset="0"/>
              <a:buChar char="•"/>
            </a:pPr>
            <a:r>
              <a:rPr lang="fr-FR" sz="1700" b="1" u="sng" dirty="0" smtClean="0"/>
              <a:t>Décembre 2015</a:t>
            </a:r>
          </a:p>
          <a:p>
            <a:r>
              <a:rPr lang="fr-FR" sz="1700" dirty="0">
                <a:solidFill>
                  <a:srgbClr val="00FFFF"/>
                </a:solidFill>
              </a:rPr>
              <a:t>Coralie </a:t>
            </a:r>
            <a:r>
              <a:rPr lang="fr-FR" sz="1700" dirty="0" err="1">
                <a:solidFill>
                  <a:srgbClr val="00FFFF"/>
                </a:solidFill>
              </a:rPr>
              <a:t>Daussy</a:t>
            </a:r>
            <a:r>
              <a:rPr lang="fr-FR" sz="1700" dirty="0"/>
              <a:t>, Doctorante, Gordon </a:t>
            </a:r>
            <a:r>
              <a:rPr lang="fr-FR" sz="1700" dirty="0" err="1"/>
              <a:t>Conference</a:t>
            </a:r>
            <a:r>
              <a:rPr lang="fr-FR" sz="1700" dirty="0"/>
              <a:t> – USA, Équipe Martine Biard-</a:t>
            </a:r>
            <a:r>
              <a:rPr lang="fr-FR" sz="1700" dirty="0" err="1"/>
              <a:t>Piechaczyk</a:t>
            </a:r>
            <a:endParaRPr lang="fr-FR" sz="1700" dirty="0"/>
          </a:p>
          <a:p>
            <a:r>
              <a:rPr lang="fr-FR" sz="1700" dirty="0">
                <a:solidFill>
                  <a:srgbClr val="00FFFF"/>
                </a:solidFill>
              </a:rPr>
              <a:t>Benjamin </a:t>
            </a:r>
            <a:r>
              <a:rPr lang="fr-FR" sz="1700" dirty="0" err="1">
                <a:solidFill>
                  <a:srgbClr val="00FFFF"/>
                </a:solidFill>
              </a:rPr>
              <a:t>Mercat</a:t>
            </a:r>
            <a:r>
              <a:rPr lang="fr-FR" sz="1700" dirty="0"/>
              <a:t>, </a:t>
            </a:r>
            <a:r>
              <a:rPr lang="fr-FR" sz="1700" dirty="0" err="1"/>
              <a:t>Biophysical</a:t>
            </a:r>
            <a:r>
              <a:rPr lang="fr-FR" sz="1700" dirty="0"/>
              <a:t> Society Meeting – USA, </a:t>
            </a:r>
            <a:r>
              <a:rPr lang="fr-FR" sz="1700" dirty="0" err="1"/>
              <a:t>ÉquipeJacques</a:t>
            </a:r>
            <a:r>
              <a:rPr lang="fr-FR" sz="1700" dirty="0"/>
              <a:t> </a:t>
            </a:r>
            <a:r>
              <a:rPr lang="fr-FR" sz="1700" dirty="0" err="1"/>
              <a:t>Précreaux</a:t>
            </a:r>
            <a:r>
              <a:rPr lang="fr-FR" sz="1700" dirty="0"/>
              <a:t> </a:t>
            </a:r>
          </a:p>
        </p:txBody>
      </p:sp>
      <p:sp>
        <p:nvSpPr>
          <p:cNvPr id="5" name="Rectangle 4"/>
          <p:cNvSpPr/>
          <p:nvPr/>
        </p:nvSpPr>
        <p:spPr>
          <a:xfrm>
            <a:off x="0" y="188640"/>
            <a:ext cx="9144000" cy="584775"/>
          </a:xfrm>
          <a:prstGeom prst="rect">
            <a:avLst/>
          </a:prstGeom>
        </p:spPr>
        <p:txBody>
          <a:bodyPr wrap="square">
            <a:spAutoFit/>
          </a:bodyPr>
          <a:lstStyle/>
          <a:p>
            <a:pPr algn="ctr"/>
            <a:r>
              <a:rPr lang="en-US" sz="3200" b="1" u="sng" dirty="0">
                <a:solidFill>
                  <a:srgbClr val="00FFFF"/>
                </a:solidFill>
              </a:rPr>
              <a:t>Bourses SBCF : </a:t>
            </a:r>
            <a:r>
              <a:rPr lang="en-US" sz="3200" b="1" u="sng" dirty="0" smtClean="0">
                <a:solidFill>
                  <a:srgbClr val="00FFFF"/>
                </a:solidFill>
              </a:rPr>
              <a:t> 16 200 € </a:t>
            </a:r>
            <a:endParaRPr lang="en-US" sz="3200" b="1" u="sng" dirty="0">
              <a:solidFill>
                <a:srgbClr val="00FFFF"/>
              </a:solidFill>
            </a:endParaRPr>
          </a:p>
        </p:txBody>
      </p:sp>
    </p:spTree>
    <p:extLst>
      <p:ext uri="{BB962C8B-B14F-4D97-AF65-F5344CB8AC3E}">
        <p14:creationId xmlns:p14="http://schemas.microsoft.com/office/powerpoint/2010/main" val="2199320849"/>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52736"/>
            <a:ext cx="8229600" cy="5073427"/>
          </a:xfrm>
        </p:spPr>
        <p:txBody>
          <a:bodyPr>
            <a:noAutofit/>
          </a:bodyPr>
          <a:lstStyle/>
          <a:p>
            <a:pPr marL="285750" indent="-285750"/>
            <a:r>
              <a:rPr lang="fr-FR" sz="1600" b="1" u="sng" dirty="0"/>
              <a:t>Bourses ASCB-SBCF Juillet </a:t>
            </a:r>
            <a:r>
              <a:rPr lang="fr-FR" sz="1600" b="1" u="sng" dirty="0" smtClean="0"/>
              <a:t>2015</a:t>
            </a:r>
          </a:p>
          <a:p>
            <a:pPr marL="285750" indent="-285750"/>
            <a:endParaRPr lang="fr-FR" sz="700" u="sng" dirty="0"/>
          </a:p>
          <a:p>
            <a:pPr marL="0" indent="0">
              <a:buNone/>
            </a:pPr>
            <a:r>
              <a:rPr lang="fr-FR" sz="1600" b="1" dirty="0"/>
              <a:t>Prix ASCB </a:t>
            </a:r>
            <a:r>
              <a:rPr lang="fr-FR" sz="1600" dirty="0"/>
              <a:t>: </a:t>
            </a:r>
            <a:r>
              <a:rPr lang="fr-FR" sz="1600" dirty="0" smtClean="0">
                <a:solidFill>
                  <a:srgbClr val="00FFFF"/>
                </a:solidFill>
              </a:rPr>
              <a:t>Kerstin </a:t>
            </a:r>
            <a:r>
              <a:rPr lang="fr-FR" sz="1600" dirty="0" err="1">
                <a:solidFill>
                  <a:srgbClr val="00FFFF"/>
                </a:solidFill>
              </a:rPr>
              <a:t>Klinkert</a:t>
            </a:r>
            <a:r>
              <a:rPr lang="fr-FR" sz="1600" dirty="0"/>
              <a:t>, Doctorante, Équipe Arnaud </a:t>
            </a:r>
            <a:r>
              <a:rPr lang="fr-FR" sz="1600" dirty="0" err="1"/>
              <a:t>Échard</a:t>
            </a:r>
            <a:endParaRPr lang="fr-FR" sz="1600" dirty="0"/>
          </a:p>
          <a:p>
            <a:pPr marL="0" indent="0">
              <a:buNone/>
            </a:pPr>
            <a:r>
              <a:rPr lang="fr-FR" sz="1600" dirty="0" smtClean="0">
                <a:solidFill>
                  <a:srgbClr val="00FFFF"/>
                </a:solidFill>
              </a:rPr>
              <a:t>	 Laurène </a:t>
            </a:r>
            <a:r>
              <a:rPr lang="fr-FR" sz="1600" dirty="0">
                <a:solidFill>
                  <a:srgbClr val="00FFFF"/>
                </a:solidFill>
              </a:rPr>
              <a:t>Gressin</a:t>
            </a:r>
            <a:r>
              <a:rPr lang="fr-FR" sz="1600" dirty="0"/>
              <a:t>, Doctorante, Équipe Laurent </a:t>
            </a:r>
            <a:r>
              <a:rPr lang="fr-FR" sz="1600" dirty="0" err="1"/>
              <a:t>Blanchoin</a:t>
            </a:r>
            <a:endParaRPr lang="fr-FR" sz="1600" dirty="0"/>
          </a:p>
          <a:p>
            <a:endParaRPr lang="fr-FR" sz="1600" dirty="0"/>
          </a:p>
          <a:p>
            <a:pPr marL="0" indent="0">
              <a:buNone/>
            </a:pPr>
            <a:r>
              <a:rPr lang="fr-FR" sz="1600" b="1" dirty="0"/>
              <a:t>Bourses SBCF</a:t>
            </a:r>
            <a:r>
              <a:rPr lang="fr-FR" sz="1600" dirty="0"/>
              <a:t> : </a:t>
            </a:r>
            <a:r>
              <a:rPr lang="fr-FR" sz="1600" dirty="0">
                <a:solidFill>
                  <a:srgbClr val="00FFFF"/>
                </a:solidFill>
              </a:rPr>
              <a:t>Joanna </a:t>
            </a:r>
            <a:r>
              <a:rPr lang="fr-FR" sz="1600" dirty="0" err="1">
                <a:solidFill>
                  <a:srgbClr val="00FFFF"/>
                </a:solidFill>
              </a:rPr>
              <a:t>Kowal</a:t>
            </a:r>
            <a:r>
              <a:rPr lang="fr-FR" sz="1600" dirty="0"/>
              <a:t>, Doctorante, Équipe Clotilde </a:t>
            </a:r>
            <a:r>
              <a:rPr lang="fr-FR" sz="1600" dirty="0" err="1"/>
              <a:t>Thery</a:t>
            </a:r>
            <a:endParaRPr lang="fr-FR" sz="1600" dirty="0"/>
          </a:p>
          <a:p>
            <a:pPr marL="0" indent="0">
              <a:buNone/>
            </a:pPr>
            <a:r>
              <a:rPr lang="fr-FR" sz="1600" dirty="0">
                <a:solidFill>
                  <a:srgbClr val="00FFFF"/>
                </a:solidFill>
              </a:rPr>
              <a:t>	      </a:t>
            </a:r>
            <a:r>
              <a:rPr lang="fr-FR" sz="1600" dirty="0" smtClean="0">
                <a:solidFill>
                  <a:srgbClr val="00FFFF"/>
                </a:solidFill>
              </a:rPr>
              <a:t> Denis </a:t>
            </a:r>
            <a:r>
              <a:rPr lang="fr-FR" sz="1600" dirty="0" err="1">
                <a:solidFill>
                  <a:srgbClr val="00FFFF"/>
                </a:solidFill>
              </a:rPr>
              <a:t>Krndija</a:t>
            </a:r>
            <a:r>
              <a:rPr lang="fr-FR" sz="1600" dirty="0"/>
              <a:t>, Post-Doctorant, Équipe </a:t>
            </a:r>
            <a:r>
              <a:rPr lang="fr-FR" sz="1600" dirty="0" err="1"/>
              <a:t>Danijela</a:t>
            </a:r>
            <a:r>
              <a:rPr lang="fr-FR" sz="1600" dirty="0"/>
              <a:t> </a:t>
            </a:r>
            <a:r>
              <a:rPr lang="fr-FR" sz="1600" dirty="0" err="1" smtClean="0"/>
              <a:t>Vignjevic</a:t>
            </a:r>
            <a:endParaRPr lang="fr-FR" sz="1600" dirty="0" smtClean="0"/>
          </a:p>
          <a:p>
            <a:pPr marL="0" indent="0">
              <a:buNone/>
            </a:pPr>
            <a:r>
              <a:rPr lang="fr-FR" sz="1600" dirty="0">
                <a:solidFill>
                  <a:srgbClr val="00FFFF"/>
                </a:solidFill>
              </a:rPr>
              <a:t>	 </a:t>
            </a:r>
            <a:r>
              <a:rPr lang="fr-FR" sz="1600" dirty="0" smtClean="0">
                <a:solidFill>
                  <a:srgbClr val="00FFFF"/>
                </a:solidFill>
              </a:rPr>
              <a:t>      Carina </a:t>
            </a:r>
            <a:r>
              <a:rPr lang="fr-FR" sz="1600" dirty="0">
                <a:solidFill>
                  <a:srgbClr val="00FFFF"/>
                </a:solidFill>
              </a:rPr>
              <a:t>Santos</a:t>
            </a:r>
            <a:r>
              <a:rPr lang="fr-FR" sz="1600" dirty="0"/>
              <a:t>, Post-Doctorante, Équipe Bruno </a:t>
            </a:r>
            <a:r>
              <a:rPr lang="fr-FR" sz="1600" dirty="0" err="1"/>
              <a:t>Goud</a:t>
            </a:r>
            <a:endParaRPr lang="fr-FR" sz="1600" dirty="0"/>
          </a:p>
          <a:p>
            <a:pPr marL="0" indent="0">
              <a:buNone/>
            </a:pPr>
            <a:r>
              <a:rPr lang="fr-FR" sz="1600" dirty="0">
                <a:solidFill>
                  <a:srgbClr val="00FFFF"/>
                </a:solidFill>
              </a:rPr>
              <a:t>	       </a:t>
            </a:r>
            <a:endParaRPr lang="fr-FR" sz="1600" dirty="0"/>
          </a:p>
          <a:p>
            <a:pPr marL="0" indent="0">
              <a:buNone/>
            </a:pPr>
            <a:r>
              <a:rPr lang="fr-FR" sz="1600" b="1" dirty="0"/>
              <a:t>Bourses ITMO</a:t>
            </a:r>
            <a:r>
              <a:rPr lang="fr-FR" sz="1600" dirty="0"/>
              <a:t> :  </a:t>
            </a:r>
            <a:r>
              <a:rPr lang="fr-FR" sz="1600" dirty="0" err="1">
                <a:solidFill>
                  <a:srgbClr val="00FFFF"/>
                </a:solidFill>
              </a:rPr>
              <a:t>Mithilda</a:t>
            </a:r>
            <a:r>
              <a:rPr lang="fr-FR" sz="1600" dirty="0">
                <a:solidFill>
                  <a:srgbClr val="00FFFF"/>
                </a:solidFill>
              </a:rPr>
              <a:t> </a:t>
            </a:r>
            <a:r>
              <a:rPr lang="fr-FR" sz="1600" dirty="0" err="1">
                <a:solidFill>
                  <a:srgbClr val="00FFFF"/>
                </a:solidFill>
              </a:rPr>
              <a:t>Burute</a:t>
            </a:r>
            <a:r>
              <a:rPr lang="fr-FR" sz="1600" dirty="0"/>
              <a:t>, Doctorante, Équipe Manuel </a:t>
            </a:r>
            <a:r>
              <a:rPr lang="fr-FR" sz="1600" dirty="0" err="1"/>
              <a:t>Thery</a:t>
            </a:r>
            <a:endParaRPr lang="fr-FR" sz="1600" dirty="0"/>
          </a:p>
          <a:p>
            <a:pPr marL="0" indent="0">
              <a:buNone/>
            </a:pPr>
            <a:r>
              <a:rPr lang="fr-FR" sz="1600" dirty="0" smtClean="0">
                <a:solidFill>
                  <a:srgbClr val="00FFFF"/>
                </a:solidFill>
              </a:rPr>
              <a:t>	          Nicolas </a:t>
            </a:r>
            <a:r>
              <a:rPr lang="fr-FR" sz="1600" dirty="0" err="1">
                <a:solidFill>
                  <a:srgbClr val="00FFFF"/>
                </a:solidFill>
              </a:rPr>
              <a:t>Taulet</a:t>
            </a:r>
            <a:r>
              <a:rPr lang="fr-FR" sz="1600" dirty="0"/>
              <a:t>, Post-Doctorant, Équipe Bénédicte </a:t>
            </a:r>
            <a:r>
              <a:rPr lang="fr-FR" sz="1600" dirty="0" err="1" smtClean="0"/>
              <a:t>Delaval</a:t>
            </a:r>
            <a:endParaRPr lang="fr-FR" sz="1600" dirty="0" smtClean="0"/>
          </a:p>
          <a:p>
            <a:pPr marL="0" indent="0">
              <a:buNone/>
            </a:pPr>
            <a:endParaRPr lang="fr-FR" sz="1600" dirty="0"/>
          </a:p>
          <a:p>
            <a:r>
              <a:rPr lang="fr-FR" sz="1600" b="1" u="sng" dirty="0"/>
              <a:t>Bourses </a:t>
            </a:r>
            <a:r>
              <a:rPr lang="fr-FR" sz="1600" b="1" u="sng" dirty="0" err="1" smtClean="0"/>
              <a:t>Invadosome</a:t>
            </a:r>
            <a:r>
              <a:rPr lang="fr-FR" sz="1600" b="1" u="sng" dirty="0" smtClean="0"/>
              <a:t> 2015</a:t>
            </a:r>
          </a:p>
          <a:p>
            <a:endParaRPr lang="fr-FR" sz="500" b="1" u="sng" dirty="0" smtClean="0"/>
          </a:p>
          <a:p>
            <a:pPr marL="0" indent="0">
              <a:buNone/>
            </a:pPr>
            <a:r>
              <a:rPr lang="fr-FR" sz="1600" dirty="0" err="1">
                <a:solidFill>
                  <a:srgbClr val="00FFFF"/>
                </a:solidFill>
              </a:rPr>
              <a:t>Yekaterina</a:t>
            </a:r>
            <a:r>
              <a:rPr lang="fr-FR" sz="1600" dirty="0">
                <a:solidFill>
                  <a:srgbClr val="00FFFF"/>
                </a:solidFill>
              </a:rPr>
              <a:t> </a:t>
            </a:r>
            <a:r>
              <a:rPr lang="fr-FR" sz="1600" dirty="0" err="1" smtClean="0">
                <a:solidFill>
                  <a:srgbClr val="00FFFF"/>
                </a:solidFill>
              </a:rPr>
              <a:t>Miroshnikova</a:t>
            </a:r>
            <a:r>
              <a:rPr lang="fr-FR" sz="1600" dirty="0" smtClean="0">
                <a:solidFill>
                  <a:srgbClr val="00FFFF"/>
                </a:solidFill>
              </a:rPr>
              <a:t>,</a:t>
            </a:r>
            <a:r>
              <a:rPr lang="fr-FR" sz="1600" dirty="0"/>
              <a:t> </a:t>
            </a:r>
            <a:r>
              <a:rPr lang="fr-FR" sz="1600" dirty="0" smtClean="0"/>
              <a:t>Post-Doctorante, </a:t>
            </a:r>
            <a:r>
              <a:rPr lang="fr-FR" sz="1600" dirty="0"/>
              <a:t>UJF </a:t>
            </a:r>
            <a:r>
              <a:rPr lang="fr-FR" sz="1600" dirty="0" smtClean="0"/>
              <a:t>- Grenoble </a:t>
            </a:r>
            <a:endParaRPr lang="fr-FR" sz="1600" dirty="0">
              <a:solidFill>
                <a:srgbClr val="00FFFF"/>
              </a:solidFill>
            </a:endParaRPr>
          </a:p>
          <a:p>
            <a:pPr marL="0" indent="0">
              <a:buNone/>
            </a:pPr>
            <a:r>
              <a:rPr lang="fr-FR" sz="1600" dirty="0">
                <a:solidFill>
                  <a:srgbClr val="00FFFF"/>
                </a:solidFill>
              </a:rPr>
              <a:t>Elodie </a:t>
            </a:r>
            <a:r>
              <a:rPr lang="fr-FR" sz="1600" dirty="0" err="1" smtClean="0">
                <a:solidFill>
                  <a:srgbClr val="00FFFF"/>
                </a:solidFill>
              </a:rPr>
              <a:t>Henriet</a:t>
            </a:r>
            <a:r>
              <a:rPr lang="fr-FR" sz="1600" dirty="0" smtClean="0">
                <a:solidFill>
                  <a:srgbClr val="00FFFF"/>
                </a:solidFill>
              </a:rPr>
              <a:t>, </a:t>
            </a:r>
            <a:r>
              <a:rPr lang="fr-FR" sz="1600" dirty="0" smtClean="0"/>
              <a:t>Doctorante, CEA - Toulouse </a:t>
            </a:r>
            <a:endParaRPr lang="fr-FR" sz="1600" dirty="0"/>
          </a:p>
          <a:p>
            <a:pPr marL="0" indent="0">
              <a:buNone/>
            </a:pPr>
            <a:r>
              <a:rPr lang="fr-FR" sz="1600" dirty="0" err="1">
                <a:solidFill>
                  <a:srgbClr val="00FFFF"/>
                </a:solidFill>
              </a:rPr>
              <a:t>Nisha</a:t>
            </a:r>
            <a:r>
              <a:rPr lang="fr-FR" sz="1600" dirty="0">
                <a:solidFill>
                  <a:srgbClr val="00FFFF"/>
                </a:solidFill>
              </a:rPr>
              <a:t> </a:t>
            </a:r>
            <a:r>
              <a:rPr lang="fr-FR" sz="1600" dirty="0" err="1">
                <a:solidFill>
                  <a:srgbClr val="00FFFF"/>
                </a:solidFill>
              </a:rPr>
              <a:t>Mohd</a:t>
            </a:r>
            <a:r>
              <a:rPr lang="fr-FR" sz="1600" dirty="0">
                <a:solidFill>
                  <a:srgbClr val="00FFFF"/>
                </a:solidFill>
              </a:rPr>
              <a:t> </a:t>
            </a:r>
            <a:r>
              <a:rPr lang="fr-FR" sz="1600" dirty="0" smtClean="0">
                <a:solidFill>
                  <a:srgbClr val="00FFFF"/>
                </a:solidFill>
              </a:rPr>
              <a:t>Rafiq,</a:t>
            </a:r>
            <a:r>
              <a:rPr lang="fr-FR" sz="1600" dirty="0">
                <a:solidFill>
                  <a:srgbClr val="00FFFF"/>
                </a:solidFill>
              </a:rPr>
              <a:t> </a:t>
            </a:r>
            <a:r>
              <a:rPr lang="fr-FR" sz="1600" dirty="0" smtClean="0"/>
              <a:t>Post-Doctorante, National </a:t>
            </a:r>
            <a:r>
              <a:rPr lang="fr-FR" sz="1600" dirty="0" err="1" smtClean="0"/>
              <a:t>University</a:t>
            </a:r>
            <a:r>
              <a:rPr lang="fr-FR" sz="1600" dirty="0" smtClean="0"/>
              <a:t> of Singapore</a:t>
            </a:r>
            <a:endParaRPr lang="fr-FR" sz="1600" dirty="0"/>
          </a:p>
          <a:p>
            <a:pPr marL="0" indent="0">
              <a:buNone/>
            </a:pPr>
            <a:r>
              <a:rPr lang="fr-FR" sz="1600" dirty="0" smtClean="0">
                <a:solidFill>
                  <a:srgbClr val="00FFFF"/>
                </a:solidFill>
              </a:rPr>
              <a:t>Julie Di Martino, Post-Doctorante, </a:t>
            </a:r>
            <a:r>
              <a:rPr lang="fr-FR" sz="1600" dirty="0" smtClean="0"/>
              <a:t>INSERM </a:t>
            </a:r>
            <a:r>
              <a:rPr lang="fr-FR" sz="1600" dirty="0" err="1" smtClean="0"/>
              <a:t>Gref</a:t>
            </a:r>
            <a:r>
              <a:rPr lang="fr-FR" sz="1600" dirty="0"/>
              <a:t> </a:t>
            </a:r>
            <a:r>
              <a:rPr lang="fr-FR" sz="1600" dirty="0" smtClean="0"/>
              <a:t>- Bordeaux</a:t>
            </a:r>
            <a:endParaRPr lang="fr-FR" sz="1600" dirty="0">
              <a:solidFill>
                <a:srgbClr val="00FFFF"/>
              </a:solidFill>
            </a:endParaRPr>
          </a:p>
        </p:txBody>
      </p:sp>
    </p:spTree>
    <p:extLst>
      <p:ext uri="{BB962C8B-B14F-4D97-AF65-F5344CB8AC3E}">
        <p14:creationId xmlns:p14="http://schemas.microsoft.com/office/powerpoint/2010/main" val="219658285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3624411468"/>
              </p:ext>
            </p:extLst>
          </p:nvPr>
        </p:nvGraphicFramePr>
        <p:xfrm>
          <a:off x="395535" y="836712"/>
          <a:ext cx="8424936" cy="5760371"/>
        </p:xfrm>
        <a:graphic>
          <a:graphicData uri="http://schemas.openxmlformats.org/drawingml/2006/table">
            <a:tbl>
              <a:tblPr>
                <a:tableStyleId>{69CF1AB2-1976-4502-BF36-3FF5EA218861}</a:tableStyleId>
              </a:tblPr>
              <a:tblGrid>
                <a:gridCol w="2622750"/>
                <a:gridCol w="2622750"/>
                <a:gridCol w="3179436"/>
              </a:tblGrid>
              <a:tr h="213309">
                <a:tc gridSpan="3">
                  <a:txBody>
                    <a:bodyPr/>
                    <a:lstStyle/>
                    <a:p>
                      <a:pPr algn="l" fontAlgn="b"/>
                      <a:r>
                        <a:rPr lang="fr-FR" sz="1200" u="none" strike="noStrike" dirty="0" smtClean="0">
                          <a:effectLst/>
                        </a:rPr>
                        <a:t>Bourses SBCF - Mars 2015</a:t>
                      </a:r>
                      <a:endParaRPr lang="fr-FR" sz="1200" b="1" i="0" u="none" strike="noStrike" dirty="0">
                        <a:solidFill>
                          <a:srgbClr val="FFFFFF"/>
                        </a:solidFill>
                        <a:effectLst/>
                        <a:latin typeface="Calibri"/>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Antkowiak</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Adrien</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dirty="0" err="1">
                          <a:effectLst/>
                        </a:rPr>
                        <a:t>Daynac</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a:effectLst/>
                        </a:rPr>
                        <a:t>Mathieu</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gridSpan="3">
                  <a:txBody>
                    <a:bodyPr/>
                    <a:lstStyle/>
                    <a:p>
                      <a:pPr algn="l" fontAlgn="b"/>
                      <a:r>
                        <a:rPr lang="fr-FR" sz="1200" u="none" strike="noStrike" dirty="0" smtClean="0">
                          <a:effectLst/>
                        </a:rPr>
                        <a:t>Bourses SBCF - Juin 2015</a:t>
                      </a:r>
                      <a:endParaRPr lang="fr-FR" sz="1200" b="1" i="0" u="none" strike="noStrike" dirty="0">
                        <a:solidFill>
                          <a:srgbClr val="FFFFFF"/>
                        </a:solidFill>
                        <a:effectLst/>
                        <a:latin typeface="+mn-lt"/>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Costache</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a:effectLst/>
                        </a:rPr>
                        <a:t>Vlad</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Gabel</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Marion</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Grassart</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a:effectLst/>
                        </a:rPr>
                        <a:t>Alexandre</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Pinot</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a:effectLst/>
                        </a:rPr>
                        <a:t>Mathieu </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 </a:t>
                      </a:r>
                      <a:r>
                        <a:rPr lang="fr-FR" sz="1200" u="none" strike="noStrike" dirty="0">
                          <a:effectLst/>
                        </a:rPr>
                        <a:t>000€</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dirty="0" err="1">
                          <a:effectLst/>
                        </a:rPr>
                        <a:t>Rouvière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a:effectLst/>
                        </a:rPr>
                        <a:t>Jérôme</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600</a:t>
                      </a:r>
                      <a:r>
                        <a:rPr lang="fr-FR" sz="1200" u="none" strike="noStrike" dirty="0">
                          <a:effectLst/>
                        </a:rPr>
                        <a:t>€</a:t>
                      </a:r>
                      <a:endParaRPr lang="fr-FR" sz="1200" b="1" i="0" u="none" strike="noStrike" dirty="0">
                        <a:solidFill>
                          <a:srgbClr val="FF0000"/>
                        </a:solidFill>
                        <a:effectLst/>
                        <a:latin typeface="Calibri"/>
                      </a:endParaRPr>
                    </a:p>
                  </a:txBody>
                  <a:tcPr marL="7347" marR="7347" marT="7347" marB="0" anchor="b"/>
                </a:tc>
              </a:tr>
              <a:tr h="187838">
                <a:tc gridSpan="3">
                  <a:txBody>
                    <a:bodyPr/>
                    <a:lstStyle/>
                    <a:p>
                      <a:pPr algn="l" fontAlgn="b"/>
                      <a:r>
                        <a:rPr lang="fr-FR" sz="1200" u="none" strike="noStrike" dirty="0" smtClean="0">
                          <a:effectLst/>
                        </a:rPr>
                        <a:t>Bourses SBCF - Septembre 2015</a:t>
                      </a:r>
                      <a:endParaRPr lang="fr-FR" sz="1200" b="1" i="0" u="none" strike="noStrike" dirty="0">
                        <a:solidFill>
                          <a:srgbClr val="FFFFFF"/>
                        </a:solidFill>
                        <a:effectLst/>
                        <a:latin typeface="+mn-lt"/>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Al Jord</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Adel </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Dillard</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Pierre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endParaRPr lang="fr-FR" sz="1200" b="1" i="0" u="none" strike="noStrike" dirty="0">
                        <a:solidFill>
                          <a:srgbClr val="FF0000"/>
                        </a:solidFill>
                        <a:effectLst/>
                        <a:latin typeface="+mn-lt"/>
                      </a:endParaRPr>
                    </a:p>
                  </a:txBody>
                  <a:tcPr marL="7347" marR="7347" marT="7347" marB="0" anchor="b"/>
                </a:tc>
              </a:tr>
              <a:tr h="187838">
                <a:tc>
                  <a:txBody>
                    <a:bodyPr/>
                    <a:lstStyle/>
                    <a:p>
                      <a:pPr algn="ctr" fontAlgn="b"/>
                      <a:r>
                        <a:rPr lang="fr-FR" sz="1200" u="none" strike="noStrike" dirty="0">
                          <a:effectLst/>
                        </a:rPr>
                        <a:t>Planchon</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a:effectLst/>
                        </a:rPr>
                        <a:t>Damien </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endParaRPr lang="fr-FR" sz="1200" b="1" i="0" u="none" strike="noStrike" dirty="0">
                        <a:solidFill>
                          <a:srgbClr val="FF0000"/>
                        </a:solidFill>
                        <a:effectLst/>
                        <a:latin typeface="+mn-lt"/>
                      </a:endParaRPr>
                    </a:p>
                  </a:txBody>
                  <a:tcPr marL="7347" marR="7347" marT="7347" marB="0" anchor="b"/>
                </a:tc>
              </a:tr>
              <a:tr h="187838">
                <a:tc gridSpan="3">
                  <a:txBody>
                    <a:bodyPr/>
                    <a:lstStyle/>
                    <a:p>
                      <a:pPr algn="l" fontAlgn="b"/>
                      <a:r>
                        <a:rPr lang="fr-FR" sz="1200" u="none" strike="noStrike" dirty="0" smtClean="0">
                          <a:effectLst/>
                        </a:rPr>
                        <a:t>Bourses SBCF - Décembre 2015</a:t>
                      </a:r>
                      <a:endParaRPr lang="fr-FR" sz="1200" b="1" i="0" u="none" strike="noStrike" dirty="0">
                        <a:solidFill>
                          <a:srgbClr val="FFFFFF"/>
                        </a:solidFill>
                        <a:effectLst/>
                        <a:latin typeface="+mn-lt"/>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Daussy</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Coralie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endParaRPr lang="fr-FR" sz="1200" b="1" i="0" u="none" strike="noStrike" dirty="0">
                        <a:solidFill>
                          <a:srgbClr val="FF0000"/>
                        </a:solidFill>
                        <a:effectLst/>
                        <a:latin typeface="+mn-lt"/>
                      </a:endParaRPr>
                    </a:p>
                  </a:txBody>
                  <a:tcPr marL="7347" marR="7347" marT="7347" marB="0" anchor="b"/>
                </a:tc>
              </a:tr>
              <a:tr h="187838">
                <a:tc>
                  <a:txBody>
                    <a:bodyPr/>
                    <a:lstStyle/>
                    <a:p>
                      <a:pPr algn="ctr" fontAlgn="b"/>
                      <a:r>
                        <a:rPr lang="fr-FR" sz="1200" u="none" strike="noStrike">
                          <a:effectLst/>
                        </a:rPr>
                        <a:t>Mercat </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Benjamin</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endParaRPr lang="fr-FR" sz="1200" b="1" i="0" u="none" strike="noStrike" dirty="0">
                        <a:solidFill>
                          <a:srgbClr val="FF0000"/>
                        </a:solidFill>
                        <a:effectLst/>
                        <a:latin typeface="+mn-lt"/>
                      </a:endParaRPr>
                    </a:p>
                  </a:txBody>
                  <a:tcPr marL="7347" marR="7347" marT="7347" marB="0" anchor="b"/>
                </a:tc>
              </a:tr>
              <a:tr h="187838">
                <a:tc gridSpan="3">
                  <a:txBody>
                    <a:bodyPr/>
                    <a:lstStyle/>
                    <a:p>
                      <a:pPr algn="l" fontAlgn="b"/>
                      <a:r>
                        <a:rPr lang="fr-FR" sz="1200" u="none" strike="noStrike" dirty="0" smtClean="0">
                          <a:effectLst/>
                        </a:rPr>
                        <a:t>Bourses ASCB 2015</a:t>
                      </a:r>
                      <a:endParaRPr lang="fr-FR" sz="1200" b="1" i="0" u="none" strike="noStrike" dirty="0">
                        <a:solidFill>
                          <a:srgbClr val="FFFFFF"/>
                        </a:solidFill>
                        <a:effectLst/>
                        <a:latin typeface="Calibri"/>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Burute</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a:effectLst/>
                        </a:rPr>
                        <a:t>Mithilda</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500€ - ITMO </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Gressin</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Laurène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 ASCB/SBCF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Klinkert</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Kerstin</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 ASCB/SBCF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Kowal</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Joanna</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r>
                        <a:rPr lang="fr-FR" sz="1200" u="none" strike="noStrike" baseline="0" dirty="0" smtClean="0">
                          <a:effectLst/>
                        </a:rPr>
                        <a:t> - </a:t>
                      </a:r>
                      <a:r>
                        <a:rPr lang="fr-FR" sz="1200" u="none" strike="noStrike" dirty="0" smtClean="0">
                          <a:effectLst/>
                        </a:rPr>
                        <a:t>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Krndija</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Denis</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r>
                        <a:rPr lang="fr-FR" sz="1200" u="none" strike="noStrike" baseline="0" dirty="0" smtClean="0">
                          <a:effectLst/>
                        </a:rPr>
                        <a:t> - </a:t>
                      </a:r>
                      <a:r>
                        <a:rPr lang="fr-FR" sz="1200" u="none" strike="noStrike" dirty="0" smtClean="0">
                          <a:effectLst/>
                        </a:rPr>
                        <a:t>SBCF</a:t>
                      </a:r>
                      <a:endParaRPr lang="fr-FR" sz="1200" b="1" i="0" u="none" strike="noStrike" dirty="0">
                        <a:solidFill>
                          <a:srgbClr val="FF0000"/>
                        </a:solidFill>
                        <a:effectLst/>
                        <a:latin typeface="+mn-lt"/>
                      </a:endParaRPr>
                    </a:p>
                  </a:txBody>
                  <a:tcPr marL="7347" marR="7347" marT="7347" marB="0" anchor="b"/>
                </a:tc>
              </a:tr>
              <a:tr h="187838">
                <a:tc>
                  <a:txBody>
                    <a:bodyPr/>
                    <a:lstStyle/>
                    <a:p>
                      <a:pPr algn="ctr" fontAlgn="b"/>
                      <a:r>
                        <a:rPr lang="fr-FR" sz="1200" u="none" strike="noStrike">
                          <a:effectLst/>
                        </a:rPr>
                        <a:t>Santos</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Carina</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1000€</a:t>
                      </a:r>
                      <a:r>
                        <a:rPr lang="fr-FR" sz="1200" u="none" strike="noStrike" baseline="0" dirty="0" smtClean="0">
                          <a:effectLst/>
                        </a:rPr>
                        <a:t> - </a:t>
                      </a:r>
                      <a:r>
                        <a:rPr lang="fr-FR" sz="1200" u="none" strike="noStrike" dirty="0" smtClean="0">
                          <a:effectLst/>
                        </a:rPr>
                        <a:t>SBCF</a:t>
                      </a:r>
                      <a:endParaRPr lang="fr-FR" sz="1200" b="1" i="0" u="none" strike="noStrike" dirty="0">
                        <a:solidFill>
                          <a:srgbClr val="FF0000"/>
                        </a:solidFill>
                        <a:effectLst/>
                        <a:latin typeface="+mn-lt"/>
                      </a:endParaRPr>
                    </a:p>
                  </a:txBody>
                  <a:tcPr marL="7347" marR="7347" marT="7347" marB="0" anchor="b"/>
                </a:tc>
              </a:tr>
              <a:tr h="187838">
                <a:tc>
                  <a:txBody>
                    <a:bodyPr/>
                    <a:lstStyle/>
                    <a:p>
                      <a:pPr algn="ctr" fontAlgn="b"/>
                      <a:r>
                        <a:rPr lang="fr-FR" sz="1200" u="none" strike="noStrike">
                          <a:effectLst/>
                        </a:rPr>
                        <a:t>Taulet</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Nicolas</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500€ - ITMO </a:t>
                      </a:r>
                      <a:endParaRPr lang="fr-FR" sz="1200" b="1" i="0" u="none" strike="noStrike" dirty="0">
                        <a:solidFill>
                          <a:srgbClr val="FF0000"/>
                        </a:solidFill>
                        <a:effectLst/>
                        <a:latin typeface="+mn-lt"/>
                      </a:endParaRPr>
                    </a:p>
                  </a:txBody>
                  <a:tcPr marL="7347" marR="7347" marT="7347" marB="0" anchor="b"/>
                </a:tc>
              </a:tr>
              <a:tr h="187838">
                <a:tc gridSpan="3">
                  <a:txBody>
                    <a:bodyPr/>
                    <a:lstStyle/>
                    <a:p>
                      <a:pPr algn="l" fontAlgn="b"/>
                      <a:r>
                        <a:rPr lang="fr-FR" sz="1200" u="none" strike="noStrike" dirty="0" smtClean="0">
                          <a:effectLst/>
                        </a:rPr>
                        <a:t>Bourses</a:t>
                      </a:r>
                      <a:r>
                        <a:rPr lang="fr-FR" sz="1200" u="none" strike="noStrike" baseline="0" dirty="0" smtClean="0">
                          <a:effectLst/>
                        </a:rPr>
                        <a:t> </a:t>
                      </a:r>
                      <a:r>
                        <a:rPr lang="fr-FR" sz="1200" u="none" strike="noStrike" dirty="0" smtClean="0">
                          <a:effectLst/>
                        </a:rPr>
                        <a:t>Congrès </a:t>
                      </a:r>
                      <a:r>
                        <a:rPr lang="fr-FR" sz="1200" u="none" strike="noStrike" dirty="0" err="1">
                          <a:effectLst/>
                        </a:rPr>
                        <a:t>Invadosome</a:t>
                      </a:r>
                      <a:r>
                        <a:rPr lang="fr-FR" sz="1200" u="none" strike="noStrike" dirty="0">
                          <a:effectLst/>
                        </a:rPr>
                        <a:t>  Octobre 2015</a:t>
                      </a:r>
                      <a:endParaRPr lang="fr-FR" sz="1200" b="1" i="0" u="none" strike="noStrike" dirty="0">
                        <a:solidFill>
                          <a:srgbClr val="FFFFFF"/>
                        </a:solidFill>
                        <a:effectLst/>
                        <a:latin typeface="Calibri"/>
                      </a:endParaRPr>
                    </a:p>
                  </a:txBody>
                  <a:tcPr marL="7347" marR="7347" marT="7347" marB="0" anchor="b">
                    <a:solidFill>
                      <a:srgbClr val="00FFFF"/>
                    </a:solidFill>
                  </a:tcPr>
                </a:tc>
                <a:tc hMerge="1">
                  <a:txBody>
                    <a:bodyPr/>
                    <a:lstStyle/>
                    <a:p>
                      <a:endParaRPr lang="fr-FR"/>
                    </a:p>
                  </a:txBody>
                  <a:tcPr/>
                </a:tc>
                <a:tc hMerge="1">
                  <a:txBody>
                    <a:bodyPr/>
                    <a:lstStyle/>
                    <a:p>
                      <a:endParaRPr lang="fr-FR"/>
                    </a:p>
                  </a:txBody>
                  <a:tcPr/>
                </a:tc>
              </a:tr>
              <a:tr h="187838">
                <a:tc>
                  <a:txBody>
                    <a:bodyPr/>
                    <a:lstStyle/>
                    <a:p>
                      <a:pPr algn="ctr" fontAlgn="b"/>
                      <a:r>
                        <a:rPr lang="fr-FR" sz="1200" u="none" strike="noStrike">
                          <a:effectLst/>
                        </a:rPr>
                        <a:t>Miroshnikova</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err="1">
                          <a:effectLst/>
                        </a:rPr>
                        <a:t>Yekaterina</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400€</a:t>
                      </a:r>
                      <a:r>
                        <a:rPr lang="fr-FR" sz="1200" u="none" strike="noStrike" baseline="0" dirty="0" smtClean="0">
                          <a:effectLst/>
                        </a:rPr>
                        <a:t> - 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Henriet</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Elodie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smtClean="0">
                          <a:effectLst/>
                        </a:rPr>
                        <a:t>400€</a:t>
                      </a:r>
                      <a:r>
                        <a:rPr lang="fr-FR" sz="1200" u="none" strike="noStrike" baseline="0" smtClean="0">
                          <a:effectLst/>
                        </a:rPr>
                        <a:t> - 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Mohd Rafiq</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err="1">
                          <a:effectLst/>
                        </a:rPr>
                        <a:t>Nisha</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smtClean="0">
                          <a:effectLst/>
                        </a:rPr>
                        <a:t>400€</a:t>
                      </a:r>
                      <a:r>
                        <a:rPr lang="fr-FR" sz="1200" u="none" strike="noStrike" baseline="0" smtClean="0">
                          <a:effectLst/>
                        </a:rPr>
                        <a:t> - 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200" u="none" strike="noStrike">
                          <a:effectLst/>
                        </a:rPr>
                        <a:t>Di Martino</a:t>
                      </a:r>
                      <a:endParaRPr lang="fr-FR" sz="1200" b="1" i="0" u="none" strike="noStrike">
                        <a:solidFill>
                          <a:srgbClr val="000000"/>
                        </a:solidFill>
                        <a:effectLst/>
                        <a:latin typeface="Calibri"/>
                      </a:endParaRPr>
                    </a:p>
                  </a:txBody>
                  <a:tcPr marL="7347" marR="7347" marT="7347" marB="0" anchor="b"/>
                </a:tc>
                <a:tc>
                  <a:txBody>
                    <a:bodyPr/>
                    <a:lstStyle/>
                    <a:p>
                      <a:pPr algn="ctr" fontAlgn="b"/>
                      <a:r>
                        <a:rPr lang="fr-FR" sz="1200" u="none" strike="noStrike" dirty="0">
                          <a:effectLst/>
                        </a:rPr>
                        <a:t>Julie</a:t>
                      </a:r>
                      <a:endParaRPr lang="fr-FR" sz="1200" b="1" i="0" u="none" strike="noStrike" dirty="0">
                        <a:solidFill>
                          <a:srgbClr val="000000"/>
                        </a:solidFill>
                        <a:effectLst/>
                        <a:latin typeface="Calibri"/>
                      </a:endParaRPr>
                    </a:p>
                  </a:txBody>
                  <a:tcPr marL="7347" marR="7347" marT="7347" marB="0" anchor="b"/>
                </a:tc>
                <a:tc>
                  <a:txBody>
                    <a:bodyPr/>
                    <a:lstStyle/>
                    <a:p>
                      <a:pPr algn="ctr" fontAlgn="b"/>
                      <a:r>
                        <a:rPr lang="fr-FR" sz="1200" u="none" strike="noStrike" dirty="0" smtClean="0">
                          <a:effectLst/>
                        </a:rPr>
                        <a:t>400€</a:t>
                      </a:r>
                      <a:r>
                        <a:rPr lang="fr-FR" sz="1200" u="none" strike="noStrike" baseline="0" dirty="0" smtClean="0">
                          <a:effectLst/>
                        </a:rPr>
                        <a:t> - SBCF</a:t>
                      </a:r>
                      <a:endParaRPr lang="fr-FR" sz="1200" b="1" i="0" u="none" strike="noStrike" dirty="0">
                        <a:solidFill>
                          <a:srgbClr val="FF0000"/>
                        </a:solidFill>
                        <a:effectLst/>
                        <a:latin typeface="Calibri"/>
                      </a:endParaRPr>
                    </a:p>
                  </a:txBody>
                  <a:tcPr marL="7347" marR="7347" marT="7347" marB="0" anchor="b"/>
                </a:tc>
              </a:tr>
              <a:tr h="187838">
                <a:tc>
                  <a:txBody>
                    <a:bodyPr/>
                    <a:lstStyle/>
                    <a:p>
                      <a:pPr algn="ctr" fontAlgn="b"/>
                      <a:r>
                        <a:rPr lang="fr-FR" sz="1400" b="1" i="0" u="none" strike="noStrike" dirty="0" smtClean="0">
                          <a:solidFill>
                            <a:srgbClr val="FF0000"/>
                          </a:solidFill>
                          <a:effectLst/>
                          <a:latin typeface="Calibri"/>
                        </a:rPr>
                        <a:t>TOTAL</a:t>
                      </a:r>
                      <a:endParaRPr lang="fr-FR" sz="1400" b="1" i="0" u="none" strike="noStrike" dirty="0">
                        <a:solidFill>
                          <a:srgbClr val="FF0000"/>
                        </a:solidFill>
                        <a:effectLst/>
                        <a:latin typeface="Calibri"/>
                      </a:endParaRPr>
                    </a:p>
                  </a:txBody>
                  <a:tcPr marL="7347" marR="7347" marT="7347" marB="0" anchor="b"/>
                </a:tc>
                <a:tc>
                  <a:txBody>
                    <a:bodyPr/>
                    <a:lstStyle/>
                    <a:p>
                      <a:pPr algn="ctr" fontAlgn="b"/>
                      <a:r>
                        <a:rPr lang="fr-FR" sz="1400" b="1" i="0" u="none" strike="noStrike" dirty="0" smtClean="0">
                          <a:solidFill>
                            <a:srgbClr val="FF0000"/>
                          </a:solidFill>
                          <a:effectLst/>
                          <a:latin typeface="Calibri"/>
                        </a:rPr>
                        <a:t>21 Bourses SBCF + 2 Bourses ITMO</a:t>
                      </a:r>
                      <a:endParaRPr lang="fr-FR" sz="1400" b="1" i="0" u="none" strike="noStrike" dirty="0">
                        <a:solidFill>
                          <a:srgbClr val="FF0000"/>
                        </a:solidFill>
                        <a:effectLst/>
                        <a:latin typeface="Calibri"/>
                      </a:endParaRPr>
                    </a:p>
                  </a:txBody>
                  <a:tcPr marL="7347" marR="7347" marT="7347" marB="0" anchor="b"/>
                </a:tc>
                <a:tc>
                  <a:txBody>
                    <a:bodyPr/>
                    <a:lstStyle/>
                    <a:p>
                      <a:pPr algn="ctr" fontAlgn="b"/>
                      <a:r>
                        <a:rPr lang="fr-FR" sz="1400" b="1" i="0" u="none" strike="noStrike" dirty="0" smtClean="0">
                          <a:solidFill>
                            <a:srgbClr val="FF0000"/>
                          </a:solidFill>
                          <a:effectLst/>
                          <a:latin typeface="+mn-lt"/>
                        </a:rPr>
                        <a:t>SBCF = 16 200€</a:t>
                      </a:r>
                      <a:r>
                        <a:rPr lang="fr-FR" sz="1400" b="1" i="0" u="none" strike="noStrike" baseline="0" dirty="0" smtClean="0">
                          <a:solidFill>
                            <a:srgbClr val="FF0000"/>
                          </a:solidFill>
                          <a:effectLst/>
                          <a:latin typeface="+mn-lt"/>
                        </a:rPr>
                        <a:t> + ITMO = 1000€</a:t>
                      </a:r>
                      <a:endParaRPr lang="fr-FR" sz="1400" b="1" i="0" u="none" strike="noStrike" dirty="0">
                        <a:solidFill>
                          <a:srgbClr val="FF0000"/>
                        </a:solidFill>
                        <a:effectLst/>
                        <a:latin typeface="+mn-lt"/>
                      </a:endParaRPr>
                    </a:p>
                  </a:txBody>
                  <a:tcPr marL="7347" marR="7347" marT="7347" marB="0" anchor="b"/>
                </a:tc>
              </a:tr>
            </a:tbl>
          </a:graphicData>
        </a:graphic>
      </p:graphicFrame>
      <p:sp>
        <p:nvSpPr>
          <p:cNvPr id="6" name="Rectangle 5"/>
          <p:cNvSpPr/>
          <p:nvPr/>
        </p:nvSpPr>
        <p:spPr>
          <a:xfrm>
            <a:off x="0" y="188640"/>
            <a:ext cx="9144000" cy="584775"/>
          </a:xfrm>
          <a:prstGeom prst="rect">
            <a:avLst/>
          </a:prstGeom>
        </p:spPr>
        <p:txBody>
          <a:bodyPr wrap="square">
            <a:spAutoFit/>
          </a:bodyPr>
          <a:lstStyle/>
          <a:p>
            <a:pPr algn="ctr"/>
            <a:r>
              <a:rPr lang="en-US" sz="3200" b="1" u="sng" dirty="0" err="1" smtClean="0"/>
              <a:t>Récapitulatif</a:t>
            </a:r>
            <a:r>
              <a:rPr lang="en-US" sz="3200" b="1" u="sng" dirty="0" smtClean="0"/>
              <a:t> - Attribution des Bourses </a:t>
            </a:r>
            <a:endParaRPr lang="en-US" sz="3200" b="1" u="sng" dirty="0"/>
          </a:p>
        </p:txBody>
      </p:sp>
    </p:spTree>
    <p:extLst>
      <p:ext uri="{BB962C8B-B14F-4D97-AF65-F5344CB8AC3E}">
        <p14:creationId xmlns:p14="http://schemas.microsoft.com/office/powerpoint/2010/main" val="168716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19672" y="5157192"/>
            <a:ext cx="4231841" cy="2169825"/>
          </a:xfrm>
          <a:prstGeom prst="rect">
            <a:avLst/>
          </a:prstGeom>
          <a:noFill/>
        </p:spPr>
        <p:txBody>
          <a:bodyPr wrap="none" rtlCol="0">
            <a:spAutoFit/>
          </a:bodyPr>
          <a:lstStyle/>
          <a:p>
            <a:pPr algn="ctr"/>
            <a:r>
              <a:rPr lang="fr-FR" sz="4500" dirty="0" err="1" smtClean="0">
                <a:solidFill>
                  <a:srgbClr val="00FFFF"/>
                </a:solidFill>
              </a:rPr>
              <a:t>www.sbcf.fr</a:t>
            </a:r>
            <a:endParaRPr lang="fr-FR" sz="4500" dirty="0" smtClean="0">
              <a:solidFill>
                <a:srgbClr val="00FFFF"/>
              </a:solidFill>
              <a:hlinkClick r:id="rId2"/>
            </a:endParaRPr>
          </a:p>
          <a:p>
            <a:pPr algn="ctr"/>
            <a:r>
              <a:rPr lang="fr-FR" sz="4500" dirty="0" smtClean="0">
                <a:solidFill>
                  <a:srgbClr val="00FFFF"/>
                </a:solidFill>
              </a:rPr>
              <a:t>free </a:t>
            </a:r>
            <a:r>
              <a:rPr lang="fr-FR" sz="4500" dirty="0" err="1">
                <a:solidFill>
                  <a:srgbClr val="00FFFF"/>
                </a:solidFill>
              </a:rPr>
              <a:t>membership</a:t>
            </a:r>
            <a:endParaRPr lang="fr-FR" sz="4500" dirty="0">
              <a:solidFill>
                <a:srgbClr val="00FFFF"/>
              </a:solidFill>
            </a:endParaRPr>
          </a:p>
          <a:p>
            <a:pPr algn="ctr"/>
            <a:endParaRPr lang="fr-FR" sz="4500" dirty="0">
              <a:solidFill>
                <a:srgbClr val="00B0F0"/>
              </a:solidFill>
            </a:endParaRPr>
          </a:p>
        </p:txBody>
      </p:sp>
      <p:sp>
        <p:nvSpPr>
          <p:cNvPr id="2" name="ZoneTexte 1"/>
          <p:cNvSpPr txBox="1"/>
          <p:nvPr/>
        </p:nvSpPr>
        <p:spPr>
          <a:xfrm>
            <a:off x="188420" y="2895600"/>
            <a:ext cx="7355380" cy="1708160"/>
          </a:xfrm>
          <a:prstGeom prst="rect">
            <a:avLst/>
          </a:prstGeom>
          <a:noFill/>
        </p:spPr>
        <p:txBody>
          <a:bodyPr wrap="none" rtlCol="0">
            <a:spAutoFit/>
          </a:bodyPr>
          <a:lstStyle/>
          <a:p>
            <a:pPr algn="ctr"/>
            <a:r>
              <a:rPr lang="fr-FR" sz="3500" dirty="0" smtClean="0">
                <a:solidFill>
                  <a:srgbClr val="00FFFF"/>
                </a:solidFill>
              </a:rPr>
              <a:t>The French Society for </a:t>
            </a:r>
            <a:r>
              <a:rPr lang="fr-FR" sz="3500" dirty="0" err="1" smtClean="0">
                <a:solidFill>
                  <a:srgbClr val="00FFFF"/>
                </a:solidFill>
              </a:rPr>
              <a:t>Cell</a:t>
            </a:r>
            <a:r>
              <a:rPr lang="fr-FR" sz="3500" dirty="0" smtClean="0">
                <a:solidFill>
                  <a:srgbClr val="00FFFF"/>
                </a:solidFill>
              </a:rPr>
              <a:t> </a:t>
            </a:r>
            <a:r>
              <a:rPr lang="fr-FR" sz="3500" dirty="0" err="1" smtClean="0">
                <a:solidFill>
                  <a:srgbClr val="00FFFF"/>
                </a:solidFill>
              </a:rPr>
              <a:t>Biology</a:t>
            </a:r>
            <a:endParaRPr lang="fr-FR" sz="3500" dirty="0">
              <a:solidFill>
                <a:srgbClr val="00FFFF"/>
              </a:solidFill>
            </a:endParaRPr>
          </a:p>
          <a:p>
            <a:pPr algn="ctr"/>
            <a:r>
              <a:rPr lang="fr-FR" sz="3500" dirty="0" err="1" smtClean="0">
                <a:solidFill>
                  <a:srgbClr val="00FFFF"/>
                </a:solidFill>
              </a:rPr>
              <a:t>aims</a:t>
            </a:r>
            <a:r>
              <a:rPr lang="fr-FR" sz="3500" dirty="0" smtClean="0">
                <a:solidFill>
                  <a:srgbClr val="00FFFF"/>
                </a:solidFill>
              </a:rPr>
              <a:t> </a:t>
            </a:r>
            <a:r>
              <a:rPr lang="fr-FR" sz="3500" dirty="0" err="1" smtClean="0">
                <a:solidFill>
                  <a:srgbClr val="00FFFF"/>
                </a:solidFill>
              </a:rPr>
              <a:t>at</a:t>
            </a:r>
            <a:r>
              <a:rPr lang="fr-FR" sz="3500" dirty="0" smtClean="0">
                <a:solidFill>
                  <a:srgbClr val="00FFFF"/>
                </a:solidFill>
              </a:rPr>
              <a:t> </a:t>
            </a:r>
            <a:r>
              <a:rPr lang="fr-FR" sz="3500" dirty="0" err="1" smtClean="0">
                <a:solidFill>
                  <a:srgbClr val="00FFFF"/>
                </a:solidFill>
              </a:rPr>
              <a:t>promoting</a:t>
            </a:r>
            <a:r>
              <a:rPr lang="fr-FR" sz="3500" dirty="0" smtClean="0">
                <a:solidFill>
                  <a:srgbClr val="00FFFF"/>
                </a:solidFill>
              </a:rPr>
              <a:t> </a:t>
            </a:r>
            <a:r>
              <a:rPr lang="fr-FR" sz="3500" dirty="0" err="1" smtClean="0">
                <a:solidFill>
                  <a:srgbClr val="00FFFF"/>
                </a:solidFill>
              </a:rPr>
              <a:t>cell</a:t>
            </a:r>
            <a:r>
              <a:rPr lang="fr-FR" sz="3500" dirty="0" smtClean="0">
                <a:solidFill>
                  <a:srgbClr val="00FFFF"/>
                </a:solidFill>
              </a:rPr>
              <a:t> </a:t>
            </a:r>
            <a:r>
              <a:rPr lang="fr-FR" sz="3500" dirty="0" err="1" smtClean="0">
                <a:solidFill>
                  <a:srgbClr val="00FFFF"/>
                </a:solidFill>
              </a:rPr>
              <a:t>biology</a:t>
            </a:r>
            <a:r>
              <a:rPr lang="fr-FR" sz="3500" dirty="0" smtClean="0">
                <a:solidFill>
                  <a:srgbClr val="00FFFF"/>
                </a:solidFill>
              </a:rPr>
              <a:t> </a:t>
            </a:r>
            <a:r>
              <a:rPr lang="fr-FR" sz="3500" dirty="0" err="1" smtClean="0">
                <a:solidFill>
                  <a:srgbClr val="00FFFF"/>
                </a:solidFill>
              </a:rPr>
              <a:t>research</a:t>
            </a:r>
            <a:endParaRPr lang="fr-FR" sz="3500" dirty="0">
              <a:solidFill>
                <a:srgbClr val="00FFFF"/>
              </a:solidFill>
            </a:endParaRPr>
          </a:p>
          <a:p>
            <a:pPr algn="ctr"/>
            <a:r>
              <a:rPr lang="fr-FR" sz="3500" dirty="0" smtClean="0">
                <a:solidFill>
                  <a:srgbClr val="00FFFF"/>
                </a:solidFill>
              </a:rPr>
              <a:t>and </a:t>
            </a:r>
            <a:r>
              <a:rPr lang="fr-FR" sz="3500" dirty="0" err="1" smtClean="0">
                <a:solidFill>
                  <a:srgbClr val="00FFFF"/>
                </a:solidFill>
              </a:rPr>
              <a:t>education</a:t>
            </a:r>
            <a:endParaRPr lang="fr-FR" sz="3500" dirty="0">
              <a:solidFill>
                <a:srgbClr val="00FFFF"/>
              </a:solidFill>
            </a:endParaRPr>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officeArt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304" y="1235075"/>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6490472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411" b="73634"/>
          <a:stretch/>
        </p:blipFill>
        <p:spPr bwMode="auto">
          <a:xfrm>
            <a:off x="-36512" y="1772816"/>
            <a:ext cx="9212578" cy="209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539552" y="4077072"/>
            <a:ext cx="7335021" cy="2062103"/>
          </a:xfrm>
          <a:prstGeom prst="rect">
            <a:avLst/>
          </a:prstGeom>
          <a:noFill/>
        </p:spPr>
        <p:txBody>
          <a:bodyPr wrap="none" rtlCol="0">
            <a:spAutoFit/>
          </a:bodyPr>
          <a:lstStyle/>
          <a:p>
            <a:pPr marL="457200" indent="-457200">
              <a:buFont typeface="Wingdings" panose="05000000000000000000" pitchFamily="2" charset="2"/>
              <a:buChar char="ü"/>
            </a:pPr>
            <a:r>
              <a:rPr lang="fr-FR" sz="3200" dirty="0" err="1" smtClean="0">
                <a:solidFill>
                  <a:srgbClr val="00FFFF"/>
                </a:solidFill>
              </a:rPr>
              <a:t>Founded</a:t>
            </a:r>
            <a:r>
              <a:rPr lang="fr-FR" sz="3200" dirty="0" smtClean="0">
                <a:solidFill>
                  <a:srgbClr val="00FFFF"/>
                </a:solidFill>
              </a:rPr>
              <a:t> in 1983</a:t>
            </a:r>
          </a:p>
          <a:p>
            <a:pPr marL="457200" indent="-457200">
              <a:buFont typeface="Wingdings" panose="05000000000000000000" pitchFamily="2" charset="2"/>
              <a:buChar char="ü"/>
            </a:pPr>
            <a:r>
              <a:rPr lang="fr-FR" sz="3200" dirty="0" smtClean="0">
                <a:solidFill>
                  <a:srgbClr val="00FFFF"/>
                </a:solidFill>
              </a:rPr>
              <a:t>More </a:t>
            </a:r>
            <a:r>
              <a:rPr lang="fr-FR" sz="3200" dirty="0" err="1" smtClean="0">
                <a:solidFill>
                  <a:srgbClr val="00FFFF"/>
                </a:solidFill>
              </a:rPr>
              <a:t>than</a:t>
            </a:r>
            <a:r>
              <a:rPr lang="fr-FR" sz="3200" dirty="0" smtClean="0">
                <a:solidFill>
                  <a:srgbClr val="00FFFF"/>
                </a:solidFill>
              </a:rPr>
              <a:t> 1100 </a:t>
            </a:r>
            <a:r>
              <a:rPr lang="fr-FR" sz="3200" dirty="0" err="1" smtClean="0">
                <a:solidFill>
                  <a:srgbClr val="00FFFF"/>
                </a:solidFill>
              </a:rPr>
              <a:t>members</a:t>
            </a:r>
            <a:r>
              <a:rPr lang="fr-FR" sz="3200" dirty="0" smtClean="0">
                <a:solidFill>
                  <a:srgbClr val="00FFFF"/>
                </a:solidFill>
              </a:rPr>
              <a:t> </a:t>
            </a:r>
          </a:p>
          <a:p>
            <a:pPr marL="457200" indent="-457200">
              <a:buFont typeface="Wingdings" panose="05000000000000000000" pitchFamily="2" charset="2"/>
              <a:buChar char="ü"/>
            </a:pPr>
            <a:r>
              <a:rPr lang="fr-FR" sz="3200" dirty="0" smtClean="0">
                <a:solidFill>
                  <a:srgbClr val="00FFFF"/>
                </a:solidFill>
              </a:rPr>
              <a:t>More </a:t>
            </a:r>
            <a:r>
              <a:rPr lang="fr-FR" sz="3200" dirty="0" err="1" smtClean="0">
                <a:solidFill>
                  <a:srgbClr val="00FFFF"/>
                </a:solidFill>
              </a:rPr>
              <a:t>than</a:t>
            </a:r>
            <a:r>
              <a:rPr lang="fr-FR" sz="3200" dirty="0" smtClean="0">
                <a:solidFill>
                  <a:srgbClr val="00FFFF"/>
                </a:solidFill>
              </a:rPr>
              <a:t> 230 </a:t>
            </a:r>
            <a:r>
              <a:rPr lang="fr-FR" sz="3200" dirty="0" err="1" smtClean="0">
                <a:solidFill>
                  <a:srgbClr val="00FFFF"/>
                </a:solidFill>
              </a:rPr>
              <a:t>affiliated</a:t>
            </a:r>
            <a:r>
              <a:rPr lang="fr-FR" sz="3200" dirty="0" smtClean="0">
                <a:solidFill>
                  <a:srgbClr val="00FFFF"/>
                </a:solidFill>
              </a:rPr>
              <a:t> </a:t>
            </a:r>
            <a:r>
              <a:rPr lang="fr-FR" sz="3200" dirty="0" err="1" smtClean="0">
                <a:solidFill>
                  <a:srgbClr val="00FFFF"/>
                </a:solidFill>
              </a:rPr>
              <a:t>research</a:t>
            </a:r>
            <a:r>
              <a:rPr lang="fr-FR" sz="3200" dirty="0" smtClean="0">
                <a:solidFill>
                  <a:srgbClr val="00FFFF"/>
                </a:solidFill>
              </a:rPr>
              <a:t> teams</a:t>
            </a:r>
          </a:p>
          <a:p>
            <a:pPr marL="457200" indent="-457200">
              <a:buFont typeface="Wingdings" panose="05000000000000000000" pitchFamily="2" charset="2"/>
              <a:buChar char="ü"/>
            </a:pPr>
            <a:r>
              <a:rPr lang="fr-FR" sz="3200" dirty="0" smtClean="0">
                <a:solidFill>
                  <a:srgbClr val="00FFFF"/>
                </a:solidFill>
              </a:rPr>
              <a:t>Mailing </a:t>
            </a:r>
            <a:r>
              <a:rPr lang="fr-FR" sz="3200" dirty="0" err="1" smtClean="0">
                <a:solidFill>
                  <a:srgbClr val="00FFFF"/>
                </a:solidFill>
              </a:rPr>
              <a:t>list</a:t>
            </a:r>
            <a:r>
              <a:rPr lang="fr-FR" sz="3200" dirty="0" smtClean="0">
                <a:solidFill>
                  <a:srgbClr val="00FFFF"/>
                </a:solidFill>
              </a:rPr>
              <a:t> of more </a:t>
            </a:r>
            <a:r>
              <a:rPr lang="fr-FR" sz="3200" dirty="0" err="1" smtClean="0">
                <a:solidFill>
                  <a:srgbClr val="00FFFF"/>
                </a:solidFill>
              </a:rPr>
              <a:t>than</a:t>
            </a:r>
            <a:r>
              <a:rPr lang="fr-FR" sz="3200" dirty="0" smtClean="0">
                <a:solidFill>
                  <a:srgbClr val="00FFFF"/>
                </a:solidFill>
              </a:rPr>
              <a:t> 2000 contacts</a:t>
            </a:r>
            <a:endParaRPr lang="fr-FR" sz="3200" dirty="0">
              <a:solidFill>
                <a:srgbClr val="00FFFF"/>
              </a:solidFill>
            </a:endParaRPr>
          </a:p>
        </p:txBody>
      </p:sp>
      <p:sp>
        <p:nvSpPr>
          <p:cNvPr id="7" name="ZoneTexte 6"/>
          <p:cNvSpPr txBox="1"/>
          <p:nvPr/>
        </p:nvSpPr>
        <p:spPr>
          <a:xfrm>
            <a:off x="6019800" y="6126395"/>
            <a:ext cx="2997808" cy="769441"/>
          </a:xfrm>
          <a:prstGeom prst="rect">
            <a:avLst/>
          </a:prstGeom>
          <a:noFill/>
        </p:spPr>
        <p:txBody>
          <a:bodyPr wrap="none" rtlCol="0">
            <a:spAutoFit/>
          </a:bodyPr>
          <a:lstStyle/>
          <a:p>
            <a:r>
              <a:rPr lang="fr-FR" sz="4400" dirty="0" smtClean="0">
                <a:solidFill>
                  <a:srgbClr val="00FFFF"/>
                </a:solidFill>
              </a:rPr>
              <a:t>www.sbcf.fr</a:t>
            </a:r>
            <a:endParaRPr lang="fr-FR" sz="4400" dirty="0">
              <a:solidFill>
                <a:srgbClr val="00FFFF"/>
              </a:solidFill>
            </a:endParaRPr>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78745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officeArt obj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834599">
            <a:off x="-189097" y="123906"/>
            <a:ext cx="4791464" cy="513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15"/>
          <a:stretch/>
        </p:blipFill>
        <p:spPr bwMode="auto">
          <a:xfrm>
            <a:off x="4789856" y="-1213"/>
            <a:ext cx="4390656" cy="1032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914400" y="2328550"/>
            <a:ext cx="7651325" cy="3908762"/>
          </a:xfrm>
          <a:prstGeom prst="rect">
            <a:avLst/>
          </a:prstGeom>
          <a:noFill/>
        </p:spPr>
        <p:txBody>
          <a:bodyPr wrap="none" rtlCol="0">
            <a:spAutoFit/>
          </a:bodyPr>
          <a:lstStyle/>
          <a:p>
            <a:r>
              <a:rPr lang="fr-FR" sz="2800" b="1" dirty="0" smtClean="0">
                <a:solidFill>
                  <a:srgbClr val="00FFFF"/>
                </a:solidFill>
              </a:rPr>
              <a:t>OUR MISSIONS</a:t>
            </a:r>
          </a:p>
          <a:p>
            <a:endParaRPr lang="fr-FR" sz="2800" b="1" dirty="0" smtClean="0">
              <a:solidFill>
                <a:srgbClr val="00B0F0"/>
              </a:solidFill>
            </a:endParaRPr>
          </a:p>
          <a:p>
            <a:pPr marL="285750" indent="-285750">
              <a:buFont typeface="Wingdings" panose="05000000000000000000" pitchFamily="2" charset="2"/>
              <a:buChar char="ü"/>
            </a:pPr>
            <a:r>
              <a:rPr lang="fr-FR" sz="2400" dirty="0" err="1" smtClean="0">
                <a:solidFill>
                  <a:srgbClr val="00FFFF"/>
                </a:solidFill>
              </a:rPr>
              <a:t>Promoting</a:t>
            </a:r>
            <a:r>
              <a:rPr lang="fr-FR" sz="2400" dirty="0" smtClean="0">
                <a:solidFill>
                  <a:srgbClr val="00FFFF"/>
                </a:solidFill>
              </a:rPr>
              <a:t> </a:t>
            </a:r>
            <a:r>
              <a:rPr lang="fr-FR" sz="2400" dirty="0" err="1" smtClean="0"/>
              <a:t>cell</a:t>
            </a:r>
            <a:r>
              <a:rPr lang="fr-FR" sz="2400" dirty="0" smtClean="0"/>
              <a:t> </a:t>
            </a:r>
            <a:r>
              <a:rPr lang="fr-FR" sz="2400" dirty="0" err="1" smtClean="0"/>
              <a:t>biology</a:t>
            </a:r>
            <a:r>
              <a:rPr lang="fr-FR" sz="2400" dirty="0" smtClean="0"/>
              <a:t> </a:t>
            </a:r>
            <a:r>
              <a:rPr lang="fr-FR" sz="2400" dirty="0" err="1" smtClean="0">
                <a:solidFill>
                  <a:srgbClr val="00FFFF"/>
                </a:solidFill>
              </a:rPr>
              <a:t>research</a:t>
            </a:r>
            <a:r>
              <a:rPr lang="fr-FR" sz="2400" dirty="0" smtClean="0">
                <a:solidFill>
                  <a:srgbClr val="00FFFF"/>
                </a:solidFill>
              </a:rPr>
              <a:t> and </a:t>
            </a:r>
            <a:r>
              <a:rPr lang="fr-FR" sz="2400" dirty="0" err="1" smtClean="0">
                <a:solidFill>
                  <a:srgbClr val="00FFFF"/>
                </a:solidFill>
              </a:rPr>
              <a:t>education</a:t>
            </a:r>
            <a:endParaRPr lang="fr-FR" sz="2400" dirty="0" smtClean="0">
              <a:solidFill>
                <a:srgbClr val="00FFFF"/>
              </a:solidFill>
            </a:endParaRPr>
          </a:p>
          <a:p>
            <a:pPr marL="285750" indent="-285750">
              <a:buFont typeface="Wingdings" panose="05000000000000000000" pitchFamily="2" charset="2"/>
              <a:buChar char="ü"/>
            </a:pPr>
            <a:r>
              <a:rPr lang="fr-FR" sz="2400" dirty="0" err="1" smtClean="0">
                <a:solidFill>
                  <a:srgbClr val="00FFFF"/>
                </a:solidFill>
              </a:rPr>
              <a:t>Supporting</a:t>
            </a:r>
            <a:r>
              <a:rPr lang="fr-FR" sz="2400" dirty="0" smtClean="0">
                <a:solidFill>
                  <a:srgbClr val="00FFFF"/>
                </a:solidFill>
              </a:rPr>
              <a:t> </a:t>
            </a:r>
            <a:r>
              <a:rPr lang="fr-FR" sz="2400" dirty="0" err="1" smtClean="0">
                <a:solidFill>
                  <a:srgbClr val="00FFFF"/>
                </a:solidFill>
              </a:rPr>
              <a:t>conferences</a:t>
            </a:r>
            <a:r>
              <a:rPr lang="fr-FR" sz="2400" dirty="0" smtClean="0">
                <a:solidFill>
                  <a:srgbClr val="00FFFF"/>
                </a:solidFill>
              </a:rPr>
              <a:t> </a:t>
            </a:r>
            <a:r>
              <a:rPr lang="fr-FR" sz="2400" dirty="0" smtClean="0"/>
              <a:t>in </a:t>
            </a:r>
            <a:r>
              <a:rPr lang="fr-FR" sz="2400" dirty="0" err="1" smtClean="0"/>
              <a:t>cell</a:t>
            </a:r>
            <a:r>
              <a:rPr lang="fr-FR" sz="2400" dirty="0" smtClean="0"/>
              <a:t> </a:t>
            </a:r>
            <a:r>
              <a:rPr lang="fr-FR" sz="2400" dirty="0" err="1" smtClean="0"/>
              <a:t>biology</a:t>
            </a:r>
            <a:endParaRPr lang="fr-FR" sz="2400" dirty="0" smtClean="0"/>
          </a:p>
          <a:p>
            <a:pPr marL="285750" indent="-285750">
              <a:buFont typeface="Wingdings" panose="05000000000000000000" pitchFamily="2" charset="2"/>
              <a:buChar char="ü"/>
            </a:pPr>
            <a:r>
              <a:rPr lang="fr-FR" sz="2400" dirty="0" smtClean="0">
                <a:solidFill>
                  <a:srgbClr val="00FFFF"/>
                </a:solidFill>
              </a:rPr>
              <a:t>Sponsoring</a:t>
            </a:r>
            <a:r>
              <a:rPr lang="fr-FR" sz="2400" dirty="0" smtClean="0"/>
              <a:t> </a:t>
            </a:r>
            <a:r>
              <a:rPr lang="fr-FR" sz="2400" dirty="0" err="1" smtClean="0"/>
              <a:t>travel</a:t>
            </a:r>
            <a:r>
              <a:rPr lang="fr-FR" sz="2400" dirty="0" smtClean="0"/>
              <a:t> </a:t>
            </a:r>
            <a:r>
              <a:rPr lang="fr-FR" sz="2400" dirty="0" err="1" smtClean="0">
                <a:solidFill>
                  <a:srgbClr val="00FFFF"/>
                </a:solidFill>
              </a:rPr>
              <a:t>grants</a:t>
            </a:r>
            <a:endParaRPr lang="fr-FR" sz="2400" dirty="0" smtClean="0">
              <a:solidFill>
                <a:srgbClr val="00FFFF"/>
              </a:solidFill>
            </a:endParaRPr>
          </a:p>
          <a:p>
            <a:pPr marL="285750" indent="-285750">
              <a:buFont typeface="Wingdings" panose="05000000000000000000" pitchFamily="2" charset="2"/>
              <a:buChar char="ü"/>
            </a:pPr>
            <a:r>
              <a:rPr lang="fr-FR" sz="2400" dirty="0" err="1" smtClean="0">
                <a:solidFill>
                  <a:srgbClr val="00FFFF"/>
                </a:solidFill>
              </a:rPr>
              <a:t>Advancing</a:t>
            </a:r>
            <a:r>
              <a:rPr lang="fr-FR" sz="2400" dirty="0" smtClean="0"/>
              <a:t> </a:t>
            </a:r>
            <a:r>
              <a:rPr lang="fr-FR" sz="2400" dirty="0" err="1" smtClean="0"/>
              <a:t>scientific</a:t>
            </a:r>
            <a:r>
              <a:rPr lang="fr-FR" sz="2400" dirty="0" smtClean="0"/>
              <a:t> </a:t>
            </a:r>
            <a:r>
              <a:rPr lang="fr-FR" sz="2400" dirty="0" err="1" smtClean="0"/>
              <a:t>discovery</a:t>
            </a:r>
            <a:r>
              <a:rPr lang="fr-FR" sz="2400" dirty="0" smtClean="0"/>
              <a:t> by </a:t>
            </a:r>
            <a:r>
              <a:rPr lang="fr-FR" sz="2400" dirty="0" err="1" smtClean="0"/>
              <a:t>stimulating</a:t>
            </a:r>
            <a:r>
              <a:rPr lang="fr-FR" sz="2400" dirty="0" smtClean="0"/>
              <a:t> </a:t>
            </a:r>
            <a:r>
              <a:rPr lang="fr-FR" sz="2400" dirty="0" err="1" smtClean="0">
                <a:solidFill>
                  <a:srgbClr val="00FFFF"/>
                </a:solidFill>
              </a:rPr>
              <a:t>partnerships</a:t>
            </a:r>
            <a:endParaRPr lang="fr-FR" sz="2400" dirty="0" smtClean="0">
              <a:solidFill>
                <a:srgbClr val="00FFFF"/>
              </a:solidFill>
            </a:endParaRPr>
          </a:p>
          <a:p>
            <a:pPr marL="285750" indent="-285750">
              <a:buFont typeface="Wingdings" panose="05000000000000000000" pitchFamily="2" charset="2"/>
              <a:buChar char="ü"/>
            </a:pPr>
            <a:r>
              <a:rPr lang="fr-FR" sz="2400" dirty="0" err="1" smtClean="0">
                <a:solidFill>
                  <a:srgbClr val="00FFFF"/>
                </a:solidFill>
              </a:rPr>
              <a:t>Rewarding</a:t>
            </a:r>
            <a:r>
              <a:rPr lang="fr-FR" sz="2400" dirty="0" smtClean="0">
                <a:solidFill>
                  <a:srgbClr val="00B0F0"/>
                </a:solidFill>
              </a:rPr>
              <a:t> </a:t>
            </a:r>
            <a:r>
              <a:rPr lang="fr-FR" sz="2400" dirty="0" err="1" smtClean="0"/>
              <a:t>young</a:t>
            </a:r>
            <a:r>
              <a:rPr lang="fr-FR" sz="2400" dirty="0" smtClean="0"/>
              <a:t> </a:t>
            </a:r>
            <a:r>
              <a:rPr lang="fr-FR" sz="2400" dirty="0" err="1" smtClean="0"/>
              <a:t>researchers</a:t>
            </a:r>
            <a:endParaRPr lang="fr-FR" sz="2400" dirty="0" smtClean="0"/>
          </a:p>
          <a:p>
            <a:pPr marL="285750" indent="-285750">
              <a:buFont typeface="Wingdings" panose="05000000000000000000" pitchFamily="2" charset="2"/>
              <a:buChar char="ü"/>
            </a:pPr>
            <a:r>
              <a:rPr lang="fr-FR" sz="2400" dirty="0" err="1" smtClean="0">
                <a:solidFill>
                  <a:srgbClr val="00FFFF"/>
                </a:solidFill>
              </a:rPr>
              <a:t>Promoting</a:t>
            </a:r>
            <a:r>
              <a:rPr lang="fr-FR" sz="2400" dirty="0" smtClean="0">
                <a:solidFill>
                  <a:srgbClr val="00FFFF"/>
                </a:solidFill>
              </a:rPr>
              <a:t> </a:t>
            </a:r>
            <a:r>
              <a:rPr lang="fr-FR" sz="2400" dirty="0" err="1" smtClean="0">
                <a:solidFill>
                  <a:srgbClr val="00FFFF"/>
                </a:solidFill>
              </a:rPr>
              <a:t>professional</a:t>
            </a:r>
            <a:r>
              <a:rPr lang="fr-FR" sz="2400" dirty="0" smtClean="0">
                <a:solidFill>
                  <a:srgbClr val="00FFFF"/>
                </a:solidFill>
              </a:rPr>
              <a:t> </a:t>
            </a:r>
            <a:r>
              <a:rPr lang="fr-FR" sz="2400" dirty="0" err="1" smtClean="0">
                <a:solidFill>
                  <a:srgbClr val="00FFFF"/>
                </a:solidFill>
              </a:rPr>
              <a:t>development</a:t>
            </a:r>
            <a:r>
              <a:rPr lang="fr-FR" sz="2400" dirty="0" smtClean="0">
                <a:solidFill>
                  <a:srgbClr val="00FFFF"/>
                </a:solidFill>
              </a:rPr>
              <a:t> </a:t>
            </a:r>
            <a:r>
              <a:rPr lang="fr-FR" sz="2400" dirty="0" smtClean="0"/>
              <a:t>in </a:t>
            </a:r>
            <a:r>
              <a:rPr lang="fr-FR" sz="2400" dirty="0" err="1" smtClean="0"/>
              <a:t>cell</a:t>
            </a:r>
            <a:r>
              <a:rPr lang="fr-FR" sz="2400" dirty="0" smtClean="0"/>
              <a:t> </a:t>
            </a:r>
            <a:r>
              <a:rPr lang="fr-FR" sz="2400" dirty="0" err="1" smtClean="0"/>
              <a:t>biology</a:t>
            </a:r>
            <a:endParaRPr lang="fr-FR" sz="2400" dirty="0" smtClean="0"/>
          </a:p>
          <a:p>
            <a:pPr marL="285750" indent="-285750">
              <a:buFont typeface="Wingdings" panose="05000000000000000000" pitchFamily="2" charset="2"/>
              <a:buChar char="ü"/>
            </a:pPr>
            <a:r>
              <a:rPr lang="fr-FR" sz="2400" dirty="0" err="1" smtClean="0">
                <a:solidFill>
                  <a:srgbClr val="00FFFF"/>
                </a:solidFill>
              </a:rPr>
              <a:t>Advocating</a:t>
            </a:r>
            <a:r>
              <a:rPr lang="fr-FR" sz="2400" dirty="0" smtClean="0"/>
              <a:t> </a:t>
            </a:r>
            <a:r>
              <a:rPr lang="fr-FR" sz="2400" dirty="0" err="1" smtClean="0"/>
              <a:t>sound</a:t>
            </a:r>
            <a:r>
              <a:rPr lang="fr-FR" sz="2400" dirty="0" smtClean="0"/>
              <a:t> </a:t>
            </a:r>
            <a:r>
              <a:rPr lang="fr-FR" sz="2400" dirty="0" err="1" smtClean="0"/>
              <a:t>research</a:t>
            </a:r>
            <a:r>
              <a:rPr lang="fr-FR" sz="2400" dirty="0" smtClean="0"/>
              <a:t> </a:t>
            </a:r>
            <a:r>
              <a:rPr lang="fr-FR" sz="2400" dirty="0" err="1" smtClean="0"/>
              <a:t>policies</a:t>
            </a:r>
            <a:endParaRPr lang="fr-FR" sz="2400" dirty="0" smtClean="0"/>
          </a:p>
          <a:p>
            <a:pPr marL="285750" indent="-285750">
              <a:buFont typeface="Wingdings" panose="05000000000000000000" pitchFamily="2" charset="2"/>
              <a:buChar char="ü"/>
            </a:pPr>
            <a:r>
              <a:rPr lang="fr-FR" sz="2400" dirty="0" err="1" smtClean="0">
                <a:solidFill>
                  <a:srgbClr val="00FFFF"/>
                </a:solidFill>
              </a:rPr>
              <a:t>Publishing</a:t>
            </a:r>
            <a:r>
              <a:rPr lang="fr-FR" sz="2400" dirty="0" smtClean="0">
                <a:solidFill>
                  <a:srgbClr val="00FFFF"/>
                </a:solidFill>
              </a:rPr>
              <a:t> « </a:t>
            </a:r>
            <a:r>
              <a:rPr lang="fr-FR" sz="2400" dirty="0" err="1" smtClean="0">
                <a:solidFill>
                  <a:srgbClr val="00FFFF"/>
                </a:solidFill>
              </a:rPr>
              <a:t>Biology</a:t>
            </a:r>
            <a:r>
              <a:rPr lang="fr-FR" sz="2400" dirty="0" smtClean="0">
                <a:solidFill>
                  <a:srgbClr val="00FFFF"/>
                </a:solidFill>
              </a:rPr>
              <a:t> of the </a:t>
            </a:r>
            <a:r>
              <a:rPr lang="fr-FR" sz="2400" dirty="0" err="1" smtClean="0">
                <a:solidFill>
                  <a:srgbClr val="00FFFF"/>
                </a:solidFill>
              </a:rPr>
              <a:t>Cell</a:t>
            </a:r>
            <a:r>
              <a:rPr lang="fr-FR" sz="2400" dirty="0" smtClean="0">
                <a:solidFill>
                  <a:srgbClr val="00FFFF"/>
                </a:solidFill>
              </a:rPr>
              <a:t> »</a:t>
            </a:r>
            <a:endParaRPr lang="fr-FR" sz="2400" dirty="0">
              <a:solidFill>
                <a:srgbClr val="00FFFF"/>
              </a:solidFill>
            </a:endParaRPr>
          </a:p>
        </p:txBody>
      </p:sp>
    </p:spTree>
    <p:extLst>
      <p:ext uri="{BB962C8B-B14F-4D97-AF65-F5344CB8AC3E}">
        <p14:creationId xmlns:p14="http://schemas.microsoft.com/office/powerpoint/2010/main" val="27885733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504" y="1844824"/>
            <a:ext cx="9281357" cy="4955204"/>
          </a:xfrm>
          <a:prstGeom prst="rect">
            <a:avLst/>
          </a:prstGeom>
          <a:noFill/>
        </p:spPr>
        <p:txBody>
          <a:bodyPr wrap="none" rtlCol="0">
            <a:spAutoFit/>
          </a:bodyPr>
          <a:lstStyle/>
          <a:p>
            <a:r>
              <a:rPr lang="fr-FR" sz="3200" b="1" dirty="0" err="1" smtClean="0">
                <a:solidFill>
                  <a:srgbClr val="00FFFF"/>
                </a:solidFill>
                <a:latin typeface="Arial" panose="020B0604020202020204" pitchFamily="34" charset="0"/>
                <a:cs typeface="Arial" panose="020B0604020202020204" pitchFamily="34" charset="0"/>
              </a:rPr>
              <a:t>Membership</a:t>
            </a:r>
            <a:r>
              <a:rPr lang="fr-FR" sz="3200" b="1" dirty="0" smtClean="0">
                <a:solidFill>
                  <a:srgbClr val="00FFFF"/>
                </a:solidFill>
                <a:latin typeface="Arial" panose="020B0604020202020204" pitchFamily="34" charset="0"/>
                <a:cs typeface="Arial" panose="020B0604020202020204" pitchFamily="34" charset="0"/>
              </a:rPr>
              <a:t> </a:t>
            </a:r>
            <a:r>
              <a:rPr lang="fr-FR" sz="3200" b="1" dirty="0" err="1" smtClean="0">
                <a:solidFill>
                  <a:srgbClr val="00FFFF"/>
                </a:solidFill>
                <a:latin typeface="Arial" panose="020B0604020202020204" pitchFamily="34" charset="0"/>
                <a:cs typeface="Arial" panose="020B0604020202020204" pitchFamily="34" charset="0"/>
              </a:rPr>
              <a:t>benefits</a:t>
            </a:r>
            <a:endParaRPr lang="fr-FR" sz="3200" b="1" dirty="0" smtClean="0">
              <a:solidFill>
                <a:srgbClr val="00FFFF"/>
              </a:solidFill>
              <a:latin typeface="Arial" panose="020B0604020202020204" pitchFamily="34" charset="0"/>
              <a:cs typeface="Arial" panose="020B0604020202020204" pitchFamily="34" charset="0"/>
            </a:endParaRPr>
          </a:p>
          <a:p>
            <a:endParaRPr lang="fr-FR" sz="3200" b="1" dirty="0" smtClean="0">
              <a:solidFill>
                <a:srgbClr val="00FFFF"/>
              </a:solidFill>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A newsletter </a:t>
            </a:r>
            <a:r>
              <a:rPr lang="fr-FR" dirty="0" err="1" smtClean="0">
                <a:latin typeface="Arial" panose="020B0604020202020204" pitchFamily="34" charset="0"/>
                <a:cs typeface="Arial" panose="020B0604020202020204" pitchFamily="34" charset="0"/>
              </a:rPr>
              <a:t>with</a:t>
            </a:r>
            <a:r>
              <a:rPr lang="fr-FR" dirty="0" smtClean="0">
                <a:latin typeface="Arial" panose="020B0604020202020204" pitchFamily="34" charset="0"/>
                <a:cs typeface="Arial" panose="020B0604020202020204" pitchFamily="34" charset="0"/>
              </a:rPr>
              <a:t> updates on </a:t>
            </a:r>
            <a:r>
              <a:rPr lang="fr-FR" dirty="0" err="1" smtClean="0">
                <a:latin typeface="Arial" panose="020B0604020202020204" pitchFamily="34" charset="0"/>
                <a:cs typeface="Arial" panose="020B0604020202020204" pitchFamily="34" charset="0"/>
              </a:rPr>
              <a:t>grant</a:t>
            </a:r>
            <a:r>
              <a:rPr lang="fr-FR" dirty="0" smtClean="0">
                <a:latin typeface="Arial" panose="020B0604020202020204" pitchFamily="34" charset="0"/>
                <a:cs typeface="Arial" panose="020B0604020202020204" pitchFamily="34" charset="0"/>
              </a:rPr>
              <a:t>/</a:t>
            </a:r>
            <a:r>
              <a:rPr lang="fr-FR" dirty="0" err="1" smtClean="0">
                <a:latin typeface="Arial" panose="020B0604020202020204" pitchFamily="34" charset="0"/>
                <a:cs typeface="Arial" panose="020B0604020202020204" pitchFamily="34" charset="0"/>
              </a:rPr>
              <a:t>award</a:t>
            </a:r>
            <a:r>
              <a:rPr lang="fr-FR" dirty="0" smtClean="0">
                <a:latin typeface="Arial" panose="020B0604020202020204" pitchFamily="34" charset="0"/>
                <a:cs typeface="Arial" panose="020B0604020202020204" pitchFamily="34" charset="0"/>
              </a:rPr>
              <a:t> </a:t>
            </a:r>
            <a:r>
              <a:rPr lang="fr-FR" dirty="0" err="1" smtClean="0">
                <a:latin typeface="Arial" panose="020B0604020202020204" pitchFamily="34" charset="0"/>
                <a:cs typeface="Arial" panose="020B0604020202020204" pitchFamily="34" charset="0"/>
              </a:rPr>
              <a:t>opportunities</a:t>
            </a:r>
            <a:r>
              <a:rPr lang="fr-FR" dirty="0" smtClean="0">
                <a:latin typeface="Arial" panose="020B0604020202020204" pitchFamily="34" charset="0"/>
                <a:cs typeface="Arial" panose="020B0604020202020204" pitchFamily="34" charset="0"/>
              </a:rPr>
              <a:t>,</a:t>
            </a:r>
          </a:p>
          <a:p>
            <a:r>
              <a:rPr lang="fr-FR" dirty="0">
                <a:latin typeface="Arial" panose="020B0604020202020204" pitchFamily="34" charset="0"/>
                <a:cs typeface="Arial" panose="020B0604020202020204" pitchFamily="34" charset="0"/>
              </a:rPr>
              <a:t>p</a:t>
            </a:r>
            <a:r>
              <a:rPr lang="fr-FR" dirty="0" smtClean="0">
                <a:latin typeface="Arial" panose="020B0604020202020204" pitchFamily="34" charset="0"/>
                <a:cs typeface="Arial" panose="020B0604020202020204" pitchFamily="34" charset="0"/>
              </a:rPr>
              <a:t>ublic </a:t>
            </a:r>
            <a:r>
              <a:rPr lang="fr-FR" dirty="0" err="1" smtClean="0">
                <a:latin typeface="Arial" panose="020B0604020202020204" pitchFamily="34" charset="0"/>
                <a:cs typeface="Arial" panose="020B0604020202020204" pitchFamily="34" charset="0"/>
              </a:rPr>
              <a:t>policy</a:t>
            </a:r>
            <a:r>
              <a:rPr lang="fr-FR" dirty="0" smtClean="0">
                <a:latin typeface="Arial" panose="020B0604020202020204" pitchFamily="34" charset="0"/>
                <a:cs typeface="Arial" panose="020B0604020202020204" pitchFamily="34" charset="0"/>
              </a:rPr>
              <a:t> briefings, meeting </a:t>
            </a:r>
            <a:r>
              <a:rPr lang="fr-FR" dirty="0" err="1" smtClean="0">
                <a:latin typeface="Arial" panose="020B0604020202020204" pitchFamily="34" charset="0"/>
                <a:cs typeface="Arial" panose="020B0604020202020204" pitchFamily="34" charset="0"/>
              </a:rPr>
              <a:t>announcements</a:t>
            </a:r>
            <a:r>
              <a:rPr lang="fr-FR" dirty="0" smtClean="0">
                <a:latin typeface="Arial" panose="020B0604020202020204" pitchFamily="34" charset="0"/>
                <a:cs typeface="Arial" panose="020B0604020202020204" pitchFamily="34" charset="0"/>
              </a:rPr>
              <a:t>, news of </a:t>
            </a:r>
            <a:r>
              <a:rPr lang="fr-FR" dirty="0" err="1" smtClean="0">
                <a:latin typeface="Arial" panose="020B0604020202020204" pitchFamily="34" charset="0"/>
                <a:cs typeface="Arial" panose="020B0604020202020204" pitchFamily="34" charset="0"/>
              </a:rPr>
              <a:t>interest</a:t>
            </a:r>
            <a:r>
              <a:rPr lang="fr-FR" dirty="0" smtClean="0">
                <a:latin typeface="Arial" panose="020B0604020202020204" pitchFamily="34" charset="0"/>
                <a:cs typeface="Arial" panose="020B0604020202020204" pitchFamily="34" charset="0"/>
              </a:rPr>
              <a:t> to the SBCF </a:t>
            </a:r>
            <a:r>
              <a:rPr lang="fr-FR" dirty="0" err="1" smtClean="0">
                <a:latin typeface="Arial" panose="020B0604020202020204" pitchFamily="34" charset="0"/>
                <a:cs typeface="Arial" panose="020B0604020202020204" pitchFamily="34" charset="0"/>
              </a:rPr>
              <a:t>community</a:t>
            </a:r>
            <a:endParaRPr lang="fr-FR" dirty="0" smtClean="0">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An </a:t>
            </a:r>
            <a:r>
              <a:rPr lang="fr-FR" dirty="0" err="1" smtClean="0">
                <a:solidFill>
                  <a:srgbClr val="00FFFF"/>
                </a:solidFill>
                <a:latin typeface="Arial" panose="020B0604020202020204" pitchFamily="34" charset="0"/>
                <a:cs typeface="Arial" panose="020B0604020202020204" pitchFamily="34" charset="0"/>
              </a:rPr>
              <a:t>annotated</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membership</a:t>
            </a:r>
            <a:r>
              <a:rPr lang="fr-FR" dirty="0" smtClean="0">
                <a:solidFill>
                  <a:srgbClr val="00FFFF"/>
                </a:solidFill>
                <a:latin typeface="Arial" panose="020B0604020202020204" pitchFamily="34" charset="0"/>
                <a:cs typeface="Arial" panose="020B0604020202020204" pitchFamily="34" charset="0"/>
              </a:rPr>
              <a:t> directory</a:t>
            </a:r>
          </a:p>
          <a:p>
            <a:pPr marL="285750" indent="-285750">
              <a:buFont typeface="Arial" panose="020B0604020202020204" pitchFamily="34" charset="0"/>
              <a:buChar char="•"/>
            </a:pP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err="1" smtClean="0">
                <a:solidFill>
                  <a:srgbClr val="00FFFF"/>
                </a:solidFill>
                <a:latin typeface="Arial" panose="020B0604020202020204" pitchFamily="34" charset="0"/>
                <a:cs typeface="Arial" panose="020B0604020202020204" pitchFamily="34" charset="0"/>
              </a:rPr>
              <a:t>Travel</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grants</a:t>
            </a:r>
            <a:r>
              <a:rPr lang="fr-FR" dirty="0" smtClean="0">
                <a:solidFill>
                  <a:srgbClr val="00FFFF"/>
                </a:solidFill>
                <a:latin typeface="Arial" panose="020B0604020202020204" pitchFamily="34" charset="0"/>
                <a:cs typeface="Arial" panose="020B0604020202020204" pitchFamily="34" charset="0"/>
              </a:rPr>
              <a:t>, poster </a:t>
            </a:r>
            <a:r>
              <a:rPr lang="fr-FR" dirty="0" err="1" smtClean="0">
                <a:solidFill>
                  <a:srgbClr val="00FFFF"/>
                </a:solidFill>
                <a:latin typeface="Arial" panose="020B0604020202020204" pitchFamily="34" charset="0"/>
                <a:cs typeface="Arial" panose="020B0604020202020204" pitchFamily="34" charset="0"/>
              </a:rPr>
              <a:t>prizes</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annual</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young</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researcher</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prize</a:t>
            </a: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Financial support for meetings/workshops</a:t>
            </a: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Large diffusion of job </a:t>
            </a:r>
            <a:r>
              <a:rPr lang="fr-FR" dirty="0" err="1" smtClean="0">
                <a:solidFill>
                  <a:srgbClr val="00FFFF"/>
                </a:solidFill>
                <a:latin typeface="Arial" panose="020B0604020202020204" pitchFamily="34" charset="0"/>
                <a:cs typeface="Arial" panose="020B0604020202020204" pitchFamily="34" charset="0"/>
              </a:rPr>
              <a:t>opportunities</a:t>
            </a:r>
            <a:r>
              <a:rPr lang="fr-FR" dirty="0" smtClean="0">
                <a:solidFill>
                  <a:srgbClr val="00FFFF"/>
                </a:solidFill>
                <a:latin typeface="Arial" panose="020B0604020202020204" pitchFamily="34" charset="0"/>
                <a:cs typeface="Arial" panose="020B0604020202020204" pitchFamily="34" charset="0"/>
              </a:rPr>
              <a:t> </a:t>
            </a:r>
            <a:r>
              <a:rPr lang="fr-FR" dirty="0" smtClean="0">
                <a:solidFill>
                  <a:srgbClr val="FFFFFF"/>
                </a:solidFill>
                <a:latin typeface="Arial" panose="020B0604020202020204" pitchFamily="34" charset="0"/>
                <a:cs typeface="Arial" panose="020B0604020202020204" pitchFamily="34" charset="0"/>
              </a:rPr>
              <a:t>(</a:t>
            </a:r>
            <a:r>
              <a:rPr lang="fr-FR" dirty="0" err="1" smtClean="0">
                <a:solidFill>
                  <a:srgbClr val="FFFFFF"/>
                </a:solidFill>
                <a:latin typeface="Arial" panose="020B0604020202020204" pitchFamily="34" charset="0"/>
                <a:cs typeface="Arial" panose="020B0604020202020204" pitchFamily="34" charset="0"/>
              </a:rPr>
              <a:t>website</a:t>
            </a:r>
            <a:r>
              <a:rPr lang="fr-FR" dirty="0" smtClean="0">
                <a:solidFill>
                  <a:srgbClr val="FFFFFF"/>
                </a:solidFill>
                <a:latin typeface="Arial" panose="020B0604020202020204" pitchFamily="34" charset="0"/>
                <a:cs typeface="Arial" panose="020B0604020202020204" pitchFamily="34" charset="0"/>
              </a:rPr>
              <a:t> + emailing </a:t>
            </a:r>
            <a:r>
              <a:rPr lang="fr-FR" dirty="0" err="1" smtClean="0">
                <a:solidFill>
                  <a:srgbClr val="FFFFFF"/>
                </a:solidFill>
                <a:latin typeface="Arial" panose="020B0604020202020204" pitchFamily="34" charset="0"/>
                <a:cs typeface="Arial" panose="020B0604020202020204" pitchFamily="34" charset="0"/>
              </a:rPr>
              <a:t>list</a:t>
            </a:r>
            <a:r>
              <a:rPr lang="fr-FR" dirty="0" smtClean="0">
                <a:solidFill>
                  <a:srgbClr val="FFFFFF"/>
                </a:solidFill>
                <a:latin typeface="Arial" panose="020B0604020202020204" pitchFamily="34" charset="0"/>
                <a:cs typeface="Arial" panose="020B0604020202020204" pitchFamily="34" charset="0"/>
              </a:rPr>
              <a:t>  diffusion once a </a:t>
            </a:r>
            <a:r>
              <a:rPr lang="fr-FR" dirty="0" err="1" smtClean="0">
                <a:solidFill>
                  <a:srgbClr val="FFFFFF"/>
                </a:solidFill>
                <a:latin typeface="Arial" panose="020B0604020202020204" pitchFamily="34" charset="0"/>
                <a:cs typeface="Arial" panose="020B0604020202020204" pitchFamily="34" charset="0"/>
              </a:rPr>
              <a:t>month</a:t>
            </a:r>
            <a:r>
              <a:rPr lang="fr-FR" dirty="0" smtClean="0">
                <a:solidFill>
                  <a:srgbClr val="FFFFFF"/>
                </a:solidFill>
                <a:latin typeface="Arial" panose="020B0604020202020204" pitchFamily="34" charset="0"/>
                <a:cs typeface="Arial" panose="020B0604020202020204" pitchFamily="34" charset="0"/>
              </a:rPr>
              <a:t>)</a:t>
            </a:r>
          </a:p>
          <a:p>
            <a:r>
              <a:rPr lang="fr-FR" dirty="0" smtClean="0">
                <a:solidFill>
                  <a:srgbClr val="00FFFF"/>
                </a:solidFill>
                <a:latin typeface="Arial" panose="020B0604020202020204" pitchFamily="34" charset="0"/>
                <a:cs typeface="Arial" panose="020B0604020202020204" pitchFamily="34" charset="0"/>
              </a:rPr>
              <a:t> and </a:t>
            </a:r>
            <a:r>
              <a:rPr lang="fr-FR" dirty="0" err="1" smtClean="0">
                <a:solidFill>
                  <a:srgbClr val="00FFFF"/>
                </a:solidFill>
                <a:latin typeface="Arial" panose="020B0604020202020204" pitchFamily="34" charset="0"/>
                <a:cs typeface="Arial" panose="020B0604020202020204" pitchFamily="34" charset="0"/>
              </a:rPr>
              <a:t>Cell</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Biology</a:t>
            </a:r>
            <a:r>
              <a:rPr lang="fr-FR" dirty="0" smtClean="0">
                <a:solidFill>
                  <a:srgbClr val="00FFFF"/>
                </a:solidFill>
                <a:latin typeface="Arial" panose="020B0604020202020204" pitchFamily="34" charset="0"/>
                <a:cs typeface="Arial" panose="020B0604020202020204" pitchFamily="34" charset="0"/>
              </a:rPr>
              <a:t> meeting </a:t>
            </a:r>
            <a:r>
              <a:rPr lang="fr-FR" dirty="0" err="1">
                <a:solidFill>
                  <a:srgbClr val="00FFFF"/>
                </a:solidFill>
                <a:latin typeface="Arial" panose="020B0604020202020204" pitchFamily="34" charset="0"/>
                <a:cs typeface="Arial" panose="020B0604020202020204" pitchFamily="34" charset="0"/>
              </a:rPr>
              <a:t>announcements</a:t>
            </a:r>
            <a:endParaRPr lang="fr-FR" dirty="0" smtClean="0">
              <a:solidFill>
                <a:srgbClr val="00FFFF"/>
              </a:solidFill>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endParaRPr lang="fr-FR" dirty="0">
              <a:solidFill>
                <a:srgbClr val="00FFFF"/>
              </a:solidFill>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8100" y="-27384"/>
            <a:ext cx="9220200" cy="1469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046972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2529</TotalTime>
  <Words>2283</Words>
  <Application>Microsoft Macintosh PowerPoint</Application>
  <PresentationFormat>Présentation à l'écran (4:3)</PresentationFormat>
  <Paragraphs>741</Paragraphs>
  <Slides>54</Slides>
  <Notes>23</Notes>
  <HiddenSlides>0</HiddenSlides>
  <MMClips>0</MMClips>
  <ScaleCrop>false</ScaleCrop>
  <HeadingPairs>
    <vt:vector size="4" baseType="variant">
      <vt:variant>
        <vt:lpstr>Thème</vt:lpstr>
      </vt:variant>
      <vt:variant>
        <vt:i4>2</vt:i4>
      </vt:variant>
      <vt:variant>
        <vt:lpstr>Titres des diapositives</vt:lpstr>
      </vt:variant>
      <vt:variant>
        <vt:i4>54</vt:i4>
      </vt:variant>
    </vt:vector>
  </HeadingPairs>
  <TitlesOfParts>
    <vt:vector size="56" baseType="lpstr">
      <vt:lpstr>1_Thème Office</vt:lpstr>
      <vt:lpstr>2_Thème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CORINNE ! President of the SBCF  for 3 years</vt:lpstr>
      <vt:lpstr>Présentation PowerPoint</vt:lpstr>
      <vt:lpstr>Présentation PowerPoint</vt:lpstr>
      <vt:lpstr>Présentation PowerPoint</vt:lpstr>
      <vt:lpstr>Présentation PowerPoint</vt:lpstr>
      <vt:lpstr>Teaching Why study in France?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Biology of the Cell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Corinne</dc:creator>
  <cp:lastModifiedBy>SIC</cp:lastModifiedBy>
  <cp:revision>232</cp:revision>
  <dcterms:created xsi:type="dcterms:W3CDTF">2016-06-06T14:29:17Z</dcterms:created>
  <dcterms:modified xsi:type="dcterms:W3CDTF">2017-02-10T11:09:32Z</dcterms:modified>
</cp:coreProperties>
</file>