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0" d="100"/>
          <a:sy n="120" d="100"/>
        </p:scale>
        <p:origin x="-156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et modifiez le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en-US"/>
          </a:p>
        </p:txBody>
      </p:sp>
      <p:sp>
        <p:nvSpPr>
          <p:cNvPr id="4" name="Espace réservé de la date 3"/>
          <p:cNvSpPr>
            <a:spLocks noGrp="1"/>
          </p:cNvSpPr>
          <p:nvPr>
            <p:ph type="dt" sz="half" idx="10"/>
          </p:nvPr>
        </p:nvSpPr>
        <p:spPr/>
        <p:txBody>
          <a:bodyPr/>
          <a:lstStyle/>
          <a:p>
            <a:fld id="{7D98C9C3-5E38-464F-A970-D5962664C48B}" type="datetimeFigureOut">
              <a:rPr lang="fr-FR" smtClean="0"/>
              <a:t>30/08/17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2538549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7D98C9C3-5E38-464F-A970-D5962664C48B}" type="datetimeFigureOut">
              <a:rPr lang="fr-FR" smtClean="0"/>
              <a:t>30/08/17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13006164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et modifiez le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7D98C9C3-5E38-464F-A970-D5962664C48B}" type="datetimeFigureOut">
              <a:rPr lang="fr-FR" smtClean="0"/>
              <a:t>30/08/17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3369120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US"/>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7D98C9C3-5E38-464F-A970-D5962664C48B}" type="datetimeFigureOut">
              <a:rPr lang="fr-FR" smtClean="0"/>
              <a:t>30/08/17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40384247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et modifiez le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7D98C9C3-5E38-464F-A970-D5962664C48B}" type="datetimeFigureOut">
              <a:rPr lang="fr-FR" smtClean="0"/>
              <a:t>30/08/17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649225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7D98C9C3-5E38-464F-A970-D5962664C48B}" type="datetimeFigureOut">
              <a:rPr lang="fr-FR" smtClean="0"/>
              <a:t>30/08/17</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34005697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et modifiez le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7D98C9C3-5E38-464F-A970-D5962664C48B}" type="datetimeFigureOut">
              <a:rPr lang="fr-FR" smtClean="0"/>
              <a:t>30/08/17</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278794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et modifiez le titre</a:t>
            </a:r>
            <a:endParaRPr lang="en-US"/>
          </a:p>
        </p:txBody>
      </p:sp>
      <p:sp>
        <p:nvSpPr>
          <p:cNvPr id="3" name="Espace réservé de la date 2"/>
          <p:cNvSpPr>
            <a:spLocks noGrp="1"/>
          </p:cNvSpPr>
          <p:nvPr>
            <p:ph type="dt" sz="half" idx="10"/>
          </p:nvPr>
        </p:nvSpPr>
        <p:spPr/>
        <p:txBody>
          <a:bodyPr/>
          <a:lstStyle/>
          <a:p>
            <a:fld id="{7D98C9C3-5E38-464F-A970-D5962664C48B}" type="datetimeFigureOut">
              <a:rPr lang="fr-FR" smtClean="0"/>
              <a:t>30/08/17</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13184458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98C9C3-5E38-464F-A970-D5962664C48B}" type="datetimeFigureOut">
              <a:rPr lang="fr-FR" smtClean="0"/>
              <a:t>30/08/17</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27306895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et modifiez le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D98C9C3-5E38-464F-A970-D5962664C48B}" type="datetimeFigureOut">
              <a:rPr lang="fr-FR" smtClean="0"/>
              <a:t>30/08/17</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18976848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et modifiez le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7D98C9C3-5E38-464F-A970-D5962664C48B}" type="datetimeFigureOut">
              <a:rPr lang="fr-FR" smtClean="0"/>
              <a:t>30/08/17</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58E88BBE-78F6-124D-886C-C32370F632B0}" type="slidenum">
              <a:rPr lang="en-US" smtClean="0"/>
              <a:t>‹#›</a:t>
            </a:fld>
            <a:endParaRPr lang="en-US"/>
          </a:p>
        </p:txBody>
      </p:sp>
    </p:spTree>
    <p:extLst>
      <p:ext uri="{BB962C8B-B14F-4D97-AF65-F5344CB8AC3E}">
        <p14:creationId xmlns:p14="http://schemas.microsoft.com/office/powerpoint/2010/main" val="69840772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et modifiez le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98C9C3-5E38-464F-A970-D5962664C48B}" type="datetimeFigureOut">
              <a:rPr lang="fr-FR" smtClean="0"/>
              <a:t>30/08/17</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E88BBE-78F6-124D-886C-C32370F632B0}" type="slidenum">
              <a:rPr lang="en-US" smtClean="0"/>
              <a:t>‹#›</a:t>
            </a:fld>
            <a:endParaRPr lang="en-US"/>
          </a:p>
        </p:txBody>
      </p:sp>
    </p:spTree>
    <p:extLst>
      <p:ext uri="{BB962C8B-B14F-4D97-AF65-F5344CB8AC3E}">
        <p14:creationId xmlns:p14="http://schemas.microsoft.com/office/powerpoint/2010/main" val="3278186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32523" y="494219"/>
            <a:ext cx="3757084" cy="2520000"/>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smtClean="0">
                <a:solidFill>
                  <a:schemeClr val="tx1"/>
                </a:solidFill>
              </a:rPr>
              <a:t>Etudes et </a:t>
            </a:r>
            <a:r>
              <a:rPr lang="en-US" dirty="0" err="1" smtClean="0">
                <a:solidFill>
                  <a:schemeClr val="tx1"/>
                </a:solidFill>
              </a:rPr>
              <a:t>carrières</a:t>
            </a:r>
            <a:r>
              <a:rPr lang="en-US" dirty="0" smtClean="0">
                <a:solidFill>
                  <a:schemeClr val="tx1"/>
                </a:solidFill>
              </a:rPr>
              <a:t> </a:t>
            </a:r>
            <a:r>
              <a:rPr lang="en-US" dirty="0" err="1" smtClean="0">
                <a:solidFill>
                  <a:schemeClr val="tx1"/>
                </a:solidFill>
              </a:rPr>
              <a:t>scientifiques</a:t>
            </a:r>
            <a:r>
              <a:rPr lang="en-US" dirty="0" smtClean="0">
                <a:solidFill>
                  <a:schemeClr val="tx1"/>
                </a:solidFill>
              </a:rPr>
              <a:t> en France /</a:t>
            </a:r>
          </a:p>
          <a:p>
            <a:pPr algn="ctr"/>
            <a:r>
              <a:rPr lang="en-US" dirty="0" smtClean="0">
                <a:solidFill>
                  <a:schemeClr val="tx1"/>
                </a:solidFill>
              </a:rPr>
              <a:t>Scientific studies and careers in France</a:t>
            </a:r>
          </a:p>
          <a:p>
            <a:pPr algn="ctr"/>
            <a:endParaRPr lang="en-US" dirty="0">
              <a:solidFill>
                <a:schemeClr val="tx1"/>
              </a:solidFill>
            </a:endParaRPr>
          </a:p>
          <a:p>
            <a:pPr algn="ctr"/>
            <a:endParaRPr lang="en-US" sz="1200" dirty="0" smtClean="0">
              <a:solidFill>
                <a:schemeClr val="tx1"/>
              </a:solidFill>
            </a:endParaRPr>
          </a:p>
          <a:p>
            <a:pPr algn="ctr"/>
            <a:r>
              <a:rPr lang="en-US" sz="1200" dirty="0" smtClean="0">
                <a:solidFill>
                  <a:schemeClr val="tx1"/>
                </a:solidFill>
              </a:rPr>
              <a:t>en </a:t>
            </a:r>
            <a:r>
              <a:rPr lang="en-US" sz="1200" dirty="0" err="1" smtClean="0">
                <a:solidFill>
                  <a:schemeClr val="tx1"/>
                </a:solidFill>
              </a:rPr>
              <a:t>dessous</a:t>
            </a:r>
            <a:r>
              <a:rPr lang="en-US" sz="1200" dirty="0" smtClean="0">
                <a:solidFill>
                  <a:schemeClr val="tx1"/>
                </a:solidFill>
              </a:rPr>
              <a:t> le </a:t>
            </a:r>
            <a:r>
              <a:rPr lang="en-US" sz="1200" dirty="0" err="1" smtClean="0">
                <a:solidFill>
                  <a:schemeClr val="tx1"/>
                </a:solidFill>
              </a:rPr>
              <a:t>texte</a:t>
            </a:r>
            <a:r>
              <a:rPr lang="en-US" sz="1200" dirty="0" smtClean="0">
                <a:solidFill>
                  <a:schemeClr val="tx1"/>
                </a:solidFill>
              </a:rPr>
              <a:t> </a:t>
            </a:r>
            <a:r>
              <a:rPr lang="en-US" sz="1200" dirty="0" err="1" smtClean="0">
                <a:solidFill>
                  <a:schemeClr val="tx1"/>
                </a:solidFill>
              </a:rPr>
              <a:t>que</a:t>
            </a:r>
            <a:r>
              <a:rPr lang="en-US" sz="1200" dirty="0" smtClean="0">
                <a:solidFill>
                  <a:schemeClr val="tx1"/>
                </a:solidFill>
              </a:rPr>
              <a:t> </a:t>
            </a:r>
            <a:r>
              <a:rPr lang="en-US" sz="1200" dirty="0" err="1" smtClean="0">
                <a:solidFill>
                  <a:schemeClr val="tx1"/>
                </a:solidFill>
              </a:rPr>
              <a:t>l’on</a:t>
            </a:r>
            <a:r>
              <a:rPr lang="en-US" sz="1200" dirty="0" smtClean="0">
                <a:solidFill>
                  <a:schemeClr val="tx1"/>
                </a:solidFill>
              </a:rPr>
              <a:t> a déjà </a:t>
            </a:r>
            <a:r>
              <a:rPr lang="en-US" sz="1200" dirty="0" err="1" smtClean="0">
                <a:solidFill>
                  <a:schemeClr val="tx1"/>
                </a:solidFill>
              </a:rPr>
              <a:t>mis</a:t>
            </a:r>
            <a:r>
              <a:rPr lang="en-US" sz="1200" dirty="0" smtClean="0">
                <a:solidFill>
                  <a:schemeClr val="tx1"/>
                </a:solidFill>
              </a:rPr>
              <a:t> </a:t>
            </a:r>
            <a:r>
              <a:rPr lang="en-US" sz="1200" dirty="0" err="1" smtClean="0">
                <a:solidFill>
                  <a:schemeClr val="tx1"/>
                </a:solidFill>
              </a:rPr>
              <a:t>sur</a:t>
            </a:r>
            <a:r>
              <a:rPr lang="en-US" sz="1200" dirty="0" smtClean="0">
                <a:solidFill>
                  <a:schemeClr val="tx1"/>
                </a:solidFill>
              </a:rPr>
              <a:t> la page</a:t>
            </a:r>
          </a:p>
          <a:p>
            <a:pPr algn="ctr"/>
            <a:endParaRPr lang="en-US" dirty="0">
              <a:solidFill>
                <a:schemeClr val="tx1"/>
              </a:solidFill>
            </a:endParaRPr>
          </a:p>
        </p:txBody>
      </p:sp>
      <p:sp>
        <p:nvSpPr>
          <p:cNvPr id="7" name="ZoneTexte 6"/>
          <p:cNvSpPr txBox="1"/>
          <p:nvPr/>
        </p:nvSpPr>
        <p:spPr>
          <a:xfrm rot="16200000">
            <a:off x="-592667" y="1431054"/>
            <a:ext cx="2004049" cy="646331"/>
          </a:xfrm>
          <a:prstGeom prst="rect">
            <a:avLst/>
          </a:prstGeom>
          <a:noFill/>
        </p:spPr>
        <p:txBody>
          <a:bodyPr wrap="none" rtlCol="0">
            <a:spAutoFit/>
          </a:bodyPr>
          <a:lstStyle/>
          <a:p>
            <a:r>
              <a:rPr lang="en-US" dirty="0" smtClean="0"/>
              <a:t>Careers in France /</a:t>
            </a:r>
          </a:p>
          <a:p>
            <a:r>
              <a:rPr lang="en-US" dirty="0" err="1" smtClean="0"/>
              <a:t>Carrières</a:t>
            </a:r>
            <a:r>
              <a:rPr lang="en-US" dirty="0" smtClean="0"/>
              <a:t> en France</a:t>
            </a:r>
            <a:endParaRPr lang="en-US" dirty="0"/>
          </a:p>
        </p:txBody>
      </p:sp>
      <p:sp>
        <p:nvSpPr>
          <p:cNvPr id="8" name="Rectangle 7"/>
          <p:cNvSpPr/>
          <p:nvPr/>
        </p:nvSpPr>
        <p:spPr>
          <a:xfrm>
            <a:off x="5232400" y="494219"/>
            <a:ext cx="3757084" cy="2520000"/>
          </a:xfrm>
          <a:prstGeom prst="rect">
            <a:avLst/>
          </a:prstGeom>
          <a:noFill/>
          <a:effectLst/>
        </p:spPr>
        <p:style>
          <a:lnRef idx="1">
            <a:schemeClr val="accent1"/>
          </a:lnRef>
          <a:fillRef idx="3">
            <a:schemeClr val="accent1"/>
          </a:fillRef>
          <a:effectRef idx="2">
            <a:schemeClr val="accent1"/>
          </a:effectRef>
          <a:fontRef idx="minor">
            <a:schemeClr val="lt1"/>
          </a:fontRef>
        </p:style>
        <p:txBody>
          <a:bodyPr rtlCol="0" anchor="t" anchorCtr="0"/>
          <a:lstStyle/>
          <a:p>
            <a:pPr algn="ctr"/>
            <a:r>
              <a:rPr lang="en-US" dirty="0" err="1" smtClean="0">
                <a:solidFill>
                  <a:schemeClr val="tx1"/>
                </a:solidFill>
              </a:rPr>
              <a:t>Enseignement</a:t>
            </a:r>
            <a:r>
              <a:rPr lang="en-US" dirty="0" smtClean="0">
                <a:solidFill>
                  <a:schemeClr val="tx1"/>
                </a:solidFill>
              </a:rPr>
              <a:t> et </a:t>
            </a:r>
            <a:r>
              <a:rPr lang="en-US" dirty="0" err="1" smtClean="0">
                <a:solidFill>
                  <a:schemeClr val="tx1"/>
                </a:solidFill>
              </a:rPr>
              <a:t>médiation</a:t>
            </a:r>
            <a:r>
              <a:rPr lang="en-US" dirty="0" smtClean="0">
                <a:solidFill>
                  <a:schemeClr val="tx1"/>
                </a:solidFill>
              </a:rPr>
              <a:t>/</a:t>
            </a:r>
          </a:p>
          <a:p>
            <a:pPr algn="ctr"/>
            <a:r>
              <a:rPr lang="en-US" dirty="0" smtClean="0">
                <a:solidFill>
                  <a:schemeClr val="tx1"/>
                </a:solidFill>
              </a:rPr>
              <a:t>Teaching and Outreach</a:t>
            </a:r>
          </a:p>
          <a:p>
            <a:pPr algn="ctr"/>
            <a:endParaRPr lang="en-US" dirty="0">
              <a:solidFill>
                <a:schemeClr val="tx1"/>
              </a:solidFill>
            </a:endParaRPr>
          </a:p>
          <a:p>
            <a:pPr algn="ctr"/>
            <a:endParaRPr lang="en-US" sz="1200" dirty="0" smtClean="0">
              <a:solidFill>
                <a:schemeClr val="tx1"/>
              </a:solidFill>
            </a:endParaRPr>
          </a:p>
          <a:p>
            <a:pPr algn="ctr"/>
            <a:r>
              <a:rPr lang="en-US" sz="1200" dirty="0" smtClean="0">
                <a:solidFill>
                  <a:schemeClr val="tx1"/>
                </a:solidFill>
              </a:rPr>
              <a:t>en </a:t>
            </a:r>
            <a:r>
              <a:rPr lang="en-US" sz="1200" dirty="0" err="1" smtClean="0">
                <a:solidFill>
                  <a:schemeClr val="tx1"/>
                </a:solidFill>
              </a:rPr>
              <a:t>dessous</a:t>
            </a:r>
            <a:r>
              <a:rPr lang="en-US" sz="1200" dirty="0" smtClean="0">
                <a:solidFill>
                  <a:schemeClr val="tx1"/>
                </a:solidFill>
              </a:rPr>
              <a:t> le </a:t>
            </a:r>
            <a:r>
              <a:rPr lang="en-US" sz="1200" dirty="0" err="1" smtClean="0">
                <a:solidFill>
                  <a:schemeClr val="tx1"/>
                </a:solidFill>
              </a:rPr>
              <a:t>texte</a:t>
            </a:r>
            <a:r>
              <a:rPr lang="en-US" sz="1200" dirty="0" smtClean="0">
                <a:solidFill>
                  <a:schemeClr val="tx1"/>
                </a:solidFill>
              </a:rPr>
              <a:t> </a:t>
            </a:r>
            <a:r>
              <a:rPr lang="en-US" sz="1200" dirty="0" err="1" smtClean="0">
                <a:solidFill>
                  <a:schemeClr val="tx1"/>
                </a:solidFill>
              </a:rPr>
              <a:t>que</a:t>
            </a:r>
            <a:r>
              <a:rPr lang="en-US" sz="1200" dirty="0" smtClean="0">
                <a:solidFill>
                  <a:schemeClr val="tx1"/>
                </a:solidFill>
              </a:rPr>
              <a:t> </a:t>
            </a:r>
            <a:r>
              <a:rPr lang="en-US" sz="1200" dirty="0" err="1" smtClean="0">
                <a:solidFill>
                  <a:schemeClr val="tx1"/>
                </a:solidFill>
              </a:rPr>
              <a:t>l’on</a:t>
            </a:r>
            <a:r>
              <a:rPr lang="en-US" sz="1200" dirty="0" smtClean="0">
                <a:solidFill>
                  <a:schemeClr val="tx1"/>
                </a:solidFill>
              </a:rPr>
              <a:t> a déjà </a:t>
            </a:r>
            <a:r>
              <a:rPr lang="en-US" sz="1200" dirty="0" err="1" smtClean="0">
                <a:solidFill>
                  <a:schemeClr val="tx1"/>
                </a:solidFill>
              </a:rPr>
              <a:t>mis</a:t>
            </a:r>
            <a:r>
              <a:rPr lang="en-US" sz="1200" dirty="0" smtClean="0">
                <a:solidFill>
                  <a:schemeClr val="tx1"/>
                </a:solidFill>
              </a:rPr>
              <a:t> </a:t>
            </a:r>
            <a:r>
              <a:rPr lang="en-US" sz="1200" dirty="0" err="1" smtClean="0">
                <a:solidFill>
                  <a:schemeClr val="tx1"/>
                </a:solidFill>
              </a:rPr>
              <a:t>sur</a:t>
            </a:r>
            <a:r>
              <a:rPr lang="en-US" sz="1200" dirty="0" smtClean="0">
                <a:solidFill>
                  <a:schemeClr val="tx1"/>
                </a:solidFill>
              </a:rPr>
              <a:t> la page</a:t>
            </a:r>
          </a:p>
          <a:p>
            <a:pPr algn="ctr"/>
            <a:endParaRPr lang="en-US" dirty="0">
              <a:solidFill>
                <a:schemeClr val="tx1"/>
              </a:solidFill>
            </a:endParaRPr>
          </a:p>
        </p:txBody>
      </p:sp>
      <p:sp>
        <p:nvSpPr>
          <p:cNvPr id="9" name="ZoneTexte 8"/>
          <p:cNvSpPr txBox="1"/>
          <p:nvPr/>
        </p:nvSpPr>
        <p:spPr>
          <a:xfrm rot="16200000">
            <a:off x="3534305" y="1431054"/>
            <a:ext cx="2749859" cy="646331"/>
          </a:xfrm>
          <a:prstGeom prst="rect">
            <a:avLst/>
          </a:prstGeom>
          <a:noFill/>
        </p:spPr>
        <p:txBody>
          <a:bodyPr wrap="none" rtlCol="0">
            <a:spAutoFit/>
          </a:bodyPr>
          <a:lstStyle/>
          <a:p>
            <a:r>
              <a:rPr lang="en-US" dirty="0" smtClean="0"/>
              <a:t>Teaching &amp; Outreach /</a:t>
            </a:r>
          </a:p>
          <a:p>
            <a:r>
              <a:rPr lang="en-US" dirty="0" err="1" smtClean="0"/>
              <a:t>Enseignement</a:t>
            </a:r>
            <a:r>
              <a:rPr lang="en-US" dirty="0" smtClean="0"/>
              <a:t> &amp; </a:t>
            </a:r>
            <a:r>
              <a:rPr lang="en-US" dirty="0" err="1" smtClean="0"/>
              <a:t>Médiation</a:t>
            </a:r>
            <a:endParaRPr lang="en-US" dirty="0"/>
          </a:p>
        </p:txBody>
      </p:sp>
      <p:sp>
        <p:nvSpPr>
          <p:cNvPr id="10" name="ZoneTexte 9"/>
          <p:cNvSpPr txBox="1"/>
          <p:nvPr/>
        </p:nvSpPr>
        <p:spPr>
          <a:xfrm>
            <a:off x="3303529" y="20725"/>
            <a:ext cx="1928871" cy="369332"/>
          </a:xfrm>
          <a:prstGeom prst="rect">
            <a:avLst/>
          </a:prstGeom>
          <a:noFill/>
        </p:spPr>
        <p:txBody>
          <a:bodyPr wrap="none" rtlCol="0">
            <a:spAutoFit/>
          </a:bodyPr>
          <a:lstStyle/>
          <a:p>
            <a:r>
              <a:rPr lang="en-US" dirty="0" err="1" smtClean="0">
                <a:solidFill>
                  <a:srgbClr val="0000FF"/>
                </a:solidFill>
              </a:rPr>
              <a:t>sur</a:t>
            </a:r>
            <a:r>
              <a:rPr lang="en-US" dirty="0" smtClean="0">
                <a:solidFill>
                  <a:srgbClr val="0000FF"/>
                </a:solidFill>
              </a:rPr>
              <a:t> la Home Page :</a:t>
            </a:r>
            <a:endParaRPr lang="en-US" dirty="0">
              <a:solidFill>
                <a:srgbClr val="0000FF"/>
              </a:solidFill>
            </a:endParaRPr>
          </a:p>
        </p:txBody>
      </p:sp>
      <p:sp>
        <p:nvSpPr>
          <p:cNvPr id="11" name="Flèche vers le bas 10"/>
          <p:cNvSpPr/>
          <p:nvPr/>
        </p:nvSpPr>
        <p:spPr>
          <a:xfrm>
            <a:off x="1748523" y="3047907"/>
            <a:ext cx="254000" cy="51003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Flèche vers le bas 11"/>
          <p:cNvSpPr/>
          <p:nvPr/>
        </p:nvSpPr>
        <p:spPr>
          <a:xfrm>
            <a:off x="6671734" y="3049845"/>
            <a:ext cx="254000" cy="51003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ZoneTexte 12"/>
          <p:cNvSpPr txBox="1"/>
          <p:nvPr/>
        </p:nvSpPr>
        <p:spPr>
          <a:xfrm>
            <a:off x="5232400" y="4134387"/>
            <a:ext cx="2557110" cy="553998"/>
          </a:xfrm>
          <a:prstGeom prst="rect">
            <a:avLst/>
          </a:prstGeom>
          <a:noFill/>
          <a:ln>
            <a:solidFill>
              <a:schemeClr val="tx1"/>
            </a:solidFill>
          </a:ln>
        </p:spPr>
        <p:txBody>
          <a:bodyPr wrap="none" rtlCol="0">
            <a:spAutoFit/>
          </a:bodyPr>
          <a:lstStyle/>
          <a:p>
            <a:r>
              <a:rPr lang="en-US" dirty="0" smtClean="0"/>
              <a:t>Teaching / </a:t>
            </a:r>
            <a:r>
              <a:rPr lang="en-US" dirty="0" err="1" smtClean="0"/>
              <a:t>Enseignement</a:t>
            </a:r>
            <a:r>
              <a:rPr lang="en-US" dirty="0" smtClean="0"/>
              <a:t> </a:t>
            </a:r>
          </a:p>
          <a:p>
            <a:r>
              <a:rPr lang="en-US" sz="1200" dirty="0" smtClean="0"/>
              <a:t>= au lieu de multimedia resources</a:t>
            </a:r>
            <a:endParaRPr lang="en-US" sz="1200" dirty="0"/>
          </a:p>
        </p:txBody>
      </p:sp>
      <p:sp>
        <p:nvSpPr>
          <p:cNvPr id="14" name="ZoneTexte 13"/>
          <p:cNvSpPr txBox="1"/>
          <p:nvPr/>
        </p:nvSpPr>
        <p:spPr>
          <a:xfrm>
            <a:off x="5232400" y="3650036"/>
            <a:ext cx="3165162" cy="307777"/>
          </a:xfrm>
          <a:prstGeom prst="rect">
            <a:avLst/>
          </a:prstGeom>
          <a:noFill/>
        </p:spPr>
        <p:txBody>
          <a:bodyPr wrap="none" rtlCol="0">
            <a:spAutoFit/>
          </a:bodyPr>
          <a:lstStyle/>
          <a:p>
            <a:r>
              <a:rPr lang="en-US" sz="1400" dirty="0" smtClean="0">
                <a:solidFill>
                  <a:srgbClr val="0000FF"/>
                </a:solidFill>
              </a:rPr>
              <a:t>3 </a:t>
            </a:r>
            <a:r>
              <a:rPr lang="en-US" sz="1400" dirty="0" err="1" smtClean="0">
                <a:solidFill>
                  <a:srgbClr val="0000FF"/>
                </a:solidFill>
              </a:rPr>
              <a:t>rubriques</a:t>
            </a:r>
            <a:r>
              <a:rPr lang="en-US" sz="1400" dirty="0" smtClean="0">
                <a:solidFill>
                  <a:srgbClr val="0000FF"/>
                </a:solidFill>
              </a:rPr>
              <a:t> </a:t>
            </a:r>
            <a:r>
              <a:rPr lang="en-US" sz="1400" dirty="0" err="1" smtClean="0">
                <a:solidFill>
                  <a:srgbClr val="0000FF"/>
                </a:solidFill>
              </a:rPr>
              <a:t>dans</a:t>
            </a:r>
            <a:r>
              <a:rPr lang="en-US" sz="1400" dirty="0" smtClean="0">
                <a:solidFill>
                  <a:srgbClr val="0000FF"/>
                </a:solidFill>
              </a:rPr>
              <a:t> le bandeau horizontal  :</a:t>
            </a:r>
            <a:endParaRPr lang="en-US" sz="1400" dirty="0">
              <a:solidFill>
                <a:srgbClr val="0000FF"/>
              </a:solidFill>
            </a:endParaRPr>
          </a:p>
        </p:txBody>
      </p:sp>
      <p:sp>
        <p:nvSpPr>
          <p:cNvPr id="15" name="ZoneTexte 14"/>
          <p:cNvSpPr txBox="1"/>
          <p:nvPr/>
        </p:nvSpPr>
        <p:spPr>
          <a:xfrm>
            <a:off x="5232400" y="5441989"/>
            <a:ext cx="3095719" cy="369332"/>
          </a:xfrm>
          <a:prstGeom prst="rect">
            <a:avLst/>
          </a:prstGeom>
          <a:noFill/>
          <a:ln>
            <a:solidFill>
              <a:schemeClr val="tx1"/>
            </a:solidFill>
          </a:ln>
        </p:spPr>
        <p:txBody>
          <a:bodyPr wrap="none" rtlCol="0">
            <a:spAutoFit/>
          </a:bodyPr>
          <a:lstStyle/>
          <a:p>
            <a:r>
              <a:rPr lang="en-US" dirty="0" err="1" smtClean="0"/>
              <a:t>Galerie</a:t>
            </a:r>
            <a:r>
              <a:rPr lang="en-US" dirty="0" smtClean="0"/>
              <a:t> </a:t>
            </a:r>
            <a:r>
              <a:rPr lang="en-US" dirty="0" err="1" smtClean="0"/>
              <a:t>d’image</a:t>
            </a:r>
            <a:r>
              <a:rPr lang="en-US" dirty="0" smtClean="0"/>
              <a:t>/ Image Gallery</a:t>
            </a:r>
          </a:p>
        </p:txBody>
      </p:sp>
      <p:sp>
        <p:nvSpPr>
          <p:cNvPr id="16" name="ZoneTexte 15"/>
          <p:cNvSpPr txBox="1"/>
          <p:nvPr/>
        </p:nvSpPr>
        <p:spPr>
          <a:xfrm>
            <a:off x="5232400" y="4788188"/>
            <a:ext cx="2170862" cy="553998"/>
          </a:xfrm>
          <a:prstGeom prst="rect">
            <a:avLst/>
          </a:prstGeom>
          <a:noFill/>
          <a:ln>
            <a:solidFill>
              <a:schemeClr val="tx1"/>
            </a:solidFill>
          </a:ln>
        </p:spPr>
        <p:txBody>
          <a:bodyPr wrap="none" rtlCol="0">
            <a:spAutoFit/>
          </a:bodyPr>
          <a:lstStyle/>
          <a:p>
            <a:r>
              <a:rPr lang="en-US" dirty="0" smtClean="0"/>
              <a:t>Outreach/ </a:t>
            </a:r>
            <a:r>
              <a:rPr lang="en-US" dirty="0" err="1" smtClean="0"/>
              <a:t>Médiation</a:t>
            </a:r>
            <a:endParaRPr lang="en-US" dirty="0" smtClean="0"/>
          </a:p>
          <a:p>
            <a:r>
              <a:rPr lang="en-US" sz="1200" dirty="0" smtClean="0"/>
              <a:t>= </a:t>
            </a:r>
            <a:r>
              <a:rPr lang="en-US" sz="1200" dirty="0" err="1" smtClean="0"/>
              <a:t>rubrique</a:t>
            </a:r>
            <a:r>
              <a:rPr lang="en-US" sz="1200" dirty="0" smtClean="0"/>
              <a:t> </a:t>
            </a:r>
            <a:r>
              <a:rPr lang="en-US" sz="1200" dirty="0" err="1" smtClean="0"/>
              <a:t>à</a:t>
            </a:r>
            <a:r>
              <a:rPr lang="en-US" sz="1200" dirty="0" smtClean="0"/>
              <a:t> </a:t>
            </a:r>
            <a:r>
              <a:rPr lang="en-US" sz="1200" dirty="0" err="1" smtClean="0"/>
              <a:t>rajouter</a:t>
            </a:r>
            <a:endParaRPr lang="en-US" sz="1200" dirty="0"/>
          </a:p>
        </p:txBody>
      </p:sp>
      <p:sp>
        <p:nvSpPr>
          <p:cNvPr id="17" name="ZoneTexte 16"/>
          <p:cNvSpPr txBox="1"/>
          <p:nvPr/>
        </p:nvSpPr>
        <p:spPr>
          <a:xfrm>
            <a:off x="491425" y="3620037"/>
            <a:ext cx="3124573" cy="307777"/>
          </a:xfrm>
          <a:prstGeom prst="rect">
            <a:avLst/>
          </a:prstGeom>
          <a:noFill/>
        </p:spPr>
        <p:txBody>
          <a:bodyPr wrap="none" rtlCol="0">
            <a:spAutoFit/>
          </a:bodyPr>
          <a:lstStyle/>
          <a:p>
            <a:r>
              <a:rPr lang="en-US" sz="1400" dirty="0">
                <a:solidFill>
                  <a:srgbClr val="0000FF"/>
                </a:solidFill>
              </a:rPr>
              <a:t>2</a:t>
            </a:r>
            <a:r>
              <a:rPr lang="en-US" sz="1400" dirty="0" smtClean="0">
                <a:solidFill>
                  <a:srgbClr val="0000FF"/>
                </a:solidFill>
              </a:rPr>
              <a:t> </a:t>
            </a:r>
            <a:r>
              <a:rPr lang="en-US" sz="1400" dirty="0" err="1" smtClean="0">
                <a:solidFill>
                  <a:srgbClr val="0000FF"/>
                </a:solidFill>
              </a:rPr>
              <a:t>rubriques</a:t>
            </a:r>
            <a:r>
              <a:rPr lang="en-US" sz="1400" dirty="0" smtClean="0">
                <a:solidFill>
                  <a:srgbClr val="0000FF"/>
                </a:solidFill>
              </a:rPr>
              <a:t> </a:t>
            </a:r>
            <a:r>
              <a:rPr lang="en-US" sz="1400" dirty="0" err="1" smtClean="0">
                <a:solidFill>
                  <a:srgbClr val="0000FF"/>
                </a:solidFill>
              </a:rPr>
              <a:t>dans</a:t>
            </a:r>
            <a:r>
              <a:rPr lang="en-US" sz="1400" dirty="0" smtClean="0">
                <a:solidFill>
                  <a:srgbClr val="0000FF"/>
                </a:solidFill>
              </a:rPr>
              <a:t> le bandeau horizontal :</a:t>
            </a:r>
            <a:endParaRPr lang="en-US" sz="1400" dirty="0">
              <a:solidFill>
                <a:srgbClr val="0000FF"/>
              </a:solidFill>
            </a:endParaRPr>
          </a:p>
        </p:txBody>
      </p:sp>
      <p:sp>
        <p:nvSpPr>
          <p:cNvPr id="18" name="ZoneTexte 17"/>
          <p:cNvSpPr txBox="1"/>
          <p:nvPr/>
        </p:nvSpPr>
        <p:spPr>
          <a:xfrm>
            <a:off x="406872" y="4142311"/>
            <a:ext cx="3700277" cy="830997"/>
          </a:xfrm>
          <a:prstGeom prst="rect">
            <a:avLst/>
          </a:prstGeom>
          <a:noFill/>
          <a:ln>
            <a:solidFill>
              <a:schemeClr val="tx1"/>
            </a:solidFill>
          </a:ln>
        </p:spPr>
        <p:txBody>
          <a:bodyPr wrap="none" rtlCol="0">
            <a:spAutoFit/>
          </a:bodyPr>
          <a:lstStyle/>
          <a:p>
            <a:r>
              <a:rPr lang="en-US" dirty="0" smtClean="0"/>
              <a:t>Masters et PhD </a:t>
            </a:r>
            <a:r>
              <a:rPr lang="en-US" dirty="0" err="1" smtClean="0"/>
              <a:t>internationaux</a:t>
            </a:r>
            <a:r>
              <a:rPr lang="en-US" dirty="0" smtClean="0"/>
              <a:t>/ </a:t>
            </a:r>
          </a:p>
          <a:p>
            <a:r>
              <a:rPr lang="en-US" dirty="0" smtClean="0"/>
              <a:t>International Masters and PhD </a:t>
            </a:r>
          </a:p>
          <a:p>
            <a:r>
              <a:rPr lang="en-US" sz="1200" dirty="0" smtClean="0"/>
              <a:t>= </a:t>
            </a:r>
            <a:r>
              <a:rPr lang="en-US" sz="1200" dirty="0" err="1" smtClean="0"/>
              <a:t>il</a:t>
            </a:r>
            <a:r>
              <a:rPr lang="en-US" sz="1200" dirty="0" smtClean="0"/>
              <a:t> y a déjà le </a:t>
            </a:r>
            <a:r>
              <a:rPr lang="en-US" sz="1200" dirty="0" err="1" smtClean="0"/>
              <a:t>contenu</a:t>
            </a:r>
            <a:r>
              <a:rPr lang="en-US" sz="1200" dirty="0" smtClean="0"/>
              <a:t> </a:t>
            </a:r>
            <a:r>
              <a:rPr lang="en-US" sz="1200" dirty="0" err="1" smtClean="0"/>
              <a:t>dans</a:t>
            </a:r>
            <a:r>
              <a:rPr lang="en-US" sz="1200" dirty="0" smtClean="0"/>
              <a:t> </a:t>
            </a:r>
            <a:r>
              <a:rPr lang="en-US" sz="1200" dirty="0" err="1" smtClean="0"/>
              <a:t>programmes</a:t>
            </a:r>
            <a:r>
              <a:rPr lang="en-US" sz="1200" dirty="0" smtClean="0"/>
              <a:t> </a:t>
            </a:r>
            <a:r>
              <a:rPr lang="en-US" sz="1200" dirty="0" err="1" smtClean="0"/>
              <a:t>internationaux</a:t>
            </a:r>
            <a:endParaRPr lang="en-US" sz="1200" dirty="0"/>
          </a:p>
        </p:txBody>
      </p:sp>
      <p:sp>
        <p:nvSpPr>
          <p:cNvPr id="19" name="ZoneTexte 18"/>
          <p:cNvSpPr txBox="1"/>
          <p:nvPr/>
        </p:nvSpPr>
        <p:spPr>
          <a:xfrm>
            <a:off x="406872" y="5209568"/>
            <a:ext cx="4634878" cy="553998"/>
          </a:xfrm>
          <a:prstGeom prst="rect">
            <a:avLst/>
          </a:prstGeom>
          <a:noFill/>
          <a:ln>
            <a:solidFill>
              <a:schemeClr val="tx1"/>
            </a:solidFill>
          </a:ln>
        </p:spPr>
        <p:txBody>
          <a:bodyPr wrap="none" rtlCol="0">
            <a:spAutoFit/>
          </a:bodyPr>
          <a:lstStyle/>
          <a:p>
            <a:r>
              <a:rPr lang="en-US" dirty="0" smtClean="0"/>
              <a:t>Scientific Careers / </a:t>
            </a:r>
            <a:r>
              <a:rPr lang="en-US" dirty="0" err="1" smtClean="0"/>
              <a:t>Carrières</a:t>
            </a:r>
            <a:r>
              <a:rPr lang="en-US" dirty="0" smtClean="0"/>
              <a:t> </a:t>
            </a:r>
            <a:r>
              <a:rPr lang="en-US" dirty="0" err="1" smtClean="0"/>
              <a:t>scientifiques</a:t>
            </a:r>
            <a:endParaRPr lang="en-US" dirty="0" smtClean="0"/>
          </a:p>
          <a:p>
            <a:r>
              <a:rPr lang="en-US" sz="1200" dirty="0" smtClean="0"/>
              <a:t>= </a:t>
            </a:r>
            <a:r>
              <a:rPr lang="en-US" sz="1200" dirty="0" err="1" smtClean="0"/>
              <a:t>il</a:t>
            </a:r>
            <a:r>
              <a:rPr lang="en-US" sz="1200" dirty="0" smtClean="0"/>
              <a:t> y a déjà le </a:t>
            </a:r>
            <a:r>
              <a:rPr lang="en-US" sz="1200" dirty="0" err="1" smtClean="0"/>
              <a:t>contenu</a:t>
            </a:r>
            <a:r>
              <a:rPr lang="en-US" sz="1200" dirty="0" smtClean="0"/>
              <a:t> </a:t>
            </a:r>
            <a:r>
              <a:rPr lang="en-US" sz="1200" dirty="0" err="1" smtClean="0"/>
              <a:t>dans</a:t>
            </a:r>
            <a:r>
              <a:rPr lang="en-US" sz="1200" dirty="0" smtClean="0"/>
              <a:t> </a:t>
            </a:r>
            <a:r>
              <a:rPr lang="en-US" sz="1200" dirty="0" err="1" smtClean="0"/>
              <a:t>opportunités</a:t>
            </a:r>
            <a:r>
              <a:rPr lang="en-US" sz="1200" dirty="0" smtClean="0"/>
              <a:t> en France, </a:t>
            </a:r>
            <a:r>
              <a:rPr lang="en-US" sz="1200" dirty="0" err="1" smtClean="0"/>
              <a:t>mais</a:t>
            </a:r>
            <a:r>
              <a:rPr lang="en-US" sz="1200" dirty="0" smtClean="0"/>
              <a:t> </a:t>
            </a:r>
            <a:r>
              <a:rPr lang="en-US" sz="1200" dirty="0" err="1" smtClean="0"/>
              <a:t>il</a:t>
            </a:r>
            <a:r>
              <a:rPr lang="en-US" sz="1200" dirty="0" smtClean="0"/>
              <a:t> y a un bug...</a:t>
            </a:r>
            <a:endParaRPr lang="en-US" sz="1200" dirty="0"/>
          </a:p>
        </p:txBody>
      </p:sp>
      <p:sp>
        <p:nvSpPr>
          <p:cNvPr id="20" name="ZoneTexte 19"/>
          <p:cNvSpPr txBox="1"/>
          <p:nvPr/>
        </p:nvSpPr>
        <p:spPr>
          <a:xfrm>
            <a:off x="1748523" y="6089727"/>
            <a:ext cx="4625786" cy="584776"/>
          </a:xfrm>
          <a:prstGeom prst="rect">
            <a:avLst/>
          </a:prstGeom>
          <a:solidFill>
            <a:schemeClr val="bg1">
              <a:lumMod val="85000"/>
            </a:schemeClr>
          </a:solidFill>
        </p:spPr>
        <p:txBody>
          <a:bodyPr wrap="none" rtlCol="0">
            <a:spAutoFit/>
          </a:bodyPr>
          <a:lstStyle/>
          <a:p>
            <a:r>
              <a:rPr lang="en-US" sz="1600" dirty="0" smtClean="0">
                <a:solidFill>
                  <a:srgbClr val="0000FF"/>
                </a:solidFill>
              </a:rPr>
              <a:t>Il </a:t>
            </a:r>
            <a:r>
              <a:rPr lang="en-US" sz="1600" dirty="0" err="1" smtClean="0">
                <a:solidFill>
                  <a:srgbClr val="0000FF"/>
                </a:solidFill>
              </a:rPr>
              <a:t>faudrait</a:t>
            </a:r>
            <a:r>
              <a:rPr lang="en-US" sz="1600" dirty="0" smtClean="0">
                <a:solidFill>
                  <a:srgbClr val="0000FF"/>
                </a:solidFill>
              </a:rPr>
              <a:t> </a:t>
            </a:r>
            <a:r>
              <a:rPr lang="en-US" sz="1600" dirty="0" err="1" smtClean="0">
                <a:solidFill>
                  <a:srgbClr val="0000FF"/>
                </a:solidFill>
              </a:rPr>
              <a:t>donc</a:t>
            </a:r>
            <a:r>
              <a:rPr lang="en-US" sz="1600" dirty="0" smtClean="0">
                <a:solidFill>
                  <a:srgbClr val="0000FF"/>
                </a:solidFill>
              </a:rPr>
              <a:t> </a:t>
            </a:r>
            <a:r>
              <a:rPr lang="en-US" sz="1600" dirty="0" err="1" smtClean="0">
                <a:solidFill>
                  <a:srgbClr val="0000FF"/>
                </a:solidFill>
              </a:rPr>
              <a:t>supprimer</a:t>
            </a:r>
            <a:r>
              <a:rPr lang="en-US" sz="1600" dirty="0" smtClean="0">
                <a:solidFill>
                  <a:srgbClr val="0000FF"/>
                </a:solidFill>
              </a:rPr>
              <a:t> les </a:t>
            </a:r>
            <a:r>
              <a:rPr lang="en-US" sz="1600" dirty="0" err="1" smtClean="0">
                <a:solidFill>
                  <a:srgbClr val="0000FF"/>
                </a:solidFill>
              </a:rPr>
              <a:t>deux</a:t>
            </a:r>
            <a:r>
              <a:rPr lang="en-US" sz="1600" dirty="0" smtClean="0">
                <a:solidFill>
                  <a:srgbClr val="0000FF"/>
                </a:solidFill>
              </a:rPr>
              <a:t> cases en bas de </a:t>
            </a:r>
          </a:p>
          <a:p>
            <a:r>
              <a:rPr lang="en-US" sz="1600" dirty="0" smtClean="0">
                <a:solidFill>
                  <a:srgbClr val="0000FF"/>
                </a:solidFill>
              </a:rPr>
              <a:t>“</a:t>
            </a:r>
            <a:r>
              <a:rPr lang="en-US" sz="1600" dirty="0" err="1" smtClean="0">
                <a:solidFill>
                  <a:srgbClr val="0000FF"/>
                </a:solidFill>
              </a:rPr>
              <a:t>opportunités</a:t>
            </a:r>
            <a:r>
              <a:rPr lang="en-US" sz="1600" dirty="0" smtClean="0">
                <a:solidFill>
                  <a:srgbClr val="0000FF"/>
                </a:solidFill>
              </a:rPr>
              <a:t> en France” pour les Masters et les PhD</a:t>
            </a:r>
            <a:endParaRPr lang="en-US" sz="1600" dirty="0">
              <a:solidFill>
                <a:srgbClr val="0000FF"/>
              </a:solidFill>
            </a:endParaRPr>
          </a:p>
        </p:txBody>
      </p:sp>
      <p:sp>
        <p:nvSpPr>
          <p:cNvPr id="21" name="ZoneTexte 20"/>
          <p:cNvSpPr txBox="1"/>
          <p:nvPr/>
        </p:nvSpPr>
        <p:spPr>
          <a:xfrm>
            <a:off x="3103747" y="3135689"/>
            <a:ext cx="2281319" cy="369332"/>
          </a:xfrm>
          <a:prstGeom prst="rect">
            <a:avLst/>
          </a:prstGeom>
          <a:noFill/>
        </p:spPr>
        <p:txBody>
          <a:bodyPr wrap="none" rtlCol="0">
            <a:spAutoFit/>
          </a:bodyPr>
          <a:lstStyle/>
          <a:p>
            <a:r>
              <a:rPr lang="en-US" dirty="0" err="1" smtClean="0">
                <a:solidFill>
                  <a:srgbClr val="0000FF"/>
                </a:solidFill>
              </a:rPr>
              <a:t>sur</a:t>
            </a:r>
            <a:r>
              <a:rPr lang="en-US" dirty="0" smtClean="0">
                <a:solidFill>
                  <a:srgbClr val="0000FF"/>
                </a:solidFill>
              </a:rPr>
              <a:t> les pages </a:t>
            </a:r>
            <a:r>
              <a:rPr lang="en-US" dirty="0" err="1" smtClean="0">
                <a:solidFill>
                  <a:srgbClr val="0000FF"/>
                </a:solidFill>
              </a:rPr>
              <a:t>dédiées</a:t>
            </a:r>
            <a:r>
              <a:rPr lang="en-US" dirty="0" smtClean="0">
                <a:solidFill>
                  <a:srgbClr val="0000FF"/>
                </a:solidFill>
              </a:rPr>
              <a:t> :</a:t>
            </a:r>
            <a:endParaRPr lang="en-US" dirty="0">
              <a:solidFill>
                <a:srgbClr val="0000FF"/>
              </a:solidFill>
            </a:endParaRPr>
          </a:p>
        </p:txBody>
      </p:sp>
    </p:spTree>
    <p:extLst>
      <p:ext uri="{BB962C8B-B14F-4D97-AF65-F5344CB8AC3E}">
        <p14:creationId xmlns:p14="http://schemas.microsoft.com/office/powerpoint/2010/main" val="10295175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6832" y="354169"/>
            <a:ext cx="8180918" cy="338554"/>
          </a:xfrm>
          <a:prstGeom prst="rect">
            <a:avLst/>
          </a:prstGeom>
        </p:spPr>
        <p:txBody>
          <a:bodyPr wrap="square">
            <a:spAutoFit/>
          </a:bodyPr>
          <a:lstStyle/>
          <a:p>
            <a:r>
              <a:rPr lang="en-US" sz="1600" dirty="0" err="1" smtClean="0"/>
              <a:t>Textes</a:t>
            </a:r>
            <a:r>
              <a:rPr lang="en-US" sz="1600" dirty="0" smtClean="0"/>
              <a:t> de </a:t>
            </a:r>
            <a:r>
              <a:rPr lang="en-US" sz="1600" dirty="0" err="1" smtClean="0"/>
              <a:t>présentation</a:t>
            </a:r>
            <a:r>
              <a:rPr lang="en-US" sz="1600" dirty="0" smtClean="0"/>
              <a:t> en haut des pages </a:t>
            </a:r>
            <a:r>
              <a:rPr lang="en-US" sz="1600" dirty="0" err="1" smtClean="0"/>
              <a:t>Enseignement</a:t>
            </a:r>
            <a:r>
              <a:rPr lang="en-US" sz="1600" dirty="0" smtClean="0"/>
              <a:t> /Teaching et </a:t>
            </a:r>
            <a:r>
              <a:rPr lang="en-US" sz="1600" dirty="0" err="1"/>
              <a:t>M</a:t>
            </a:r>
            <a:r>
              <a:rPr lang="en-US" sz="1600" dirty="0" err="1" smtClean="0"/>
              <a:t>édiation</a:t>
            </a:r>
            <a:r>
              <a:rPr lang="en-US" sz="1600" dirty="0" smtClean="0"/>
              <a:t>/Outreach</a:t>
            </a:r>
            <a:endParaRPr lang="en-US" sz="1600" dirty="0"/>
          </a:p>
        </p:txBody>
      </p:sp>
      <p:sp>
        <p:nvSpPr>
          <p:cNvPr id="5" name="ZoneTexte 4"/>
          <p:cNvSpPr txBox="1"/>
          <p:nvPr/>
        </p:nvSpPr>
        <p:spPr>
          <a:xfrm>
            <a:off x="762001" y="1079500"/>
            <a:ext cx="6152649" cy="4801315"/>
          </a:xfrm>
          <a:prstGeom prst="rect">
            <a:avLst/>
          </a:prstGeom>
          <a:noFill/>
        </p:spPr>
        <p:txBody>
          <a:bodyPr wrap="square" rtlCol="0">
            <a:spAutoFit/>
          </a:bodyPr>
          <a:lstStyle/>
          <a:p>
            <a:r>
              <a:rPr lang="en-US" dirty="0"/>
              <a:t>Teaching</a:t>
            </a:r>
          </a:p>
          <a:p>
            <a:r>
              <a:rPr lang="en-US" dirty="0"/>
              <a:t>The French Society for Cell Biology wishes to accompany students and teachers in providing a series of teaching aids, multimedia resources, examples of directed exercises and practical work, suggestions for projects, and ways to assess knowledge.</a:t>
            </a:r>
          </a:p>
          <a:p>
            <a:endParaRPr lang="en-US" dirty="0"/>
          </a:p>
          <a:p>
            <a:endParaRPr lang="en-US" dirty="0"/>
          </a:p>
          <a:p>
            <a:r>
              <a:rPr lang="en-US" dirty="0"/>
              <a:t>Outreach </a:t>
            </a:r>
          </a:p>
          <a:p>
            <a:r>
              <a:rPr lang="en-US" dirty="0"/>
              <a:t>One of the aims of the French Society for Cell Biology is to promote the public awareness of science in general and cell biology in particular, via what are called outreach activities. Here we propose resources for our members who are willing to participate in activities such as Science Fairs/ “Fête de la Science” and we report the recent events in which the SBCF members were associated. </a:t>
            </a:r>
          </a:p>
          <a:p>
            <a:endParaRPr lang="en-US" dirty="0"/>
          </a:p>
        </p:txBody>
      </p:sp>
    </p:spTree>
    <p:extLst>
      <p:ext uri="{BB962C8B-B14F-4D97-AF65-F5344CB8AC3E}">
        <p14:creationId xmlns:p14="http://schemas.microsoft.com/office/powerpoint/2010/main" val="406702386"/>
      </p:ext>
    </p:extLst>
  </p:cSld>
  <p:clrMapOvr>
    <a:masterClrMapping/>
  </p:clrMapOvr>
</p:sld>
</file>

<file path=ppt/theme/theme1.xml><?xml version="1.0" encoding="utf-8"?>
<a:theme xmlns:a="http://schemas.openxmlformats.org/drawingml/2006/main" name="Thème Office">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125</TotalTime>
  <Words>299</Words>
  <Application>Microsoft Macintosh PowerPoint</Application>
  <PresentationFormat>Présentation à l'écran (4:3)</PresentationFormat>
  <Paragraphs>37</Paragraphs>
  <Slides>2</Slides>
  <Notes>0</Notes>
  <HiddenSlides>0</HiddenSlides>
  <MMClips>0</MMClips>
  <ScaleCrop>false</ScaleCrop>
  <HeadingPairs>
    <vt:vector size="4" baseType="variant">
      <vt:variant>
        <vt:lpstr>Thème</vt:lpstr>
      </vt:variant>
      <vt:variant>
        <vt:i4>1</vt:i4>
      </vt:variant>
      <vt:variant>
        <vt:lpstr>Titres des diapositives</vt:lpstr>
      </vt:variant>
      <vt:variant>
        <vt:i4>2</vt:i4>
      </vt:variant>
    </vt:vector>
  </HeadingPairs>
  <TitlesOfParts>
    <vt:vector size="3" baseType="lpstr">
      <vt:lpstr>Thème Office</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SIC</dc:creator>
  <cp:lastModifiedBy>SIC</cp:lastModifiedBy>
  <cp:revision>8</cp:revision>
  <dcterms:created xsi:type="dcterms:W3CDTF">2017-08-30T14:06:03Z</dcterms:created>
  <dcterms:modified xsi:type="dcterms:W3CDTF">2017-08-30T16:16:49Z</dcterms:modified>
</cp:coreProperties>
</file>